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13" r:id="rId1"/>
  </p:sldMasterIdLst>
  <p:notesMasterIdLst>
    <p:notesMasterId r:id="rId68"/>
  </p:notesMasterIdLst>
  <p:handoutMasterIdLst>
    <p:handoutMasterId r:id="rId69"/>
  </p:handoutMasterIdLst>
  <p:sldIdLst>
    <p:sldId id="258" r:id="rId2"/>
    <p:sldId id="480" r:id="rId3"/>
    <p:sldId id="489" r:id="rId4"/>
    <p:sldId id="490" r:id="rId5"/>
    <p:sldId id="491" r:id="rId6"/>
    <p:sldId id="492" r:id="rId7"/>
    <p:sldId id="493" r:id="rId8"/>
    <p:sldId id="396" r:id="rId9"/>
    <p:sldId id="435" r:id="rId10"/>
    <p:sldId id="436" r:id="rId11"/>
    <p:sldId id="452" r:id="rId12"/>
    <p:sldId id="438" r:id="rId13"/>
    <p:sldId id="399" r:id="rId14"/>
    <p:sldId id="400" r:id="rId15"/>
    <p:sldId id="451" r:id="rId16"/>
    <p:sldId id="482" r:id="rId17"/>
    <p:sldId id="401" r:id="rId18"/>
    <p:sldId id="402" r:id="rId19"/>
    <p:sldId id="453" r:id="rId20"/>
    <p:sldId id="403" r:id="rId21"/>
    <p:sldId id="448" r:id="rId22"/>
    <p:sldId id="404" r:id="rId23"/>
    <p:sldId id="405" r:id="rId24"/>
    <p:sldId id="406" r:id="rId25"/>
    <p:sldId id="408" r:id="rId26"/>
    <p:sldId id="483" r:id="rId27"/>
    <p:sldId id="459" r:id="rId28"/>
    <p:sldId id="407" r:id="rId29"/>
    <p:sldId id="411" r:id="rId30"/>
    <p:sldId id="439" r:id="rId31"/>
    <p:sldId id="441" r:id="rId32"/>
    <p:sldId id="412" r:id="rId33"/>
    <p:sldId id="484" r:id="rId34"/>
    <p:sldId id="413" r:id="rId35"/>
    <p:sldId id="485" r:id="rId36"/>
    <p:sldId id="268" r:id="rId37"/>
    <p:sldId id="336" r:id="rId38"/>
    <p:sldId id="313" r:id="rId39"/>
    <p:sldId id="323" r:id="rId40"/>
    <p:sldId id="269" r:id="rId41"/>
    <p:sldId id="486" r:id="rId42"/>
    <p:sldId id="444" r:id="rId43"/>
    <p:sldId id="465" r:id="rId44"/>
    <p:sldId id="466" r:id="rId45"/>
    <p:sldId id="487" r:id="rId46"/>
    <p:sldId id="472" r:id="rId47"/>
    <p:sldId id="473" r:id="rId48"/>
    <p:sldId id="474" r:id="rId49"/>
    <p:sldId id="475" r:id="rId50"/>
    <p:sldId id="416" r:id="rId51"/>
    <p:sldId id="376" r:id="rId52"/>
    <p:sldId id="377" r:id="rId53"/>
    <p:sldId id="378" r:id="rId54"/>
    <p:sldId id="488" r:id="rId55"/>
    <p:sldId id="429" r:id="rId56"/>
    <p:sldId id="425" r:id="rId57"/>
    <p:sldId id="426" r:id="rId58"/>
    <p:sldId id="427" r:id="rId59"/>
    <p:sldId id="494" r:id="rId60"/>
    <p:sldId id="345" r:id="rId61"/>
    <p:sldId id="445" r:id="rId62"/>
    <p:sldId id="432" r:id="rId63"/>
    <p:sldId id="431" r:id="rId64"/>
    <p:sldId id="479" r:id="rId65"/>
    <p:sldId id="433" r:id="rId66"/>
    <p:sldId id="296" r:id="rId67"/>
  </p:sldIdLst>
  <p:sldSz cx="9144000" cy="6858000" type="screen4x3"/>
  <p:notesSz cx="7086600" cy="10223500"/>
  <p:custDataLst>
    <p:tags r:id="rId70"/>
  </p:custDataLst>
  <p:defaultTextStyle>
    <a:defPPr>
      <a:defRPr lang="en-US"/>
    </a:defPPr>
    <a:lvl1pPr algn="l" rtl="0" eaLnBrk="0" fontAlgn="base" hangingPunct="0">
      <a:spcBef>
        <a:spcPct val="0"/>
      </a:spcBef>
      <a:spcAft>
        <a:spcPct val="0"/>
      </a:spcAft>
      <a:defRPr sz="1400" b="1"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400" b="1"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400" b="1"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400" b="1"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400" b="1" kern="1200">
        <a:solidFill>
          <a:schemeClr val="tx1"/>
        </a:solidFill>
        <a:latin typeface="Courier New" pitchFamily="49" charset="0"/>
        <a:ea typeface="+mn-ea"/>
        <a:cs typeface="+mn-cs"/>
      </a:defRPr>
    </a:lvl5pPr>
    <a:lvl6pPr marL="2286000" algn="l" defTabSz="914400" rtl="0" eaLnBrk="1" latinLnBrk="0" hangingPunct="1">
      <a:defRPr sz="1400" b="1" kern="1200">
        <a:solidFill>
          <a:schemeClr val="tx1"/>
        </a:solidFill>
        <a:latin typeface="Courier New" pitchFamily="49" charset="0"/>
        <a:ea typeface="+mn-ea"/>
        <a:cs typeface="+mn-cs"/>
      </a:defRPr>
    </a:lvl6pPr>
    <a:lvl7pPr marL="2743200" algn="l" defTabSz="914400" rtl="0" eaLnBrk="1" latinLnBrk="0" hangingPunct="1">
      <a:defRPr sz="1400" b="1" kern="1200">
        <a:solidFill>
          <a:schemeClr val="tx1"/>
        </a:solidFill>
        <a:latin typeface="Courier New" pitchFamily="49" charset="0"/>
        <a:ea typeface="+mn-ea"/>
        <a:cs typeface="+mn-cs"/>
      </a:defRPr>
    </a:lvl7pPr>
    <a:lvl8pPr marL="3200400" algn="l" defTabSz="914400" rtl="0" eaLnBrk="1" latinLnBrk="0" hangingPunct="1">
      <a:defRPr sz="1400" b="1" kern="1200">
        <a:solidFill>
          <a:schemeClr val="tx1"/>
        </a:solidFill>
        <a:latin typeface="Courier New" pitchFamily="49" charset="0"/>
        <a:ea typeface="+mn-ea"/>
        <a:cs typeface="+mn-cs"/>
      </a:defRPr>
    </a:lvl8pPr>
    <a:lvl9pPr marL="3657600" algn="l" defTabSz="914400" rtl="0" eaLnBrk="1" latinLnBrk="0" hangingPunct="1">
      <a:defRPr sz="1400" b="1"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1083">
          <p15:clr>
            <a:srgbClr val="A4A3A4"/>
          </p15:clr>
        </p15:guide>
        <p15:guide id="2" orient="horz" pos="1826">
          <p15:clr>
            <a:srgbClr val="A4A3A4"/>
          </p15:clr>
        </p15:guide>
        <p15:guide id="3" orient="horz" pos="1381">
          <p15:clr>
            <a:srgbClr val="A4A3A4"/>
          </p15:clr>
        </p15:guide>
        <p15:guide id="4" pos="395">
          <p15:clr>
            <a:srgbClr val="A4A3A4"/>
          </p15:clr>
        </p15:guide>
        <p15:guide id="5" pos="3259">
          <p15:clr>
            <a:srgbClr val="A4A3A4"/>
          </p15:clr>
        </p15:guide>
        <p15:guide id="6" pos="155">
          <p15:clr>
            <a:srgbClr val="A4A3A4"/>
          </p15:clr>
        </p15:guide>
      </p15:sldGuideLst>
    </p:ext>
    <p:ext uri="{2D200454-40CA-4A62-9FC3-DE9A4176ACB9}">
      <p15:notesGuideLst xmlns:p15="http://schemas.microsoft.com/office/powerpoint/2012/main">
        <p15:guide id="1" orient="horz" pos="2258">
          <p15:clr>
            <a:srgbClr val="A4A3A4"/>
          </p15:clr>
        </p15:guide>
        <p15:guide id="2" pos="297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D82"/>
    <a:srgbClr val="00618C"/>
    <a:srgbClr val="982F0E"/>
    <a:srgbClr val="A5D0E3"/>
    <a:srgbClr val="49C7FF"/>
    <a:srgbClr val="0041FF"/>
    <a:srgbClr val="DDDDDD"/>
    <a:srgbClr val="60E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67" autoAdjust="0"/>
  </p:normalViewPr>
  <p:slideViewPr>
    <p:cSldViewPr snapToGrid="0">
      <p:cViewPr varScale="1">
        <p:scale>
          <a:sx n="75" d="100"/>
          <a:sy n="75" d="100"/>
        </p:scale>
        <p:origin x="1666" y="67"/>
      </p:cViewPr>
      <p:guideLst>
        <p:guide orient="horz" pos="1083"/>
        <p:guide orient="horz" pos="1826"/>
        <p:guide orient="horz" pos="1381"/>
        <p:guide pos="395"/>
        <p:guide pos="3259"/>
        <p:guide pos="155"/>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sorterViewPr>
    <p:cViewPr>
      <p:scale>
        <a:sx n="66" d="100"/>
        <a:sy n="66" d="100"/>
      </p:scale>
      <p:origin x="0" y="8772"/>
    </p:cViewPr>
  </p:sorterViewPr>
  <p:notesViewPr>
    <p:cSldViewPr snapToGrid="0">
      <p:cViewPr>
        <p:scale>
          <a:sx n="100" d="100"/>
          <a:sy n="100" d="100"/>
        </p:scale>
        <p:origin x="-792" y="3024"/>
      </p:cViewPr>
      <p:guideLst>
        <p:guide orient="horz" pos="2258"/>
        <p:guide pos="297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56.xml"/><Relationship Id="rId3" Type="http://schemas.openxmlformats.org/officeDocument/2006/relationships/slide" Target="slides/slide46.xml"/><Relationship Id="rId7" Type="http://schemas.openxmlformats.org/officeDocument/2006/relationships/slide" Target="slides/slide53.xml"/><Relationship Id="rId2" Type="http://schemas.openxmlformats.org/officeDocument/2006/relationships/slide" Target="slides/slide43.xml"/><Relationship Id="rId1" Type="http://schemas.openxmlformats.org/officeDocument/2006/relationships/slide" Target="slides/slide31.xml"/><Relationship Id="rId6" Type="http://schemas.openxmlformats.org/officeDocument/2006/relationships/slide" Target="slides/slide52.xml"/><Relationship Id="rId5" Type="http://schemas.openxmlformats.org/officeDocument/2006/relationships/slide" Target="slides/slide49.xml"/><Relationship Id="rId4" Type="http://schemas.openxmlformats.org/officeDocument/2006/relationships/slide" Target="slides/slide48.xml"/><Relationship Id="rId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7C888F-DC75-43E6-8152-32400D5F928A}" type="doc">
      <dgm:prSet loTypeId="urn:microsoft.com/office/officeart/2005/8/layout/hList6" loCatId="list" qsTypeId="urn:microsoft.com/office/officeart/2005/8/quickstyle/3d2#1" qsCatId="3D" csTypeId="urn:microsoft.com/office/officeart/2005/8/colors/colorful3" csCatId="colorful" phldr="1"/>
      <dgm:spPr/>
      <dgm:t>
        <a:bodyPr/>
        <a:lstStyle/>
        <a:p>
          <a:endParaRPr lang="en-US"/>
        </a:p>
      </dgm:t>
    </dgm:pt>
    <dgm:pt modelId="{1787B3F0-7430-495E-ACD1-BA598A1D1EBB}">
      <dgm:prSet phldrT="[Text]"/>
      <dgm:spPr/>
      <dgm:t>
        <a:bodyPr/>
        <a:lstStyle/>
        <a:p>
          <a:r>
            <a:rPr lang="en-US" dirty="0" smtClean="0"/>
            <a:t>Embedded Solutions</a:t>
          </a:r>
          <a:endParaRPr lang="en-US" dirty="0"/>
        </a:p>
      </dgm:t>
    </dgm:pt>
    <dgm:pt modelId="{33DF71DC-EA8D-41AB-94DA-59D93DBD18E4}" type="parTrans" cxnId="{999E629A-65B2-413E-BA66-9BF77C5302BC}">
      <dgm:prSet/>
      <dgm:spPr/>
      <dgm:t>
        <a:bodyPr/>
        <a:lstStyle/>
        <a:p>
          <a:endParaRPr lang="en-US"/>
        </a:p>
      </dgm:t>
    </dgm:pt>
    <dgm:pt modelId="{5E0AC676-AFE6-4CBF-8B8E-0047F3BB7A11}" type="sibTrans" cxnId="{999E629A-65B2-413E-BA66-9BF77C5302BC}">
      <dgm:prSet/>
      <dgm:spPr/>
      <dgm:t>
        <a:bodyPr/>
        <a:lstStyle/>
        <a:p>
          <a:endParaRPr lang="en-US"/>
        </a:p>
      </dgm:t>
    </dgm:pt>
    <dgm:pt modelId="{7623B39A-7EAE-4FAF-AEA9-2ACE5EAA4418}">
      <dgm:prSet phldrT="[Text]"/>
      <dgm:spPr/>
      <dgm:t>
        <a:bodyPr/>
        <a:lstStyle/>
        <a:p>
          <a:r>
            <a:rPr lang="en-US" dirty="0" smtClean="0"/>
            <a:t>Smart Cards</a:t>
          </a:r>
          <a:endParaRPr lang="en-US" dirty="0"/>
        </a:p>
      </dgm:t>
    </dgm:pt>
    <dgm:pt modelId="{FB7641D1-2401-48CE-8270-5B96BC4E042A}" type="parTrans" cxnId="{7D2D73CB-76C1-43FD-8140-2630CC64E321}">
      <dgm:prSet/>
      <dgm:spPr/>
      <dgm:t>
        <a:bodyPr/>
        <a:lstStyle/>
        <a:p>
          <a:endParaRPr lang="en-US"/>
        </a:p>
      </dgm:t>
    </dgm:pt>
    <dgm:pt modelId="{6779EE93-46DA-4E85-B76E-F5BABEB87256}" type="sibTrans" cxnId="{7D2D73CB-76C1-43FD-8140-2630CC64E321}">
      <dgm:prSet/>
      <dgm:spPr/>
      <dgm:t>
        <a:bodyPr/>
        <a:lstStyle/>
        <a:p>
          <a:endParaRPr lang="en-US"/>
        </a:p>
      </dgm:t>
    </dgm:pt>
    <dgm:pt modelId="{380ADB60-75AA-4F66-8FF5-F9F0C0E48F14}">
      <dgm:prSet phldrT="[Text]"/>
      <dgm:spPr/>
      <dgm:t>
        <a:bodyPr/>
        <a:lstStyle/>
        <a:p>
          <a:r>
            <a:rPr lang="en-US" dirty="0" smtClean="0"/>
            <a:t>Enterprise Solutions</a:t>
          </a:r>
          <a:endParaRPr lang="en-US" dirty="0"/>
        </a:p>
      </dgm:t>
    </dgm:pt>
    <dgm:pt modelId="{505996FD-C240-4CA2-BDA3-1CF463601076}" type="parTrans" cxnId="{C2243704-AD6F-4E06-B353-E927F63D8119}">
      <dgm:prSet/>
      <dgm:spPr/>
      <dgm:t>
        <a:bodyPr/>
        <a:lstStyle/>
        <a:p>
          <a:endParaRPr lang="en-US"/>
        </a:p>
      </dgm:t>
    </dgm:pt>
    <dgm:pt modelId="{14806900-A222-4273-A75F-3D5D3DC967B9}" type="sibTrans" cxnId="{C2243704-AD6F-4E06-B353-E927F63D8119}">
      <dgm:prSet/>
      <dgm:spPr/>
      <dgm:t>
        <a:bodyPr/>
        <a:lstStyle/>
        <a:p>
          <a:endParaRPr lang="en-US"/>
        </a:p>
      </dgm:t>
    </dgm:pt>
    <dgm:pt modelId="{D6E40F20-BBDA-4D12-B51D-CBB8BF24EBE5}">
      <dgm:prSet phldrT="[Text]"/>
      <dgm:spPr/>
      <dgm:t>
        <a:bodyPr/>
        <a:lstStyle/>
        <a:p>
          <a:r>
            <a:rPr lang="en-US" dirty="0" smtClean="0"/>
            <a:t>Flash Cards</a:t>
          </a:r>
          <a:endParaRPr lang="en-US" dirty="0"/>
        </a:p>
      </dgm:t>
    </dgm:pt>
    <dgm:pt modelId="{1E7AFC21-AD22-49F4-8E9C-C0F81929BBA6}" type="parTrans" cxnId="{69D8D018-08CC-4154-80C3-DC5363925A1B}">
      <dgm:prSet/>
      <dgm:spPr/>
      <dgm:t>
        <a:bodyPr/>
        <a:lstStyle/>
        <a:p>
          <a:endParaRPr lang="en-US"/>
        </a:p>
      </dgm:t>
    </dgm:pt>
    <dgm:pt modelId="{9AB036C5-4CC0-474C-B3BD-E38A12BA7E30}" type="sibTrans" cxnId="{69D8D018-08CC-4154-80C3-DC5363925A1B}">
      <dgm:prSet/>
      <dgm:spPr/>
      <dgm:t>
        <a:bodyPr/>
        <a:lstStyle/>
        <a:p>
          <a:endParaRPr lang="en-US"/>
        </a:p>
      </dgm:t>
    </dgm:pt>
    <dgm:pt modelId="{C0134FB5-2FF0-45D5-9C63-F3B8228BE0CE}">
      <dgm:prSet phldrT="[Text]"/>
      <dgm:spPr/>
      <dgm:t>
        <a:bodyPr/>
        <a:lstStyle/>
        <a:p>
          <a:r>
            <a:rPr lang="en-US" dirty="0" smtClean="0"/>
            <a:t>Printers</a:t>
          </a:r>
          <a:endParaRPr lang="en-US" dirty="0"/>
        </a:p>
      </dgm:t>
    </dgm:pt>
    <dgm:pt modelId="{978D0CE0-2F09-40A7-96F1-97FA41810CB3}" type="parTrans" cxnId="{3024A55B-4CA9-41E6-97AD-925522D972C6}">
      <dgm:prSet/>
      <dgm:spPr/>
      <dgm:t>
        <a:bodyPr/>
        <a:lstStyle/>
        <a:p>
          <a:endParaRPr lang="en-US"/>
        </a:p>
      </dgm:t>
    </dgm:pt>
    <dgm:pt modelId="{DBDD04E4-4B29-42F8-82BA-85C760F0E0D8}" type="sibTrans" cxnId="{3024A55B-4CA9-41E6-97AD-925522D972C6}">
      <dgm:prSet/>
      <dgm:spPr/>
      <dgm:t>
        <a:bodyPr/>
        <a:lstStyle/>
        <a:p>
          <a:endParaRPr lang="en-US"/>
        </a:p>
      </dgm:t>
    </dgm:pt>
    <dgm:pt modelId="{F9F14ABA-C7B4-4428-9297-9AA6877A528C}">
      <dgm:prSet phldrT="[Text]"/>
      <dgm:spPr/>
      <dgm:t>
        <a:bodyPr/>
        <a:lstStyle/>
        <a:p>
          <a:r>
            <a:rPr lang="en-US" dirty="0" smtClean="0"/>
            <a:t>Home Solutions </a:t>
          </a:r>
          <a:endParaRPr lang="en-US" dirty="0"/>
        </a:p>
      </dgm:t>
    </dgm:pt>
    <dgm:pt modelId="{EE0EA3CA-F5D6-4AF9-B137-2BDA7AABB9A3}" type="parTrans" cxnId="{97FC3DD2-C5D4-4ABC-80BE-87CAFBFB584B}">
      <dgm:prSet/>
      <dgm:spPr/>
      <dgm:t>
        <a:bodyPr/>
        <a:lstStyle/>
        <a:p>
          <a:endParaRPr lang="en-US"/>
        </a:p>
      </dgm:t>
    </dgm:pt>
    <dgm:pt modelId="{09C23B6F-3B05-4025-B845-784E34DD7085}" type="sibTrans" cxnId="{97FC3DD2-C5D4-4ABC-80BE-87CAFBFB584B}">
      <dgm:prSet/>
      <dgm:spPr/>
      <dgm:t>
        <a:bodyPr/>
        <a:lstStyle/>
        <a:p>
          <a:endParaRPr lang="en-US"/>
        </a:p>
      </dgm:t>
    </dgm:pt>
    <dgm:pt modelId="{52D65E3A-F9FE-4F79-B2D7-3A28B4657D13}">
      <dgm:prSet phldrT="[Text]"/>
      <dgm:spPr/>
      <dgm:t>
        <a:bodyPr/>
        <a:lstStyle/>
        <a:p>
          <a:r>
            <a:rPr lang="en-US" dirty="0" smtClean="0"/>
            <a:t>Still Cameras</a:t>
          </a:r>
          <a:endParaRPr lang="en-US" dirty="0"/>
        </a:p>
      </dgm:t>
    </dgm:pt>
    <dgm:pt modelId="{DDFCA3EB-B0E5-48E1-A9F2-32957CF1FAB1}" type="parTrans" cxnId="{0775CE7D-63C3-4F6F-AE3E-B0A64C309C38}">
      <dgm:prSet/>
      <dgm:spPr/>
      <dgm:t>
        <a:bodyPr/>
        <a:lstStyle/>
        <a:p>
          <a:endParaRPr lang="en-US"/>
        </a:p>
      </dgm:t>
    </dgm:pt>
    <dgm:pt modelId="{7794543A-49A6-4F90-8523-CA13F8A44D98}" type="sibTrans" cxnId="{0775CE7D-63C3-4F6F-AE3E-B0A64C309C38}">
      <dgm:prSet/>
      <dgm:spPr/>
      <dgm:t>
        <a:bodyPr/>
        <a:lstStyle/>
        <a:p>
          <a:endParaRPr lang="en-US"/>
        </a:p>
      </dgm:t>
    </dgm:pt>
    <dgm:pt modelId="{578ACF76-2E8E-45EB-98F0-243CCCBB7ADE}">
      <dgm:prSet phldrT="[Text]"/>
      <dgm:spPr/>
      <dgm:t>
        <a:bodyPr/>
        <a:lstStyle/>
        <a:p>
          <a:r>
            <a:rPr lang="en-US" dirty="0" smtClean="0"/>
            <a:t>Digital TV</a:t>
          </a:r>
          <a:endParaRPr lang="en-US" dirty="0"/>
        </a:p>
      </dgm:t>
    </dgm:pt>
    <dgm:pt modelId="{26F5AA0F-764C-4F53-A71F-51079F01CCC7}" type="parTrans" cxnId="{9B4F1E50-3F4C-414E-90A9-6A5979867422}">
      <dgm:prSet/>
      <dgm:spPr/>
      <dgm:t>
        <a:bodyPr/>
        <a:lstStyle/>
        <a:p>
          <a:endParaRPr lang="en-US"/>
        </a:p>
      </dgm:t>
    </dgm:pt>
    <dgm:pt modelId="{36FC5495-81C0-4186-AD37-9A777A841504}" type="sibTrans" cxnId="{9B4F1E50-3F4C-414E-90A9-6A5979867422}">
      <dgm:prSet/>
      <dgm:spPr/>
      <dgm:t>
        <a:bodyPr/>
        <a:lstStyle/>
        <a:p>
          <a:endParaRPr lang="en-US"/>
        </a:p>
      </dgm:t>
    </dgm:pt>
    <dgm:pt modelId="{78CE1AE5-BC54-49A3-91D7-7F1DB2799E4F}">
      <dgm:prSet phldrT="[Text]"/>
      <dgm:spPr/>
      <dgm:t>
        <a:bodyPr/>
        <a:lstStyle/>
        <a:p>
          <a:r>
            <a:rPr lang="en-US" dirty="0" smtClean="0"/>
            <a:t>Automotive</a:t>
          </a:r>
          <a:endParaRPr lang="en-US" dirty="0"/>
        </a:p>
      </dgm:t>
    </dgm:pt>
    <dgm:pt modelId="{E9CF610C-08B4-4F83-838F-422F6F48EF29}" type="parTrans" cxnId="{CB4F60D4-B6D0-4A15-B370-DC3E976FB9B5}">
      <dgm:prSet/>
      <dgm:spPr/>
      <dgm:t>
        <a:bodyPr/>
        <a:lstStyle/>
        <a:p>
          <a:endParaRPr lang="en-US"/>
        </a:p>
      </dgm:t>
    </dgm:pt>
    <dgm:pt modelId="{FAC21A7F-867C-4611-8218-31CAF7EF21CC}" type="sibTrans" cxnId="{CB4F60D4-B6D0-4A15-B370-DC3E976FB9B5}">
      <dgm:prSet/>
      <dgm:spPr/>
      <dgm:t>
        <a:bodyPr/>
        <a:lstStyle/>
        <a:p>
          <a:endParaRPr lang="en-US"/>
        </a:p>
      </dgm:t>
    </dgm:pt>
    <dgm:pt modelId="{F028BFB7-E504-4559-B58A-FC9AA3B70E23}">
      <dgm:prSet phldrT="[Text]"/>
      <dgm:spPr/>
      <dgm:t>
        <a:bodyPr/>
        <a:lstStyle/>
        <a:p>
          <a:r>
            <a:rPr lang="en-US" dirty="0" smtClean="0"/>
            <a:t>Dashboard Controls</a:t>
          </a:r>
          <a:endParaRPr lang="en-US" dirty="0"/>
        </a:p>
      </dgm:t>
    </dgm:pt>
    <dgm:pt modelId="{DBBF97E7-1A61-47ED-A82B-624BF76EF74F}" type="parTrans" cxnId="{94EE7A4A-DCA4-4282-B002-E147DCCD7CA8}">
      <dgm:prSet/>
      <dgm:spPr/>
      <dgm:t>
        <a:bodyPr/>
        <a:lstStyle/>
        <a:p>
          <a:endParaRPr lang="en-US"/>
        </a:p>
      </dgm:t>
    </dgm:pt>
    <dgm:pt modelId="{5C9E3351-4E51-4C71-BA69-FA6B1DE5765B}" type="sibTrans" cxnId="{94EE7A4A-DCA4-4282-B002-E147DCCD7CA8}">
      <dgm:prSet/>
      <dgm:spPr/>
      <dgm:t>
        <a:bodyPr/>
        <a:lstStyle/>
        <a:p>
          <a:endParaRPr lang="en-US"/>
        </a:p>
      </dgm:t>
    </dgm:pt>
    <dgm:pt modelId="{38C0C4EB-17DD-46E4-B39D-48A061B737BD}">
      <dgm:prSet phldrT="[Text]"/>
      <dgm:spPr/>
      <dgm:t>
        <a:bodyPr/>
        <a:lstStyle/>
        <a:p>
          <a:r>
            <a:rPr lang="en-US" dirty="0" smtClean="0"/>
            <a:t>Hard Disks</a:t>
          </a:r>
          <a:endParaRPr lang="en-US" dirty="0"/>
        </a:p>
      </dgm:t>
    </dgm:pt>
    <dgm:pt modelId="{1A187A73-DA30-4ABC-9070-4A44B8787F9D}" type="parTrans" cxnId="{0E91A730-2D82-4A21-B40A-BF5EE11ACD28}">
      <dgm:prSet/>
      <dgm:spPr/>
      <dgm:t>
        <a:bodyPr/>
        <a:lstStyle/>
        <a:p>
          <a:endParaRPr lang="en-US"/>
        </a:p>
      </dgm:t>
    </dgm:pt>
    <dgm:pt modelId="{2B748B53-12E6-418C-8765-7EA7A95F4C81}" type="sibTrans" cxnId="{0E91A730-2D82-4A21-B40A-BF5EE11ACD28}">
      <dgm:prSet/>
      <dgm:spPr/>
      <dgm:t>
        <a:bodyPr/>
        <a:lstStyle/>
        <a:p>
          <a:endParaRPr lang="en-US"/>
        </a:p>
      </dgm:t>
    </dgm:pt>
    <dgm:pt modelId="{B9F95A1C-868F-43D6-9E85-1AD7EAE5F105}">
      <dgm:prSet phldrT="[Text]"/>
      <dgm:spPr/>
      <dgm:t>
        <a:bodyPr/>
        <a:lstStyle/>
        <a:p>
          <a:r>
            <a:rPr lang="en-US" dirty="0" smtClean="0"/>
            <a:t>Set Top Box</a:t>
          </a:r>
          <a:endParaRPr lang="en-US" dirty="0"/>
        </a:p>
      </dgm:t>
    </dgm:pt>
    <dgm:pt modelId="{F749DC55-DEF8-4286-836B-3D0376E3F802}" type="parTrans" cxnId="{941D0B20-F401-465B-AF42-29C4295B5F13}">
      <dgm:prSet/>
      <dgm:spPr/>
      <dgm:t>
        <a:bodyPr/>
        <a:lstStyle/>
        <a:p>
          <a:endParaRPr lang="en-US"/>
        </a:p>
      </dgm:t>
    </dgm:pt>
    <dgm:pt modelId="{CCF30DC7-0865-4F5E-AE16-8EFE6AC85416}" type="sibTrans" cxnId="{941D0B20-F401-465B-AF42-29C4295B5F13}">
      <dgm:prSet/>
      <dgm:spPr/>
      <dgm:t>
        <a:bodyPr/>
        <a:lstStyle/>
        <a:p>
          <a:endParaRPr lang="en-US"/>
        </a:p>
      </dgm:t>
    </dgm:pt>
    <dgm:pt modelId="{B7292A25-762F-4311-818A-57BD5F2912CF}">
      <dgm:prSet phldrT="[Text]"/>
      <dgm:spPr/>
      <dgm:t>
        <a:bodyPr/>
        <a:lstStyle/>
        <a:p>
          <a:r>
            <a:rPr lang="en-US" dirty="0" smtClean="0"/>
            <a:t>Mobile Solutions</a:t>
          </a:r>
          <a:endParaRPr lang="en-US" dirty="0"/>
        </a:p>
      </dgm:t>
    </dgm:pt>
    <dgm:pt modelId="{CBE37F2D-B0A2-46F9-B305-FC96065E66AB}" type="parTrans" cxnId="{05D82E00-9B8A-413F-B761-5F96F6A60383}">
      <dgm:prSet/>
      <dgm:spPr/>
      <dgm:t>
        <a:bodyPr/>
        <a:lstStyle/>
        <a:p>
          <a:endParaRPr lang="en-US"/>
        </a:p>
      </dgm:t>
    </dgm:pt>
    <dgm:pt modelId="{291EE4DA-DD11-4365-A812-3816410535A9}" type="sibTrans" cxnId="{05D82E00-9B8A-413F-B761-5F96F6A60383}">
      <dgm:prSet/>
      <dgm:spPr/>
      <dgm:t>
        <a:bodyPr/>
        <a:lstStyle/>
        <a:p>
          <a:endParaRPr lang="en-US"/>
        </a:p>
      </dgm:t>
    </dgm:pt>
    <dgm:pt modelId="{BCFA6105-6505-4A61-9A1F-DEF43377AA71}">
      <dgm:prSet/>
      <dgm:spPr/>
      <dgm:t>
        <a:bodyPr/>
        <a:lstStyle/>
        <a:p>
          <a:r>
            <a:rPr lang="en-US" dirty="0" smtClean="0"/>
            <a:t>Bluetooth </a:t>
          </a:r>
          <a:endParaRPr lang="en-US" dirty="0"/>
        </a:p>
      </dgm:t>
    </dgm:pt>
    <dgm:pt modelId="{E23AB316-D318-49E2-AA7B-45E8FB3BC657}" type="parTrans" cxnId="{97A666A3-1025-4872-8132-2DFBC9594491}">
      <dgm:prSet/>
      <dgm:spPr/>
      <dgm:t>
        <a:bodyPr/>
        <a:lstStyle/>
        <a:p>
          <a:endParaRPr lang="en-US"/>
        </a:p>
      </dgm:t>
    </dgm:pt>
    <dgm:pt modelId="{D03CE2AE-EC03-4974-B667-5CDBFC490738}" type="sibTrans" cxnId="{97A666A3-1025-4872-8132-2DFBC9594491}">
      <dgm:prSet/>
      <dgm:spPr/>
      <dgm:t>
        <a:bodyPr/>
        <a:lstStyle/>
        <a:p>
          <a:endParaRPr lang="en-US"/>
        </a:p>
      </dgm:t>
    </dgm:pt>
    <dgm:pt modelId="{EA12496D-29B1-4DAE-9E80-51FF21EE8AD8}">
      <dgm:prSet/>
      <dgm:spPr/>
      <dgm:t>
        <a:bodyPr/>
        <a:lstStyle/>
        <a:p>
          <a:r>
            <a:rPr lang="en-US" dirty="0" smtClean="0"/>
            <a:t>PDA</a:t>
          </a:r>
          <a:endParaRPr lang="en-US" dirty="0"/>
        </a:p>
      </dgm:t>
    </dgm:pt>
    <dgm:pt modelId="{07933887-E179-476B-94D2-63D1F0005542}" type="parTrans" cxnId="{BD447E16-22F2-40F7-9A3B-75B84174054A}">
      <dgm:prSet/>
      <dgm:spPr/>
      <dgm:t>
        <a:bodyPr/>
        <a:lstStyle/>
        <a:p>
          <a:endParaRPr lang="en-US"/>
        </a:p>
      </dgm:t>
    </dgm:pt>
    <dgm:pt modelId="{1BD8BFF3-A1D6-4F3F-A0C7-8AEC01F6C9EE}" type="sibTrans" cxnId="{BD447E16-22F2-40F7-9A3B-75B84174054A}">
      <dgm:prSet/>
      <dgm:spPr/>
      <dgm:t>
        <a:bodyPr/>
        <a:lstStyle/>
        <a:p>
          <a:endParaRPr lang="en-US"/>
        </a:p>
      </dgm:t>
    </dgm:pt>
    <dgm:pt modelId="{F39DE578-A5DB-40A4-8EA9-70F8F769CDFB}">
      <dgm:prSet/>
      <dgm:spPr/>
      <dgm:t>
        <a:bodyPr/>
        <a:lstStyle/>
        <a:p>
          <a:r>
            <a:rPr lang="en-US" dirty="0" smtClean="0"/>
            <a:t>Smart Phone</a:t>
          </a:r>
          <a:endParaRPr lang="en-US" dirty="0"/>
        </a:p>
      </dgm:t>
    </dgm:pt>
    <dgm:pt modelId="{972993FE-3DDA-4787-B3C0-5FEE7ABC6AB9}" type="parTrans" cxnId="{9127D2B6-9CAD-4BEC-BA9B-2514AC24622B}">
      <dgm:prSet/>
      <dgm:spPr/>
      <dgm:t>
        <a:bodyPr/>
        <a:lstStyle/>
        <a:p>
          <a:endParaRPr lang="en-US"/>
        </a:p>
      </dgm:t>
    </dgm:pt>
    <dgm:pt modelId="{42E1C732-BFDF-4171-AB38-D03F78B84810}" type="sibTrans" cxnId="{9127D2B6-9CAD-4BEC-BA9B-2514AC24622B}">
      <dgm:prSet/>
      <dgm:spPr/>
      <dgm:t>
        <a:bodyPr/>
        <a:lstStyle/>
        <a:p>
          <a:endParaRPr lang="en-US"/>
        </a:p>
      </dgm:t>
    </dgm:pt>
    <dgm:pt modelId="{0FE06DFA-FFED-4C74-A749-603E36952B44}">
      <dgm:prSet/>
      <dgm:spPr/>
      <dgm:t>
        <a:bodyPr/>
        <a:lstStyle/>
        <a:p>
          <a:r>
            <a:rPr lang="en-US" dirty="0" smtClean="0"/>
            <a:t>Emerging Applications</a:t>
          </a:r>
          <a:endParaRPr lang="en-US" dirty="0"/>
        </a:p>
      </dgm:t>
    </dgm:pt>
    <dgm:pt modelId="{0AD883EC-0E5C-4B52-8EDC-034139697E6A}" type="parTrans" cxnId="{061076C8-D821-4E2F-9E8A-A492C567D352}">
      <dgm:prSet/>
      <dgm:spPr/>
      <dgm:t>
        <a:bodyPr/>
        <a:lstStyle/>
        <a:p>
          <a:endParaRPr lang="en-US"/>
        </a:p>
      </dgm:t>
    </dgm:pt>
    <dgm:pt modelId="{FF6ABBDC-8B2C-4C2B-833F-E53AC8C22B05}" type="sibTrans" cxnId="{061076C8-D821-4E2F-9E8A-A492C567D352}">
      <dgm:prSet/>
      <dgm:spPr/>
      <dgm:t>
        <a:bodyPr/>
        <a:lstStyle/>
        <a:p>
          <a:endParaRPr lang="en-US"/>
        </a:p>
      </dgm:t>
    </dgm:pt>
    <dgm:pt modelId="{8BBB8554-EDF0-48FC-AF14-B0932F37A456}">
      <dgm:prSet/>
      <dgm:spPr/>
      <dgm:t>
        <a:bodyPr/>
        <a:lstStyle/>
        <a:p>
          <a:r>
            <a:rPr lang="en-US" dirty="0" smtClean="0"/>
            <a:t>Gaming</a:t>
          </a:r>
          <a:endParaRPr lang="en-US" dirty="0"/>
        </a:p>
      </dgm:t>
    </dgm:pt>
    <dgm:pt modelId="{8D22CA86-ACF2-4783-9922-7A96AEAFC1F9}" type="parTrans" cxnId="{BE3CB71E-39BD-46D7-ADEF-80F9BEFCA24A}">
      <dgm:prSet/>
      <dgm:spPr/>
      <dgm:t>
        <a:bodyPr/>
        <a:lstStyle/>
        <a:p>
          <a:endParaRPr lang="en-US"/>
        </a:p>
      </dgm:t>
    </dgm:pt>
    <dgm:pt modelId="{7069FC82-EF8E-48C4-8D74-42651C8BC46A}" type="sibTrans" cxnId="{BE3CB71E-39BD-46D7-ADEF-80F9BEFCA24A}">
      <dgm:prSet/>
      <dgm:spPr/>
      <dgm:t>
        <a:bodyPr/>
        <a:lstStyle/>
        <a:p>
          <a:endParaRPr lang="en-US"/>
        </a:p>
      </dgm:t>
    </dgm:pt>
    <dgm:pt modelId="{78E232CC-CCAA-4DF5-B8F6-B33FACFDCC05}">
      <dgm:prSet/>
      <dgm:spPr/>
      <dgm:t>
        <a:bodyPr/>
        <a:lstStyle/>
        <a:p>
          <a:r>
            <a:rPr lang="en-US" dirty="0" smtClean="0"/>
            <a:t>Robot</a:t>
          </a:r>
          <a:endParaRPr lang="en-US" dirty="0"/>
        </a:p>
      </dgm:t>
    </dgm:pt>
    <dgm:pt modelId="{AD0A0D20-5FE8-4625-94CC-D6637DAA2E3E}" type="parTrans" cxnId="{4DFA833F-BC1E-4954-A875-8B28A53EBFEF}">
      <dgm:prSet/>
      <dgm:spPr/>
      <dgm:t>
        <a:bodyPr/>
        <a:lstStyle/>
        <a:p>
          <a:endParaRPr lang="en-US"/>
        </a:p>
      </dgm:t>
    </dgm:pt>
    <dgm:pt modelId="{32C5CF70-8F97-4631-937C-001C8CA7D0EF}" type="sibTrans" cxnId="{4DFA833F-BC1E-4954-A875-8B28A53EBFEF}">
      <dgm:prSet/>
      <dgm:spPr/>
      <dgm:t>
        <a:bodyPr/>
        <a:lstStyle/>
        <a:p>
          <a:endParaRPr lang="en-US"/>
        </a:p>
      </dgm:t>
    </dgm:pt>
    <dgm:pt modelId="{24B897BF-34C3-474A-8904-EB9400DF5F88}">
      <dgm:prSet/>
      <dgm:spPr/>
      <dgm:t>
        <a:bodyPr/>
        <a:lstStyle/>
        <a:p>
          <a:r>
            <a:rPr lang="en-US" dirty="0" smtClean="0"/>
            <a:t>And much more….</a:t>
          </a:r>
          <a:endParaRPr lang="en-US" dirty="0"/>
        </a:p>
      </dgm:t>
    </dgm:pt>
    <dgm:pt modelId="{23F62737-60FF-41EE-8812-E23871543FA8}" type="parTrans" cxnId="{35961EF2-827B-41F7-82C9-D99330A74350}">
      <dgm:prSet/>
      <dgm:spPr/>
      <dgm:t>
        <a:bodyPr/>
        <a:lstStyle/>
        <a:p>
          <a:endParaRPr lang="en-US"/>
        </a:p>
      </dgm:t>
    </dgm:pt>
    <dgm:pt modelId="{EE3628E7-1E63-4788-98F0-627BE4242E95}" type="sibTrans" cxnId="{35961EF2-827B-41F7-82C9-D99330A74350}">
      <dgm:prSet/>
      <dgm:spPr/>
      <dgm:t>
        <a:bodyPr/>
        <a:lstStyle/>
        <a:p>
          <a:endParaRPr lang="en-US"/>
        </a:p>
      </dgm:t>
    </dgm:pt>
    <dgm:pt modelId="{5D3C3626-57D8-4FEB-A493-4E04F1FD62CE}" type="pres">
      <dgm:prSet presAssocID="{B57C888F-DC75-43E6-8152-32400D5F928A}" presName="Name0" presStyleCnt="0">
        <dgm:presLayoutVars>
          <dgm:dir/>
          <dgm:resizeHandles val="exact"/>
        </dgm:presLayoutVars>
      </dgm:prSet>
      <dgm:spPr/>
      <dgm:t>
        <a:bodyPr/>
        <a:lstStyle/>
        <a:p>
          <a:endParaRPr lang="en-US"/>
        </a:p>
      </dgm:t>
    </dgm:pt>
    <dgm:pt modelId="{47598BFB-0508-4E22-8E6F-F732F4C84713}" type="pres">
      <dgm:prSet presAssocID="{1787B3F0-7430-495E-ACD1-BA598A1D1EBB}" presName="node" presStyleLbl="node1" presStyleIdx="0" presStyleCnt="5">
        <dgm:presLayoutVars>
          <dgm:bulletEnabled val="1"/>
        </dgm:presLayoutVars>
      </dgm:prSet>
      <dgm:spPr/>
      <dgm:t>
        <a:bodyPr/>
        <a:lstStyle/>
        <a:p>
          <a:endParaRPr lang="en-US"/>
        </a:p>
      </dgm:t>
    </dgm:pt>
    <dgm:pt modelId="{D9AFC75E-E937-4906-BBB6-F72730A7151D}" type="pres">
      <dgm:prSet presAssocID="{5E0AC676-AFE6-4CBF-8B8E-0047F3BB7A11}" presName="sibTrans" presStyleCnt="0"/>
      <dgm:spPr/>
    </dgm:pt>
    <dgm:pt modelId="{6A39E40D-07FA-4592-BA78-DA86727C9ABC}" type="pres">
      <dgm:prSet presAssocID="{380ADB60-75AA-4F66-8FF5-F9F0C0E48F14}" presName="node" presStyleLbl="node1" presStyleIdx="1" presStyleCnt="5">
        <dgm:presLayoutVars>
          <dgm:bulletEnabled val="1"/>
        </dgm:presLayoutVars>
      </dgm:prSet>
      <dgm:spPr/>
      <dgm:t>
        <a:bodyPr/>
        <a:lstStyle/>
        <a:p>
          <a:endParaRPr lang="en-US"/>
        </a:p>
      </dgm:t>
    </dgm:pt>
    <dgm:pt modelId="{6C422E9D-A3F1-49EA-9894-777BE0B0162C}" type="pres">
      <dgm:prSet presAssocID="{14806900-A222-4273-A75F-3D5D3DC967B9}" presName="sibTrans" presStyleCnt="0"/>
      <dgm:spPr/>
    </dgm:pt>
    <dgm:pt modelId="{16595EF2-7616-4C48-A075-BCA4FE6EBF44}" type="pres">
      <dgm:prSet presAssocID="{F9F14ABA-C7B4-4428-9297-9AA6877A528C}" presName="node" presStyleLbl="node1" presStyleIdx="2" presStyleCnt="5">
        <dgm:presLayoutVars>
          <dgm:bulletEnabled val="1"/>
        </dgm:presLayoutVars>
      </dgm:prSet>
      <dgm:spPr/>
      <dgm:t>
        <a:bodyPr/>
        <a:lstStyle/>
        <a:p>
          <a:endParaRPr lang="en-US"/>
        </a:p>
      </dgm:t>
    </dgm:pt>
    <dgm:pt modelId="{86314904-66C9-43A2-970C-67A2C71D924F}" type="pres">
      <dgm:prSet presAssocID="{09C23B6F-3B05-4025-B845-784E34DD7085}" presName="sibTrans" presStyleCnt="0"/>
      <dgm:spPr/>
    </dgm:pt>
    <dgm:pt modelId="{3DEB9980-044D-4374-B2CB-BAF26E0E3977}" type="pres">
      <dgm:prSet presAssocID="{B7292A25-762F-4311-818A-57BD5F2912CF}" presName="node" presStyleLbl="node1" presStyleIdx="3" presStyleCnt="5">
        <dgm:presLayoutVars>
          <dgm:bulletEnabled val="1"/>
        </dgm:presLayoutVars>
      </dgm:prSet>
      <dgm:spPr/>
      <dgm:t>
        <a:bodyPr/>
        <a:lstStyle/>
        <a:p>
          <a:endParaRPr lang="en-US"/>
        </a:p>
      </dgm:t>
    </dgm:pt>
    <dgm:pt modelId="{9589ED33-5F00-48E3-B1A1-2BA534E5333F}" type="pres">
      <dgm:prSet presAssocID="{291EE4DA-DD11-4365-A812-3816410535A9}" presName="sibTrans" presStyleCnt="0"/>
      <dgm:spPr/>
    </dgm:pt>
    <dgm:pt modelId="{60C42223-95CE-46EE-9767-E6A0E50997D9}" type="pres">
      <dgm:prSet presAssocID="{0FE06DFA-FFED-4C74-A749-603E36952B44}" presName="node" presStyleLbl="node1" presStyleIdx="4" presStyleCnt="5">
        <dgm:presLayoutVars>
          <dgm:bulletEnabled val="1"/>
        </dgm:presLayoutVars>
      </dgm:prSet>
      <dgm:spPr/>
      <dgm:t>
        <a:bodyPr/>
        <a:lstStyle/>
        <a:p>
          <a:endParaRPr lang="en-US"/>
        </a:p>
      </dgm:t>
    </dgm:pt>
  </dgm:ptLst>
  <dgm:cxnLst>
    <dgm:cxn modelId="{BE3CB71E-39BD-46D7-ADEF-80F9BEFCA24A}" srcId="{0FE06DFA-FFED-4C74-A749-603E36952B44}" destId="{8BBB8554-EDF0-48FC-AF14-B0932F37A456}" srcOrd="0" destOrd="0" parTransId="{8D22CA86-ACF2-4783-9922-7A96AEAFC1F9}" sibTransId="{7069FC82-EF8E-48C4-8D74-42651C8BC46A}"/>
    <dgm:cxn modelId="{05D82E00-9B8A-413F-B761-5F96F6A60383}" srcId="{B57C888F-DC75-43E6-8152-32400D5F928A}" destId="{B7292A25-762F-4311-818A-57BD5F2912CF}" srcOrd="3" destOrd="0" parTransId="{CBE37F2D-B0A2-46F9-B305-FC96065E66AB}" sibTransId="{291EE4DA-DD11-4365-A812-3816410535A9}"/>
    <dgm:cxn modelId="{C3E2D1BC-4998-47C4-8714-7BD03D7C9DCB}" type="presOf" srcId="{BCFA6105-6505-4A61-9A1F-DEF43377AA71}" destId="{3DEB9980-044D-4374-B2CB-BAF26E0E3977}" srcOrd="0" destOrd="1" presId="urn:microsoft.com/office/officeart/2005/8/layout/hList6"/>
    <dgm:cxn modelId="{748416F5-54D9-4360-BA3E-CED8DE8C19DA}" type="presOf" srcId="{78E232CC-CCAA-4DF5-B8F6-B33FACFDCC05}" destId="{60C42223-95CE-46EE-9767-E6A0E50997D9}" srcOrd="0" destOrd="2" presId="urn:microsoft.com/office/officeart/2005/8/layout/hList6"/>
    <dgm:cxn modelId="{106EDAF0-C7EB-432D-A365-708C2346C9BA}" type="presOf" srcId="{B9F95A1C-868F-43D6-9E85-1AD7EAE5F105}" destId="{16595EF2-7616-4C48-A075-BCA4FE6EBF44}" srcOrd="0" destOrd="3" presId="urn:microsoft.com/office/officeart/2005/8/layout/hList6"/>
    <dgm:cxn modelId="{2F2ECC13-047F-447C-8CF5-F7C08B1C513C}" type="presOf" srcId="{EA12496D-29B1-4DAE-9E80-51FF21EE8AD8}" destId="{3DEB9980-044D-4374-B2CB-BAF26E0E3977}" srcOrd="0" destOrd="2" presId="urn:microsoft.com/office/officeart/2005/8/layout/hList6"/>
    <dgm:cxn modelId="{999E629A-65B2-413E-BA66-9BF77C5302BC}" srcId="{B57C888F-DC75-43E6-8152-32400D5F928A}" destId="{1787B3F0-7430-495E-ACD1-BA598A1D1EBB}" srcOrd="0" destOrd="0" parTransId="{33DF71DC-EA8D-41AB-94DA-59D93DBD18E4}" sibTransId="{5E0AC676-AFE6-4CBF-8B8E-0047F3BB7A11}"/>
    <dgm:cxn modelId="{0775CE7D-63C3-4F6F-AE3E-B0A64C309C38}" srcId="{F9F14ABA-C7B4-4428-9297-9AA6877A528C}" destId="{52D65E3A-F9FE-4F79-B2D7-3A28B4657D13}" srcOrd="0" destOrd="0" parTransId="{DDFCA3EB-B0E5-48E1-A9F2-32957CF1FAB1}" sibTransId="{7794543A-49A6-4F90-8523-CA13F8A44D98}"/>
    <dgm:cxn modelId="{4AB32FC1-4361-4987-8FFD-74E1EEB4F260}" type="presOf" srcId="{0FE06DFA-FFED-4C74-A749-603E36952B44}" destId="{60C42223-95CE-46EE-9767-E6A0E50997D9}" srcOrd="0" destOrd="0" presId="urn:microsoft.com/office/officeart/2005/8/layout/hList6"/>
    <dgm:cxn modelId="{35961EF2-827B-41F7-82C9-D99330A74350}" srcId="{0FE06DFA-FFED-4C74-A749-603E36952B44}" destId="{24B897BF-34C3-474A-8904-EB9400DF5F88}" srcOrd="2" destOrd="0" parTransId="{23F62737-60FF-41EE-8812-E23871543FA8}" sibTransId="{EE3628E7-1E63-4788-98F0-627BE4242E95}"/>
    <dgm:cxn modelId="{69D8D018-08CC-4154-80C3-DC5363925A1B}" srcId="{380ADB60-75AA-4F66-8FF5-F9F0C0E48F14}" destId="{D6E40F20-BBDA-4D12-B51D-CBB8BF24EBE5}" srcOrd="0" destOrd="0" parTransId="{1E7AFC21-AD22-49F4-8E9C-C0F81929BBA6}" sibTransId="{9AB036C5-4CC0-474C-B3BD-E38A12BA7E30}"/>
    <dgm:cxn modelId="{22008540-0B01-46F6-B9FA-D163132EFBAF}" type="presOf" srcId="{F9F14ABA-C7B4-4428-9297-9AA6877A528C}" destId="{16595EF2-7616-4C48-A075-BCA4FE6EBF44}" srcOrd="0" destOrd="0" presId="urn:microsoft.com/office/officeart/2005/8/layout/hList6"/>
    <dgm:cxn modelId="{941D0B20-F401-465B-AF42-29C4295B5F13}" srcId="{F9F14ABA-C7B4-4428-9297-9AA6877A528C}" destId="{B9F95A1C-868F-43D6-9E85-1AD7EAE5F105}" srcOrd="2" destOrd="0" parTransId="{F749DC55-DEF8-4286-836B-3D0376E3F802}" sibTransId="{CCF30DC7-0865-4F5E-AE16-8EFE6AC85416}"/>
    <dgm:cxn modelId="{9B4F1E50-3F4C-414E-90A9-6A5979867422}" srcId="{F9F14ABA-C7B4-4428-9297-9AA6877A528C}" destId="{578ACF76-2E8E-45EB-98F0-243CCCBB7ADE}" srcOrd="1" destOrd="0" parTransId="{26F5AA0F-764C-4F53-A71F-51079F01CCC7}" sibTransId="{36FC5495-81C0-4186-AD37-9A777A841504}"/>
    <dgm:cxn modelId="{C9ADEBAE-B735-4905-983A-0AD664488F73}" type="presOf" srcId="{24B897BF-34C3-474A-8904-EB9400DF5F88}" destId="{60C42223-95CE-46EE-9767-E6A0E50997D9}" srcOrd="0" destOrd="3" presId="urn:microsoft.com/office/officeart/2005/8/layout/hList6"/>
    <dgm:cxn modelId="{CB4F60D4-B6D0-4A15-B370-DC3E976FB9B5}" srcId="{1787B3F0-7430-495E-ACD1-BA598A1D1EBB}" destId="{78CE1AE5-BC54-49A3-91D7-7F1DB2799E4F}" srcOrd="1" destOrd="0" parTransId="{E9CF610C-08B4-4F83-838F-422F6F48EF29}" sibTransId="{FAC21A7F-867C-4611-8218-31CAF7EF21CC}"/>
    <dgm:cxn modelId="{A32A3FE4-4B54-4858-8AFD-2401AFC8FD2B}" type="presOf" srcId="{8BBB8554-EDF0-48FC-AF14-B0932F37A456}" destId="{60C42223-95CE-46EE-9767-E6A0E50997D9}" srcOrd="0" destOrd="1" presId="urn:microsoft.com/office/officeart/2005/8/layout/hList6"/>
    <dgm:cxn modelId="{68E601D7-CB56-4B8B-AB82-87461310969C}" type="presOf" srcId="{B7292A25-762F-4311-818A-57BD5F2912CF}" destId="{3DEB9980-044D-4374-B2CB-BAF26E0E3977}" srcOrd="0" destOrd="0" presId="urn:microsoft.com/office/officeart/2005/8/layout/hList6"/>
    <dgm:cxn modelId="{C2243704-AD6F-4E06-B353-E927F63D8119}" srcId="{B57C888F-DC75-43E6-8152-32400D5F928A}" destId="{380ADB60-75AA-4F66-8FF5-F9F0C0E48F14}" srcOrd="1" destOrd="0" parTransId="{505996FD-C240-4CA2-BDA3-1CF463601076}" sibTransId="{14806900-A222-4273-A75F-3D5D3DC967B9}"/>
    <dgm:cxn modelId="{15E56944-36A9-4700-9C9F-00C84B5E5EB6}" type="presOf" srcId="{380ADB60-75AA-4F66-8FF5-F9F0C0E48F14}" destId="{6A39E40D-07FA-4592-BA78-DA86727C9ABC}" srcOrd="0" destOrd="0" presId="urn:microsoft.com/office/officeart/2005/8/layout/hList6"/>
    <dgm:cxn modelId="{0E91A730-2D82-4A21-B40A-BF5EE11ACD28}" srcId="{380ADB60-75AA-4F66-8FF5-F9F0C0E48F14}" destId="{38C0C4EB-17DD-46E4-B39D-48A061B737BD}" srcOrd="1" destOrd="0" parTransId="{1A187A73-DA30-4ABC-9070-4A44B8787F9D}" sibTransId="{2B748B53-12E6-418C-8765-7EA7A95F4C81}"/>
    <dgm:cxn modelId="{B8D25E5D-E628-4932-AF94-A4A82FCC0A2F}" type="presOf" srcId="{52D65E3A-F9FE-4F79-B2D7-3A28B4657D13}" destId="{16595EF2-7616-4C48-A075-BCA4FE6EBF44}" srcOrd="0" destOrd="1" presId="urn:microsoft.com/office/officeart/2005/8/layout/hList6"/>
    <dgm:cxn modelId="{97A666A3-1025-4872-8132-2DFBC9594491}" srcId="{B7292A25-762F-4311-818A-57BD5F2912CF}" destId="{BCFA6105-6505-4A61-9A1F-DEF43377AA71}" srcOrd="0" destOrd="0" parTransId="{E23AB316-D318-49E2-AA7B-45E8FB3BC657}" sibTransId="{D03CE2AE-EC03-4974-B667-5CDBFC490738}"/>
    <dgm:cxn modelId="{C368555B-1C31-4011-9433-BC814DD75F44}" type="presOf" srcId="{578ACF76-2E8E-45EB-98F0-243CCCBB7ADE}" destId="{16595EF2-7616-4C48-A075-BCA4FE6EBF44}" srcOrd="0" destOrd="2" presId="urn:microsoft.com/office/officeart/2005/8/layout/hList6"/>
    <dgm:cxn modelId="{F826C851-4032-44EE-9118-9E17A7AF95D6}" type="presOf" srcId="{7623B39A-7EAE-4FAF-AEA9-2ACE5EAA4418}" destId="{47598BFB-0508-4E22-8E6F-F732F4C84713}" srcOrd="0" destOrd="1" presId="urn:microsoft.com/office/officeart/2005/8/layout/hList6"/>
    <dgm:cxn modelId="{7D2D73CB-76C1-43FD-8140-2630CC64E321}" srcId="{1787B3F0-7430-495E-ACD1-BA598A1D1EBB}" destId="{7623B39A-7EAE-4FAF-AEA9-2ACE5EAA4418}" srcOrd="0" destOrd="0" parTransId="{FB7641D1-2401-48CE-8270-5B96BC4E042A}" sibTransId="{6779EE93-46DA-4E85-B76E-F5BABEB87256}"/>
    <dgm:cxn modelId="{E59F8671-746D-4797-8C64-524B21F4097D}" type="presOf" srcId="{78CE1AE5-BC54-49A3-91D7-7F1DB2799E4F}" destId="{47598BFB-0508-4E22-8E6F-F732F4C84713}" srcOrd="0" destOrd="2" presId="urn:microsoft.com/office/officeart/2005/8/layout/hList6"/>
    <dgm:cxn modelId="{17D99568-441D-43EE-98FF-B61A40163C82}" type="presOf" srcId="{F028BFB7-E504-4559-B58A-FC9AA3B70E23}" destId="{47598BFB-0508-4E22-8E6F-F732F4C84713}" srcOrd="0" destOrd="3" presId="urn:microsoft.com/office/officeart/2005/8/layout/hList6"/>
    <dgm:cxn modelId="{5D768628-C40B-4A6C-B91E-1CF01AB254E4}" type="presOf" srcId="{D6E40F20-BBDA-4D12-B51D-CBB8BF24EBE5}" destId="{6A39E40D-07FA-4592-BA78-DA86727C9ABC}" srcOrd="0" destOrd="1" presId="urn:microsoft.com/office/officeart/2005/8/layout/hList6"/>
    <dgm:cxn modelId="{4DFA833F-BC1E-4954-A875-8B28A53EBFEF}" srcId="{0FE06DFA-FFED-4C74-A749-603E36952B44}" destId="{78E232CC-CCAA-4DF5-B8F6-B33FACFDCC05}" srcOrd="1" destOrd="0" parTransId="{AD0A0D20-5FE8-4625-94CC-D6637DAA2E3E}" sibTransId="{32C5CF70-8F97-4631-937C-001C8CA7D0EF}"/>
    <dgm:cxn modelId="{C7AC5E00-03E7-4614-8FB9-4965DEB93ED0}" type="presOf" srcId="{38C0C4EB-17DD-46E4-B39D-48A061B737BD}" destId="{6A39E40D-07FA-4592-BA78-DA86727C9ABC}" srcOrd="0" destOrd="2" presId="urn:microsoft.com/office/officeart/2005/8/layout/hList6"/>
    <dgm:cxn modelId="{9127D2B6-9CAD-4BEC-BA9B-2514AC24622B}" srcId="{B7292A25-762F-4311-818A-57BD5F2912CF}" destId="{F39DE578-A5DB-40A4-8EA9-70F8F769CDFB}" srcOrd="2" destOrd="0" parTransId="{972993FE-3DDA-4787-B3C0-5FEE7ABC6AB9}" sibTransId="{42E1C732-BFDF-4171-AB38-D03F78B84810}"/>
    <dgm:cxn modelId="{64CA9F18-285E-4DC1-B767-37D8D448CD44}" type="presOf" srcId="{F39DE578-A5DB-40A4-8EA9-70F8F769CDFB}" destId="{3DEB9980-044D-4374-B2CB-BAF26E0E3977}" srcOrd="0" destOrd="3" presId="urn:microsoft.com/office/officeart/2005/8/layout/hList6"/>
    <dgm:cxn modelId="{061076C8-D821-4E2F-9E8A-A492C567D352}" srcId="{B57C888F-DC75-43E6-8152-32400D5F928A}" destId="{0FE06DFA-FFED-4C74-A749-603E36952B44}" srcOrd="4" destOrd="0" parTransId="{0AD883EC-0E5C-4B52-8EDC-034139697E6A}" sibTransId="{FF6ABBDC-8B2C-4C2B-833F-E53AC8C22B05}"/>
    <dgm:cxn modelId="{001E0DC2-578D-42D0-A6ED-05CD13A655EA}" type="presOf" srcId="{C0134FB5-2FF0-45D5-9C63-F3B8228BE0CE}" destId="{6A39E40D-07FA-4592-BA78-DA86727C9ABC}" srcOrd="0" destOrd="3" presId="urn:microsoft.com/office/officeart/2005/8/layout/hList6"/>
    <dgm:cxn modelId="{7B65D8EB-7A7C-4A46-817E-C0F254305E98}" type="presOf" srcId="{B57C888F-DC75-43E6-8152-32400D5F928A}" destId="{5D3C3626-57D8-4FEB-A493-4E04F1FD62CE}" srcOrd="0" destOrd="0" presId="urn:microsoft.com/office/officeart/2005/8/layout/hList6"/>
    <dgm:cxn modelId="{94EE7A4A-DCA4-4282-B002-E147DCCD7CA8}" srcId="{1787B3F0-7430-495E-ACD1-BA598A1D1EBB}" destId="{F028BFB7-E504-4559-B58A-FC9AA3B70E23}" srcOrd="2" destOrd="0" parTransId="{DBBF97E7-1A61-47ED-A82B-624BF76EF74F}" sibTransId="{5C9E3351-4E51-4C71-BA69-FA6B1DE5765B}"/>
    <dgm:cxn modelId="{BD447E16-22F2-40F7-9A3B-75B84174054A}" srcId="{B7292A25-762F-4311-818A-57BD5F2912CF}" destId="{EA12496D-29B1-4DAE-9E80-51FF21EE8AD8}" srcOrd="1" destOrd="0" parTransId="{07933887-E179-476B-94D2-63D1F0005542}" sibTransId="{1BD8BFF3-A1D6-4F3F-A0C7-8AEC01F6C9EE}"/>
    <dgm:cxn modelId="{6C54FEA2-BEB8-4F64-A230-B83FB8ED6A56}" type="presOf" srcId="{1787B3F0-7430-495E-ACD1-BA598A1D1EBB}" destId="{47598BFB-0508-4E22-8E6F-F732F4C84713}" srcOrd="0" destOrd="0" presId="urn:microsoft.com/office/officeart/2005/8/layout/hList6"/>
    <dgm:cxn modelId="{97FC3DD2-C5D4-4ABC-80BE-87CAFBFB584B}" srcId="{B57C888F-DC75-43E6-8152-32400D5F928A}" destId="{F9F14ABA-C7B4-4428-9297-9AA6877A528C}" srcOrd="2" destOrd="0" parTransId="{EE0EA3CA-F5D6-4AF9-B137-2BDA7AABB9A3}" sibTransId="{09C23B6F-3B05-4025-B845-784E34DD7085}"/>
    <dgm:cxn modelId="{3024A55B-4CA9-41E6-97AD-925522D972C6}" srcId="{380ADB60-75AA-4F66-8FF5-F9F0C0E48F14}" destId="{C0134FB5-2FF0-45D5-9C63-F3B8228BE0CE}" srcOrd="2" destOrd="0" parTransId="{978D0CE0-2F09-40A7-96F1-97FA41810CB3}" sibTransId="{DBDD04E4-4B29-42F8-82BA-85C760F0E0D8}"/>
    <dgm:cxn modelId="{21C90763-5338-4275-9EA2-C3004F4328CF}" type="presParOf" srcId="{5D3C3626-57D8-4FEB-A493-4E04F1FD62CE}" destId="{47598BFB-0508-4E22-8E6F-F732F4C84713}" srcOrd="0" destOrd="0" presId="urn:microsoft.com/office/officeart/2005/8/layout/hList6"/>
    <dgm:cxn modelId="{7603EC2E-71E9-4EB1-9435-2E86CF588CE4}" type="presParOf" srcId="{5D3C3626-57D8-4FEB-A493-4E04F1FD62CE}" destId="{D9AFC75E-E937-4906-BBB6-F72730A7151D}" srcOrd="1" destOrd="0" presId="urn:microsoft.com/office/officeart/2005/8/layout/hList6"/>
    <dgm:cxn modelId="{570DE72F-A24C-49FA-93A3-E0B864D5F92C}" type="presParOf" srcId="{5D3C3626-57D8-4FEB-A493-4E04F1FD62CE}" destId="{6A39E40D-07FA-4592-BA78-DA86727C9ABC}" srcOrd="2" destOrd="0" presId="urn:microsoft.com/office/officeart/2005/8/layout/hList6"/>
    <dgm:cxn modelId="{AE6A0BF5-7D37-4781-8780-33AD8ADC2568}" type="presParOf" srcId="{5D3C3626-57D8-4FEB-A493-4E04F1FD62CE}" destId="{6C422E9D-A3F1-49EA-9894-777BE0B0162C}" srcOrd="3" destOrd="0" presId="urn:microsoft.com/office/officeart/2005/8/layout/hList6"/>
    <dgm:cxn modelId="{0768D2B6-12F0-44AA-8DCC-058E948574A8}" type="presParOf" srcId="{5D3C3626-57D8-4FEB-A493-4E04F1FD62CE}" destId="{16595EF2-7616-4C48-A075-BCA4FE6EBF44}" srcOrd="4" destOrd="0" presId="urn:microsoft.com/office/officeart/2005/8/layout/hList6"/>
    <dgm:cxn modelId="{311D7115-077B-48DA-AFA8-0693D14C63CF}" type="presParOf" srcId="{5D3C3626-57D8-4FEB-A493-4E04F1FD62CE}" destId="{86314904-66C9-43A2-970C-67A2C71D924F}" srcOrd="5" destOrd="0" presId="urn:microsoft.com/office/officeart/2005/8/layout/hList6"/>
    <dgm:cxn modelId="{232874F1-5632-4025-96D4-CE21A4A6C5CB}" type="presParOf" srcId="{5D3C3626-57D8-4FEB-A493-4E04F1FD62CE}" destId="{3DEB9980-044D-4374-B2CB-BAF26E0E3977}" srcOrd="6" destOrd="0" presId="urn:microsoft.com/office/officeart/2005/8/layout/hList6"/>
    <dgm:cxn modelId="{DA9DC40A-8CEE-45BF-92B4-B443758025CB}" type="presParOf" srcId="{5D3C3626-57D8-4FEB-A493-4E04F1FD62CE}" destId="{9589ED33-5F00-48E3-B1A1-2BA534E5333F}" srcOrd="7" destOrd="0" presId="urn:microsoft.com/office/officeart/2005/8/layout/hList6"/>
    <dgm:cxn modelId="{63B7831A-D4FE-4600-B588-698B0BC7A718}" type="presParOf" srcId="{5D3C3626-57D8-4FEB-A493-4E04F1FD62CE}" destId="{60C42223-95CE-46EE-9767-E6A0E50997D9}"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E40E61-826E-40B3-8B35-8BD347AF6C6E}" type="doc">
      <dgm:prSet loTypeId="urn:microsoft.com/office/officeart/2005/8/layout/vProcess5" loCatId="process" qsTypeId="urn:microsoft.com/office/officeart/2005/8/quickstyle/3d2#2" qsCatId="3D" csTypeId="urn:microsoft.com/office/officeart/2005/8/colors/colorful2" csCatId="colorful" phldr="1"/>
      <dgm:spPr/>
    </dgm:pt>
    <dgm:pt modelId="{91A4A133-8157-4B09-BE3C-758B55F8A94F}">
      <dgm:prSet phldrT="[Text]"/>
      <dgm:spPr/>
      <dgm:t>
        <a:bodyPr/>
        <a:lstStyle/>
        <a:p>
          <a:r>
            <a:rPr lang="en-US" dirty="0" smtClean="0"/>
            <a:t>90 % of the mobile handsets use ARM Technology</a:t>
          </a:r>
          <a:endParaRPr lang="en-US" dirty="0"/>
        </a:p>
      </dgm:t>
    </dgm:pt>
    <dgm:pt modelId="{9C3CA647-8734-476A-AB09-83816C19B9E8}" type="parTrans" cxnId="{8D68E27B-1855-4BDF-8A6D-40761009E264}">
      <dgm:prSet/>
      <dgm:spPr/>
      <dgm:t>
        <a:bodyPr/>
        <a:lstStyle/>
        <a:p>
          <a:endParaRPr lang="en-US"/>
        </a:p>
      </dgm:t>
    </dgm:pt>
    <dgm:pt modelId="{C0389AD7-21D4-4385-93E8-360E7276E961}" type="sibTrans" cxnId="{8D68E27B-1855-4BDF-8A6D-40761009E264}">
      <dgm:prSet/>
      <dgm:spPr/>
      <dgm:t>
        <a:bodyPr/>
        <a:lstStyle/>
        <a:p>
          <a:endParaRPr lang="en-US"/>
        </a:p>
      </dgm:t>
    </dgm:pt>
    <dgm:pt modelId="{11025F9D-D53B-45F8-B615-F108AD5EF071}" type="pres">
      <dgm:prSet presAssocID="{D1E40E61-826E-40B3-8B35-8BD347AF6C6E}" presName="outerComposite" presStyleCnt="0">
        <dgm:presLayoutVars>
          <dgm:chMax val="5"/>
          <dgm:dir/>
          <dgm:resizeHandles val="exact"/>
        </dgm:presLayoutVars>
      </dgm:prSet>
      <dgm:spPr/>
    </dgm:pt>
    <dgm:pt modelId="{2657C577-8235-48EC-B1CB-C1C299B18738}" type="pres">
      <dgm:prSet presAssocID="{D1E40E61-826E-40B3-8B35-8BD347AF6C6E}" presName="dummyMaxCanvas" presStyleCnt="0">
        <dgm:presLayoutVars/>
      </dgm:prSet>
      <dgm:spPr/>
    </dgm:pt>
    <dgm:pt modelId="{1E99C97C-DDA8-42D7-AB43-13794A027FDA}" type="pres">
      <dgm:prSet presAssocID="{D1E40E61-826E-40B3-8B35-8BD347AF6C6E}" presName="OneNode_1" presStyleLbl="node1" presStyleIdx="0" presStyleCnt="1">
        <dgm:presLayoutVars>
          <dgm:bulletEnabled val="1"/>
        </dgm:presLayoutVars>
      </dgm:prSet>
      <dgm:spPr/>
      <dgm:t>
        <a:bodyPr/>
        <a:lstStyle/>
        <a:p>
          <a:endParaRPr lang="en-US"/>
        </a:p>
      </dgm:t>
    </dgm:pt>
  </dgm:ptLst>
  <dgm:cxnLst>
    <dgm:cxn modelId="{060C69FD-11C4-481C-8E23-CA66F7C1D4A3}" type="presOf" srcId="{D1E40E61-826E-40B3-8B35-8BD347AF6C6E}" destId="{11025F9D-D53B-45F8-B615-F108AD5EF071}" srcOrd="0" destOrd="0" presId="urn:microsoft.com/office/officeart/2005/8/layout/vProcess5"/>
    <dgm:cxn modelId="{8D68E27B-1855-4BDF-8A6D-40761009E264}" srcId="{D1E40E61-826E-40B3-8B35-8BD347AF6C6E}" destId="{91A4A133-8157-4B09-BE3C-758B55F8A94F}" srcOrd="0" destOrd="0" parTransId="{9C3CA647-8734-476A-AB09-83816C19B9E8}" sibTransId="{C0389AD7-21D4-4385-93E8-360E7276E961}"/>
    <dgm:cxn modelId="{5B0DA0CF-D45F-4A98-9202-1671BAECC012}" type="presOf" srcId="{91A4A133-8157-4B09-BE3C-758B55F8A94F}" destId="{1E99C97C-DDA8-42D7-AB43-13794A027FDA}" srcOrd="0" destOrd="0" presId="urn:microsoft.com/office/officeart/2005/8/layout/vProcess5"/>
    <dgm:cxn modelId="{90611058-EE6A-4BFC-AD29-66BE9CD8A4CF}" type="presParOf" srcId="{11025F9D-D53B-45F8-B615-F108AD5EF071}" destId="{2657C577-8235-48EC-B1CB-C1C299B18738}" srcOrd="0" destOrd="0" presId="urn:microsoft.com/office/officeart/2005/8/layout/vProcess5"/>
    <dgm:cxn modelId="{7288C17C-662F-472B-9606-F9E0BC63D9E8}" type="presParOf" srcId="{11025F9D-D53B-45F8-B615-F108AD5EF071}" destId="{1E99C97C-DDA8-42D7-AB43-13794A027FDA}" srcOrd="1"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57FD12-897C-4C06-85C3-E133B43FDDE0}" type="doc">
      <dgm:prSet loTypeId="urn:microsoft.com/office/officeart/2005/8/layout/chevron1" loCatId="process" qsTypeId="urn:microsoft.com/office/officeart/2005/8/quickstyle/3d1" qsCatId="3D" csTypeId="urn:microsoft.com/office/officeart/2005/8/colors/colorful1#1" csCatId="colorful" phldr="1"/>
      <dgm:spPr/>
    </dgm:pt>
    <dgm:pt modelId="{9B7F41D6-D07E-4564-A134-9F6F697FC4D1}">
      <dgm:prSet phldrT="[Text]"/>
      <dgm:spPr/>
      <dgm:t>
        <a:bodyPr/>
        <a:lstStyle/>
        <a:p>
          <a:r>
            <a:rPr lang="en-US" dirty="0" smtClean="0"/>
            <a:t>LPC2211</a:t>
          </a:r>
          <a:endParaRPr lang="en-US" dirty="0"/>
        </a:p>
      </dgm:t>
    </dgm:pt>
    <dgm:pt modelId="{14F426D4-ACF8-404D-9182-62B3F182F277}" type="parTrans" cxnId="{3DD6234B-B010-4EBA-B8B7-36CC968DBBDD}">
      <dgm:prSet/>
      <dgm:spPr/>
      <dgm:t>
        <a:bodyPr/>
        <a:lstStyle/>
        <a:p>
          <a:endParaRPr lang="en-US"/>
        </a:p>
      </dgm:t>
    </dgm:pt>
    <dgm:pt modelId="{5AD17DD8-FB3E-44E2-9865-509CE8772C64}" type="sibTrans" cxnId="{3DD6234B-B010-4EBA-B8B7-36CC968DBBDD}">
      <dgm:prSet/>
      <dgm:spPr/>
      <dgm:t>
        <a:bodyPr/>
        <a:lstStyle/>
        <a:p>
          <a:endParaRPr lang="en-US"/>
        </a:p>
      </dgm:t>
    </dgm:pt>
    <dgm:pt modelId="{BE4D801C-9B08-4011-B043-6E5E1B7FB627}">
      <dgm:prSet phldrT="[Text]"/>
      <dgm:spPr/>
      <dgm:t>
        <a:bodyPr/>
        <a:lstStyle/>
        <a:p>
          <a:r>
            <a:rPr lang="en-US" dirty="0" smtClean="0"/>
            <a:t>PMU</a:t>
          </a:r>
          <a:endParaRPr lang="en-US" dirty="0"/>
        </a:p>
      </dgm:t>
    </dgm:pt>
    <dgm:pt modelId="{232BED59-0065-4122-AE78-3C5C0A59594A}" type="parTrans" cxnId="{D79BE53D-7A3E-4D11-808F-D9BF11B688FB}">
      <dgm:prSet/>
      <dgm:spPr/>
      <dgm:t>
        <a:bodyPr/>
        <a:lstStyle/>
        <a:p>
          <a:endParaRPr lang="en-US"/>
        </a:p>
      </dgm:t>
    </dgm:pt>
    <dgm:pt modelId="{0B7899CF-FFF2-47EC-90DC-55F9C7A8BB94}" type="sibTrans" cxnId="{D79BE53D-7A3E-4D11-808F-D9BF11B688FB}">
      <dgm:prSet/>
      <dgm:spPr/>
      <dgm:t>
        <a:bodyPr/>
        <a:lstStyle/>
        <a:p>
          <a:endParaRPr lang="en-US"/>
        </a:p>
      </dgm:t>
    </dgm:pt>
    <dgm:pt modelId="{3E106B30-E1FD-4332-853A-5F4415F1223A}">
      <dgm:prSet phldrT="[Text]"/>
      <dgm:spPr/>
      <dgm:t>
        <a:bodyPr/>
        <a:lstStyle/>
        <a:p>
          <a:r>
            <a:rPr lang="en-US" dirty="0" smtClean="0"/>
            <a:t>12 Logic Parts</a:t>
          </a:r>
          <a:endParaRPr lang="en-US" dirty="0"/>
        </a:p>
      </dgm:t>
    </dgm:pt>
    <dgm:pt modelId="{E8850551-1208-437C-A20C-C8AAAA5E1486}" type="parTrans" cxnId="{A04F40B6-F417-4CDC-B400-BA5D852312B2}">
      <dgm:prSet/>
      <dgm:spPr/>
      <dgm:t>
        <a:bodyPr/>
        <a:lstStyle/>
        <a:p>
          <a:endParaRPr lang="en-US"/>
        </a:p>
      </dgm:t>
    </dgm:pt>
    <dgm:pt modelId="{8B476B02-05D2-40AA-B150-2D83AB3E03B2}" type="sibTrans" cxnId="{A04F40B6-F417-4CDC-B400-BA5D852312B2}">
      <dgm:prSet/>
      <dgm:spPr/>
      <dgm:t>
        <a:bodyPr/>
        <a:lstStyle/>
        <a:p>
          <a:endParaRPr lang="en-US"/>
        </a:p>
      </dgm:t>
    </dgm:pt>
    <dgm:pt modelId="{9FC2D7B1-8F30-4CDB-B683-D06C2201906E}">
      <dgm:prSet phldrT="[Text]"/>
      <dgm:spPr/>
      <dgm:t>
        <a:bodyPr/>
        <a:lstStyle/>
        <a:p>
          <a:r>
            <a:rPr lang="en-US" dirty="0" smtClean="0"/>
            <a:t>5$ – 6 $ content</a:t>
          </a:r>
          <a:endParaRPr lang="en-US" dirty="0"/>
        </a:p>
      </dgm:t>
    </dgm:pt>
    <dgm:pt modelId="{FAC0DFF0-50C7-4478-8758-94685791BD43}" type="parTrans" cxnId="{7F271474-AFE5-463B-B5DE-FE522E00B1A6}">
      <dgm:prSet/>
      <dgm:spPr/>
      <dgm:t>
        <a:bodyPr/>
        <a:lstStyle/>
        <a:p>
          <a:endParaRPr lang="en-US"/>
        </a:p>
      </dgm:t>
    </dgm:pt>
    <dgm:pt modelId="{A8C2867A-0A30-43F8-8822-61F5474A1A0D}" type="sibTrans" cxnId="{7F271474-AFE5-463B-B5DE-FE522E00B1A6}">
      <dgm:prSet/>
      <dgm:spPr/>
      <dgm:t>
        <a:bodyPr/>
        <a:lstStyle/>
        <a:p>
          <a:endParaRPr lang="en-US"/>
        </a:p>
      </dgm:t>
    </dgm:pt>
    <dgm:pt modelId="{A2561955-A13A-4AD0-8EFD-2D5C6C6F7D6E}" type="pres">
      <dgm:prSet presAssocID="{B457FD12-897C-4C06-85C3-E133B43FDDE0}" presName="Name0" presStyleCnt="0">
        <dgm:presLayoutVars>
          <dgm:dir/>
          <dgm:animLvl val="lvl"/>
          <dgm:resizeHandles val="exact"/>
        </dgm:presLayoutVars>
      </dgm:prSet>
      <dgm:spPr/>
    </dgm:pt>
    <dgm:pt modelId="{097DDAF3-48B2-4728-B43D-E6DE00F980AE}" type="pres">
      <dgm:prSet presAssocID="{9B7F41D6-D07E-4564-A134-9F6F697FC4D1}" presName="parTxOnly" presStyleLbl="node1" presStyleIdx="0" presStyleCnt="4">
        <dgm:presLayoutVars>
          <dgm:chMax val="0"/>
          <dgm:chPref val="0"/>
          <dgm:bulletEnabled val="1"/>
        </dgm:presLayoutVars>
      </dgm:prSet>
      <dgm:spPr/>
      <dgm:t>
        <a:bodyPr/>
        <a:lstStyle/>
        <a:p>
          <a:endParaRPr lang="en-US"/>
        </a:p>
      </dgm:t>
    </dgm:pt>
    <dgm:pt modelId="{074E81AB-3422-427B-84B1-179C610AEE68}" type="pres">
      <dgm:prSet presAssocID="{5AD17DD8-FB3E-44E2-9865-509CE8772C64}" presName="parTxOnlySpace" presStyleCnt="0"/>
      <dgm:spPr/>
    </dgm:pt>
    <dgm:pt modelId="{C8574D3C-744F-477B-AFBA-393F6DB1083E}" type="pres">
      <dgm:prSet presAssocID="{BE4D801C-9B08-4011-B043-6E5E1B7FB627}" presName="parTxOnly" presStyleLbl="node1" presStyleIdx="1" presStyleCnt="4">
        <dgm:presLayoutVars>
          <dgm:chMax val="0"/>
          <dgm:chPref val="0"/>
          <dgm:bulletEnabled val="1"/>
        </dgm:presLayoutVars>
      </dgm:prSet>
      <dgm:spPr/>
      <dgm:t>
        <a:bodyPr/>
        <a:lstStyle/>
        <a:p>
          <a:endParaRPr lang="en-US"/>
        </a:p>
      </dgm:t>
    </dgm:pt>
    <dgm:pt modelId="{50BE5EC2-424C-4780-B3DF-0604D3B8BFE8}" type="pres">
      <dgm:prSet presAssocID="{0B7899CF-FFF2-47EC-90DC-55F9C7A8BB94}" presName="parTxOnlySpace" presStyleCnt="0"/>
      <dgm:spPr/>
    </dgm:pt>
    <dgm:pt modelId="{27F131BA-1B55-433D-9C02-C3E9B199F942}" type="pres">
      <dgm:prSet presAssocID="{3E106B30-E1FD-4332-853A-5F4415F1223A}" presName="parTxOnly" presStyleLbl="node1" presStyleIdx="2" presStyleCnt="4">
        <dgm:presLayoutVars>
          <dgm:chMax val="0"/>
          <dgm:chPref val="0"/>
          <dgm:bulletEnabled val="1"/>
        </dgm:presLayoutVars>
      </dgm:prSet>
      <dgm:spPr/>
      <dgm:t>
        <a:bodyPr/>
        <a:lstStyle/>
        <a:p>
          <a:endParaRPr lang="en-US"/>
        </a:p>
      </dgm:t>
    </dgm:pt>
    <dgm:pt modelId="{EEB1834E-C348-4DB1-8C58-467C8E85E215}" type="pres">
      <dgm:prSet presAssocID="{8B476B02-05D2-40AA-B150-2D83AB3E03B2}" presName="parTxOnlySpace" presStyleCnt="0"/>
      <dgm:spPr/>
    </dgm:pt>
    <dgm:pt modelId="{928EE8A4-B36E-443F-99AA-B99B42E7FB2C}" type="pres">
      <dgm:prSet presAssocID="{9FC2D7B1-8F30-4CDB-B683-D06C2201906E}" presName="parTxOnly" presStyleLbl="node1" presStyleIdx="3" presStyleCnt="4">
        <dgm:presLayoutVars>
          <dgm:chMax val="0"/>
          <dgm:chPref val="0"/>
          <dgm:bulletEnabled val="1"/>
        </dgm:presLayoutVars>
      </dgm:prSet>
      <dgm:spPr/>
      <dgm:t>
        <a:bodyPr/>
        <a:lstStyle/>
        <a:p>
          <a:endParaRPr lang="en-US"/>
        </a:p>
      </dgm:t>
    </dgm:pt>
  </dgm:ptLst>
  <dgm:cxnLst>
    <dgm:cxn modelId="{ABB9D682-F8D8-4EFC-B8C1-BCA45E303C32}" type="presOf" srcId="{3E106B30-E1FD-4332-853A-5F4415F1223A}" destId="{27F131BA-1B55-433D-9C02-C3E9B199F942}" srcOrd="0" destOrd="0" presId="urn:microsoft.com/office/officeart/2005/8/layout/chevron1"/>
    <dgm:cxn modelId="{3DD6234B-B010-4EBA-B8B7-36CC968DBBDD}" srcId="{B457FD12-897C-4C06-85C3-E133B43FDDE0}" destId="{9B7F41D6-D07E-4564-A134-9F6F697FC4D1}" srcOrd="0" destOrd="0" parTransId="{14F426D4-ACF8-404D-9182-62B3F182F277}" sibTransId="{5AD17DD8-FB3E-44E2-9865-509CE8772C64}"/>
    <dgm:cxn modelId="{60BA61A0-529B-4467-B5FA-1A0DD9ABD047}" type="presOf" srcId="{9B7F41D6-D07E-4564-A134-9F6F697FC4D1}" destId="{097DDAF3-48B2-4728-B43D-E6DE00F980AE}" srcOrd="0" destOrd="0" presId="urn:microsoft.com/office/officeart/2005/8/layout/chevron1"/>
    <dgm:cxn modelId="{D0953DE7-BAB9-454C-95E2-C697B0599E77}" type="presOf" srcId="{B457FD12-897C-4C06-85C3-E133B43FDDE0}" destId="{A2561955-A13A-4AD0-8EFD-2D5C6C6F7D6E}" srcOrd="0" destOrd="0" presId="urn:microsoft.com/office/officeart/2005/8/layout/chevron1"/>
    <dgm:cxn modelId="{6BAFA493-89F5-48A1-9E76-5EDA76789C57}" type="presOf" srcId="{BE4D801C-9B08-4011-B043-6E5E1B7FB627}" destId="{C8574D3C-744F-477B-AFBA-393F6DB1083E}" srcOrd="0" destOrd="0" presId="urn:microsoft.com/office/officeart/2005/8/layout/chevron1"/>
    <dgm:cxn modelId="{D79BE53D-7A3E-4D11-808F-D9BF11B688FB}" srcId="{B457FD12-897C-4C06-85C3-E133B43FDDE0}" destId="{BE4D801C-9B08-4011-B043-6E5E1B7FB627}" srcOrd="1" destOrd="0" parTransId="{232BED59-0065-4122-AE78-3C5C0A59594A}" sibTransId="{0B7899CF-FFF2-47EC-90DC-55F9C7A8BB94}"/>
    <dgm:cxn modelId="{836BA442-14FB-46B1-8A13-2A83A56CEF4F}" type="presOf" srcId="{9FC2D7B1-8F30-4CDB-B683-D06C2201906E}" destId="{928EE8A4-B36E-443F-99AA-B99B42E7FB2C}" srcOrd="0" destOrd="0" presId="urn:microsoft.com/office/officeart/2005/8/layout/chevron1"/>
    <dgm:cxn modelId="{A04F40B6-F417-4CDC-B400-BA5D852312B2}" srcId="{B457FD12-897C-4C06-85C3-E133B43FDDE0}" destId="{3E106B30-E1FD-4332-853A-5F4415F1223A}" srcOrd="2" destOrd="0" parTransId="{E8850551-1208-437C-A20C-C8AAAA5E1486}" sibTransId="{8B476B02-05D2-40AA-B150-2D83AB3E03B2}"/>
    <dgm:cxn modelId="{7F271474-AFE5-463B-B5DE-FE522E00B1A6}" srcId="{B457FD12-897C-4C06-85C3-E133B43FDDE0}" destId="{9FC2D7B1-8F30-4CDB-B683-D06C2201906E}" srcOrd="3" destOrd="0" parTransId="{FAC0DFF0-50C7-4478-8758-94685791BD43}" sibTransId="{A8C2867A-0A30-43F8-8822-61F5474A1A0D}"/>
    <dgm:cxn modelId="{DF0B5F00-9FBC-4791-B7AA-63AA5AF58864}" type="presParOf" srcId="{A2561955-A13A-4AD0-8EFD-2D5C6C6F7D6E}" destId="{097DDAF3-48B2-4728-B43D-E6DE00F980AE}" srcOrd="0" destOrd="0" presId="urn:microsoft.com/office/officeart/2005/8/layout/chevron1"/>
    <dgm:cxn modelId="{41009470-992B-48F6-BD72-2B3FB095461C}" type="presParOf" srcId="{A2561955-A13A-4AD0-8EFD-2D5C6C6F7D6E}" destId="{074E81AB-3422-427B-84B1-179C610AEE68}" srcOrd="1" destOrd="0" presId="urn:microsoft.com/office/officeart/2005/8/layout/chevron1"/>
    <dgm:cxn modelId="{E3820CA5-5D8B-494E-8794-8E60F0B076A1}" type="presParOf" srcId="{A2561955-A13A-4AD0-8EFD-2D5C6C6F7D6E}" destId="{C8574D3C-744F-477B-AFBA-393F6DB1083E}" srcOrd="2" destOrd="0" presId="urn:microsoft.com/office/officeart/2005/8/layout/chevron1"/>
    <dgm:cxn modelId="{91FEDB51-5CDD-4EF5-B484-A528476BAAD1}" type="presParOf" srcId="{A2561955-A13A-4AD0-8EFD-2D5C6C6F7D6E}" destId="{50BE5EC2-424C-4780-B3DF-0604D3B8BFE8}" srcOrd="3" destOrd="0" presId="urn:microsoft.com/office/officeart/2005/8/layout/chevron1"/>
    <dgm:cxn modelId="{2E24B5A3-2317-407F-BDA8-259C5D3BF783}" type="presParOf" srcId="{A2561955-A13A-4AD0-8EFD-2D5C6C6F7D6E}" destId="{27F131BA-1B55-433D-9C02-C3E9B199F942}" srcOrd="4" destOrd="0" presId="urn:microsoft.com/office/officeart/2005/8/layout/chevron1"/>
    <dgm:cxn modelId="{90BE0BE8-5B20-453B-B2EB-4C646C03352F}" type="presParOf" srcId="{A2561955-A13A-4AD0-8EFD-2D5C6C6F7D6E}" destId="{EEB1834E-C348-4DB1-8C58-467C8E85E215}" srcOrd="5" destOrd="0" presId="urn:microsoft.com/office/officeart/2005/8/layout/chevron1"/>
    <dgm:cxn modelId="{753667F3-61A7-4C13-AC6E-C9E4258D300E}" type="presParOf" srcId="{A2561955-A13A-4AD0-8EFD-2D5C6C6F7D6E}" destId="{928EE8A4-B36E-443F-99AA-B99B42E7FB2C}"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17A71F-57DD-453C-B988-31084D1FB305}" type="doc">
      <dgm:prSet loTypeId="urn:microsoft.com/office/officeart/2005/8/layout/arrow6" loCatId="process" qsTypeId="urn:microsoft.com/office/officeart/2005/8/quickstyle/3d1" qsCatId="3D" csTypeId="urn:microsoft.com/office/officeart/2005/8/colors/accent0_3" csCatId="mainScheme" phldr="1"/>
      <dgm:spPr/>
      <dgm:t>
        <a:bodyPr/>
        <a:lstStyle/>
        <a:p>
          <a:endParaRPr lang="en-US"/>
        </a:p>
      </dgm:t>
    </dgm:pt>
    <dgm:pt modelId="{6E5AFABD-874C-40D2-82FC-19C2A97B8E7C}">
      <dgm:prSet phldrT="[Text]"/>
      <dgm:spPr/>
      <dgm:t>
        <a:bodyPr/>
        <a:lstStyle/>
        <a:p>
          <a:r>
            <a:rPr lang="en-US" dirty="0" smtClean="0"/>
            <a:t>2007</a:t>
          </a:r>
          <a:endParaRPr lang="en-US" dirty="0"/>
        </a:p>
      </dgm:t>
    </dgm:pt>
    <dgm:pt modelId="{EED6DB36-1A95-477E-8630-5C39C587CAE4}" type="parTrans" cxnId="{F7E1EA68-76DA-4528-B259-8676AFC5E5D4}">
      <dgm:prSet/>
      <dgm:spPr/>
      <dgm:t>
        <a:bodyPr/>
        <a:lstStyle/>
        <a:p>
          <a:endParaRPr lang="en-US"/>
        </a:p>
      </dgm:t>
    </dgm:pt>
    <dgm:pt modelId="{36F08430-FB89-498F-A1CC-2D08204CA317}" type="sibTrans" cxnId="{F7E1EA68-76DA-4528-B259-8676AFC5E5D4}">
      <dgm:prSet/>
      <dgm:spPr/>
      <dgm:t>
        <a:bodyPr/>
        <a:lstStyle/>
        <a:p>
          <a:endParaRPr lang="en-US"/>
        </a:p>
      </dgm:t>
    </dgm:pt>
    <dgm:pt modelId="{99F3C911-B152-442C-A547-8E3F07724D86}">
      <dgm:prSet phldrT="[Text]"/>
      <dgm:spPr/>
      <dgm:t>
        <a:bodyPr/>
        <a:lstStyle/>
        <a:p>
          <a:r>
            <a:rPr lang="en-US" dirty="0" smtClean="0"/>
            <a:t>2008</a:t>
          </a:r>
          <a:endParaRPr lang="en-US" dirty="0"/>
        </a:p>
      </dgm:t>
    </dgm:pt>
    <dgm:pt modelId="{E0486713-2544-48AC-AB7D-9CF45B5C51CF}" type="parTrans" cxnId="{ABC06361-2B72-4469-9E76-0BB7323AF259}">
      <dgm:prSet/>
      <dgm:spPr/>
      <dgm:t>
        <a:bodyPr/>
        <a:lstStyle/>
        <a:p>
          <a:endParaRPr lang="en-US"/>
        </a:p>
      </dgm:t>
    </dgm:pt>
    <dgm:pt modelId="{6B93EBBE-022D-4C54-A6E8-4CD46A3BF036}" type="sibTrans" cxnId="{ABC06361-2B72-4469-9E76-0BB7323AF259}">
      <dgm:prSet/>
      <dgm:spPr/>
      <dgm:t>
        <a:bodyPr/>
        <a:lstStyle/>
        <a:p>
          <a:endParaRPr lang="en-US"/>
        </a:p>
      </dgm:t>
    </dgm:pt>
    <dgm:pt modelId="{0F244157-32C9-4067-B3FC-6629379C69D3}">
      <dgm:prSet phldrT="[Text]"/>
      <dgm:spPr/>
      <dgm:t>
        <a:bodyPr/>
        <a:lstStyle/>
        <a:p>
          <a:r>
            <a:rPr lang="en-US" dirty="0" smtClean="0"/>
            <a:t>4 - 5 Mega Units</a:t>
          </a:r>
          <a:endParaRPr lang="en-US" dirty="0"/>
        </a:p>
      </dgm:t>
    </dgm:pt>
    <dgm:pt modelId="{61C83FF0-F1CF-4C9F-9679-5407FAAC1F9C}" type="parTrans" cxnId="{05271139-0C39-4F8B-8868-C8545E4D41B4}">
      <dgm:prSet/>
      <dgm:spPr/>
      <dgm:t>
        <a:bodyPr/>
        <a:lstStyle/>
        <a:p>
          <a:endParaRPr lang="en-US"/>
        </a:p>
      </dgm:t>
    </dgm:pt>
    <dgm:pt modelId="{3AE13DE2-A3C0-4A48-B8F6-30CA7A565631}" type="sibTrans" cxnId="{05271139-0C39-4F8B-8868-C8545E4D41B4}">
      <dgm:prSet/>
      <dgm:spPr/>
      <dgm:t>
        <a:bodyPr/>
        <a:lstStyle/>
        <a:p>
          <a:endParaRPr lang="en-US"/>
        </a:p>
      </dgm:t>
    </dgm:pt>
    <dgm:pt modelId="{5A3DD390-E51A-42B0-BC4E-F4FFAC66C8E1}">
      <dgm:prSet phldrT="[Text]"/>
      <dgm:spPr/>
      <dgm:t>
        <a:bodyPr/>
        <a:lstStyle/>
        <a:p>
          <a:r>
            <a:rPr lang="en-US" dirty="0" smtClean="0"/>
            <a:t>10 Mega Units</a:t>
          </a:r>
          <a:endParaRPr lang="en-US" dirty="0"/>
        </a:p>
      </dgm:t>
    </dgm:pt>
    <dgm:pt modelId="{926EC20F-723F-440D-87CE-78678297F7B9}" type="parTrans" cxnId="{A7217265-A5EB-4480-B408-1B2198F02B08}">
      <dgm:prSet/>
      <dgm:spPr/>
      <dgm:t>
        <a:bodyPr/>
        <a:lstStyle/>
        <a:p>
          <a:endParaRPr lang="en-US"/>
        </a:p>
      </dgm:t>
    </dgm:pt>
    <dgm:pt modelId="{357E00FD-7191-4D3B-BF81-2B7E801AFC40}" type="sibTrans" cxnId="{A7217265-A5EB-4480-B408-1B2198F02B08}">
      <dgm:prSet/>
      <dgm:spPr/>
      <dgm:t>
        <a:bodyPr/>
        <a:lstStyle/>
        <a:p>
          <a:endParaRPr lang="en-US"/>
        </a:p>
      </dgm:t>
    </dgm:pt>
    <dgm:pt modelId="{91E3117D-E436-4E6F-9645-31FF143677DE}" type="pres">
      <dgm:prSet presAssocID="{1D17A71F-57DD-453C-B988-31084D1FB305}" presName="compositeShape" presStyleCnt="0">
        <dgm:presLayoutVars>
          <dgm:chMax val="2"/>
          <dgm:dir/>
          <dgm:resizeHandles val="exact"/>
        </dgm:presLayoutVars>
      </dgm:prSet>
      <dgm:spPr/>
      <dgm:t>
        <a:bodyPr/>
        <a:lstStyle/>
        <a:p>
          <a:endParaRPr lang="en-US"/>
        </a:p>
      </dgm:t>
    </dgm:pt>
    <dgm:pt modelId="{541E0ECC-872C-4EB3-8A72-998C40C47E72}" type="pres">
      <dgm:prSet presAssocID="{1D17A71F-57DD-453C-B988-31084D1FB305}" presName="ribbon" presStyleLbl="node1" presStyleIdx="0" presStyleCnt="1"/>
      <dgm:spPr/>
    </dgm:pt>
    <dgm:pt modelId="{7B7BF67A-780E-4D43-A9A3-FE35524367F5}" type="pres">
      <dgm:prSet presAssocID="{1D17A71F-57DD-453C-B988-31084D1FB305}" presName="leftArrowText" presStyleLbl="node1" presStyleIdx="0" presStyleCnt="1">
        <dgm:presLayoutVars>
          <dgm:chMax val="0"/>
          <dgm:bulletEnabled val="1"/>
        </dgm:presLayoutVars>
      </dgm:prSet>
      <dgm:spPr/>
      <dgm:t>
        <a:bodyPr/>
        <a:lstStyle/>
        <a:p>
          <a:endParaRPr lang="en-US"/>
        </a:p>
      </dgm:t>
    </dgm:pt>
    <dgm:pt modelId="{17574FAC-C06F-4F0C-BC96-A93320C95762}" type="pres">
      <dgm:prSet presAssocID="{1D17A71F-57DD-453C-B988-31084D1FB305}" presName="rightArrowText" presStyleLbl="node1" presStyleIdx="0" presStyleCnt="1">
        <dgm:presLayoutVars>
          <dgm:chMax val="0"/>
          <dgm:bulletEnabled val="1"/>
        </dgm:presLayoutVars>
      </dgm:prSet>
      <dgm:spPr/>
      <dgm:t>
        <a:bodyPr/>
        <a:lstStyle/>
        <a:p>
          <a:endParaRPr lang="en-US"/>
        </a:p>
      </dgm:t>
    </dgm:pt>
  </dgm:ptLst>
  <dgm:cxnLst>
    <dgm:cxn modelId="{94561C6A-DD5D-4A3B-99E4-761AF6E20923}" type="presOf" srcId="{5A3DD390-E51A-42B0-BC4E-F4FFAC66C8E1}" destId="{17574FAC-C06F-4F0C-BC96-A93320C95762}" srcOrd="0" destOrd="1" presId="urn:microsoft.com/office/officeart/2005/8/layout/arrow6"/>
    <dgm:cxn modelId="{05271139-0C39-4F8B-8868-C8545E4D41B4}" srcId="{6E5AFABD-874C-40D2-82FC-19C2A97B8E7C}" destId="{0F244157-32C9-4067-B3FC-6629379C69D3}" srcOrd="0" destOrd="0" parTransId="{61C83FF0-F1CF-4C9F-9679-5407FAAC1F9C}" sibTransId="{3AE13DE2-A3C0-4A48-B8F6-30CA7A565631}"/>
    <dgm:cxn modelId="{BE83A0AC-EDC1-4F39-AFA1-8B3F2FCFCFD5}" type="presOf" srcId="{1D17A71F-57DD-453C-B988-31084D1FB305}" destId="{91E3117D-E436-4E6F-9645-31FF143677DE}" srcOrd="0" destOrd="0" presId="urn:microsoft.com/office/officeart/2005/8/layout/arrow6"/>
    <dgm:cxn modelId="{A7217265-A5EB-4480-B408-1B2198F02B08}" srcId="{99F3C911-B152-442C-A547-8E3F07724D86}" destId="{5A3DD390-E51A-42B0-BC4E-F4FFAC66C8E1}" srcOrd="0" destOrd="0" parTransId="{926EC20F-723F-440D-87CE-78678297F7B9}" sibTransId="{357E00FD-7191-4D3B-BF81-2B7E801AFC40}"/>
    <dgm:cxn modelId="{F7E1EA68-76DA-4528-B259-8676AFC5E5D4}" srcId="{1D17A71F-57DD-453C-B988-31084D1FB305}" destId="{6E5AFABD-874C-40D2-82FC-19C2A97B8E7C}" srcOrd="0" destOrd="0" parTransId="{EED6DB36-1A95-477E-8630-5C39C587CAE4}" sibTransId="{36F08430-FB89-498F-A1CC-2D08204CA317}"/>
    <dgm:cxn modelId="{12C0543E-CCD4-4BE4-886E-2AEC8EF7E33F}" type="presOf" srcId="{6E5AFABD-874C-40D2-82FC-19C2A97B8E7C}" destId="{7B7BF67A-780E-4D43-A9A3-FE35524367F5}" srcOrd="0" destOrd="0" presId="urn:microsoft.com/office/officeart/2005/8/layout/arrow6"/>
    <dgm:cxn modelId="{ABC06361-2B72-4469-9E76-0BB7323AF259}" srcId="{1D17A71F-57DD-453C-B988-31084D1FB305}" destId="{99F3C911-B152-442C-A547-8E3F07724D86}" srcOrd="1" destOrd="0" parTransId="{E0486713-2544-48AC-AB7D-9CF45B5C51CF}" sibTransId="{6B93EBBE-022D-4C54-A6E8-4CD46A3BF036}"/>
    <dgm:cxn modelId="{F0247DA8-6F44-415A-8631-7B2F86658A1F}" type="presOf" srcId="{99F3C911-B152-442C-A547-8E3F07724D86}" destId="{17574FAC-C06F-4F0C-BC96-A93320C95762}" srcOrd="0" destOrd="0" presId="urn:microsoft.com/office/officeart/2005/8/layout/arrow6"/>
    <dgm:cxn modelId="{FD4B9DC3-F825-4E88-B2A4-D9E75E884CB6}" type="presOf" srcId="{0F244157-32C9-4067-B3FC-6629379C69D3}" destId="{7B7BF67A-780E-4D43-A9A3-FE35524367F5}" srcOrd="0" destOrd="1" presId="urn:microsoft.com/office/officeart/2005/8/layout/arrow6"/>
    <dgm:cxn modelId="{6C01AFA4-3A97-445B-806B-3B6561D558DC}" type="presParOf" srcId="{91E3117D-E436-4E6F-9645-31FF143677DE}" destId="{541E0ECC-872C-4EB3-8A72-998C40C47E72}" srcOrd="0" destOrd="0" presId="urn:microsoft.com/office/officeart/2005/8/layout/arrow6"/>
    <dgm:cxn modelId="{A674CFE6-5238-4BD6-B4A2-391EC5B79DAE}" type="presParOf" srcId="{91E3117D-E436-4E6F-9645-31FF143677DE}" destId="{7B7BF67A-780E-4D43-A9A3-FE35524367F5}" srcOrd="1" destOrd="0" presId="urn:microsoft.com/office/officeart/2005/8/layout/arrow6"/>
    <dgm:cxn modelId="{ED011D07-3930-4BFE-9AED-9A3C3810B9B9}" type="presParOf" srcId="{91E3117D-E436-4E6F-9645-31FF143677DE}" destId="{17574FAC-C06F-4F0C-BC96-A93320C95762}"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09DE6C-70AD-47C0-9101-7DE69055AF51}" type="doc">
      <dgm:prSet loTypeId="urn:microsoft.com/office/officeart/2005/8/layout/bProcess4" loCatId="process" qsTypeId="urn:microsoft.com/office/officeart/2005/8/quickstyle/3d2#3" qsCatId="3D" csTypeId="urn:microsoft.com/office/officeart/2005/8/colors/colorful1#2" csCatId="colorful" phldr="1"/>
      <dgm:spPr/>
      <dgm:t>
        <a:bodyPr/>
        <a:lstStyle/>
        <a:p>
          <a:endParaRPr lang="en-US"/>
        </a:p>
      </dgm:t>
    </dgm:pt>
    <dgm:pt modelId="{23AF01D0-40B8-4F62-BBAA-938CFAD7975A}">
      <dgm:prSet phldrT="[Text]"/>
      <dgm:spPr/>
      <dgm:t>
        <a:bodyPr/>
        <a:lstStyle/>
        <a:p>
          <a:r>
            <a:rPr lang="en-US" dirty="0" smtClean="0"/>
            <a:t>ARM7TDMI</a:t>
          </a:r>
          <a:endParaRPr lang="en-US" dirty="0"/>
        </a:p>
      </dgm:t>
    </dgm:pt>
    <dgm:pt modelId="{8A21DAEF-BF0F-4537-B967-470E68524586}" type="parTrans" cxnId="{D92B7EFA-0B9F-45A9-B901-8DE2C9C5D739}">
      <dgm:prSet/>
      <dgm:spPr/>
      <dgm:t>
        <a:bodyPr/>
        <a:lstStyle/>
        <a:p>
          <a:endParaRPr lang="en-US"/>
        </a:p>
      </dgm:t>
    </dgm:pt>
    <dgm:pt modelId="{B25FB1B4-BD00-4D70-8C80-DDC36B53EAD3}" type="sibTrans" cxnId="{D92B7EFA-0B9F-45A9-B901-8DE2C9C5D739}">
      <dgm:prSet/>
      <dgm:spPr/>
      <dgm:t>
        <a:bodyPr/>
        <a:lstStyle/>
        <a:p>
          <a:endParaRPr lang="en-US"/>
        </a:p>
      </dgm:t>
    </dgm:pt>
    <dgm:pt modelId="{2EDDB670-53D4-4751-9708-258627403E2D}">
      <dgm:prSet phldrT="[Text]"/>
      <dgm:spPr/>
      <dgm:t>
        <a:bodyPr/>
        <a:lstStyle/>
        <a:p>
          <a:r>
            <a:rPr lang="en-US" dirty="0" smtClean="0">
              <a:solidFill>
                <a:schemeClr val="tx1">
                  <a:lumMod val="95000"/>
                  <a:lumOff val="5000"/>
                </a:schemeClr>
              </a:solidFill>
            </a:rPr>
            <a:t>ARM7TDMI-S (ARM v4T)</a:t>
          </a:r>
          <a:endParaRPr lang="en-US" dirty="0">
            <a:solidFill>
              <a:schemeClr val="tx1">
                <a:lumMod val="95000"/>
                <a:lumOff val="5000"/>
              </a:schemeClr>
            </a:solidFill>
          </a:endParaRPr>
        </a:p>
      </dgm:t>
    </dgm:pt>
    <dgm:pt modelId="{F07E2D7F-B636-4809-B5EF-015BCB01BF43}" type="parTrans" cxnId="{C756ED90-7747-4B1C-8015-61EEF8E91A76}">
      <dgm:prSet/>
      <dgm:spPr/>
      <dgm:t>
        <a:bodyPr/>
        <a:lstStyle/>
        <a:p>
          <a:endParaRPr lang="en-US"/>
        </a:p>
      </dgm:t>
    </dgm:pt>
    <dgm:pt modelId="{1DFFEE79-1D24-4B30-839B-BC1774F846F1}" type="sibTrans" cxnId="{C756ED90-7747-4B1C-8015-61EEF8E91A76}">
      <dgm:prSet/>
      <dgm:spPr/>
      <dgm:t>
        <a:bodyPr/>
        <a:lstStyle/>
        <a:p>
          <a:endParaRPr lang="en-US"/>
        </a:p>
      </dgm:t>
    </dgm:pt>
    <dgm:pt modelId="{310BE3AF-0FB2-4C8A-A869-ED270B50AFC6}">
      <dgm:prSet phldrT="[Text]"/>
      <dgm:spPr/>
      <dgm:t>
        <a:bodyPr/>
        <a:lstStyle/>
        <a:p>
          <a:r>
            <a:rPr lang="en-US" dirty="0" smtClean="0"/>
            <a:t>ARM720T</a:t>
          </a:r>
          <a:endParaRPr lang="en-US" dirty="0"/>
        </a:p>
      </dgm:t>
    </dgm:pt>
    <dgm:pt modelId="{AC7CF7F1-3D44-45B1-8B34-2BD046D8895C}" type="parTrans" cxnId="{32CAC48E-44FA-4BEC-B7B1-8662CB3684F9}">
      <dgm:prSet/>
      <dgm:spPr/>
      <dgm:t>
        <a:bodyPr/>
        <a:lstStyle/>
        <a:p>
          <a:endParaRPr lang="en-US"/>
        </a:p>
      </dgm:t>
    </dgm:pt>
    <dgm:pt modelId="{E1A67CB6-D606-4BDD-B354-30233C04BE22}" type="sibTrans" cxnId="{32CAC48E-44FA-4BEC-B7B1-8662CB3684F9}">
      <dgm:prSet/>
      <dgm:spPr/>
      <dgm:t>
        <a:bodyPr/>
        <a:lstStyle/>
        <a:p>
          <a:endParaRPr lang="en-US"/>
        </a:p>
      </dgm:t>
    </dgm:pt>
    <dgm:pt modelId="{04837500-7C17-437A-A434-B74EDE1A1AFC}">
      <dgm:prSet phldrT="[Text]"/>
      <dgm:spPr/>
      <dgm:t>
        <a:bodyPr/>
        <a:lstStyle/>
        <a:p>
          <a:r>
            <a:rPr lang="en-US" dirty="0" smtClean="0">
              <a:solidFill>
                <a:schemeClr val="tx1">
                  <a:lumMod val="95000"/>
                  <a:lumOff val="5000"/>
                </a:schemeClr>
              </a:solidFill>
            </a:rPr>
            <a:t>ARM7EJ-S</a:t>
          </a:r>
          <a:endParaRPr lang="en-US" dirty="0">
            <a:solidFill>
              <a:schemeClr val="tx1">
                <a:lumMod val="95000"/>
                <a:lumOff val="5000"/>
              </a:schemeClr>
            </a:solidFill>
          </a:endParaRPr>
        </a:p>
      </dgm:t>
    </dgm:pt>
    <dgm:pt modelId="{2A269995-34FE-4D4C-A94F-83A04B4A7985}" type="parTrans" cxnId="{973B976D-9AB0-452A-89DC-D7BBBB55EE9E}">
      <dgm:prSet/>
      <dgm:spPr/>
      <dgm:t>
        <a:bodyPr/>
        <a:lstStyle/>
        <a:p>
          <a:endParaRPr lang="en-US"/>
        </a:p>
      </dgm:t>
    </dgm:pt>
    <dgm:pt modelId="{BE409FE2-CAEC-43EE-A960-90A268D08A4E}" type="sibTrans" cxnId="{973B976D-9AB0-452A-89DC-D7BBBB55EE9E}">
      <dgm:prSet/>
      <dgm:spPr/>
      <dgm:t>
        <a:bodyPr/>
        <a:lstStyle/>
        <a:p>
          <a:endParaRPr lang="en-US"/>
        </a:p>
      </dgm:t>
    </dgm:pt>
    <dgm:pt modelId="{4DA2E12F-AA79-4DC7-95C0-9E32CDC313C3}">
      <dgm:prSet phldrT="[Text]"/>
      <dgm:spPr/>
      <dgm:t>
        <a:bodyPr/>
        <a:lstStyle/>
        <a:p>
          <a:r>
            <a:rPr lang="en-US" b="0" i="0" dirty="0" smtClean="0"/>
            <a:t>T - Thumb® instruction set</a:t>
          </a:r>
          <a:endParaRPr lang="en-US" dirty="0"/>
        </a:p>
      </dgm:t>
    </dgm:pt>
    <dgm:pt modelId="{ED4002D3-364D-4B28-8597-327354238AD3}" type="parTrans" cxnId="{7F5063D4-F290-492C-BB1A-C4EB176E4EA6}">
      <dgm:prSet/>
      <dgm:spPr/>
      <dgm:t>
        <a:bodyPr/>
        <a:lstStyle/>
        <a:p>
          <a:endParaRPr lang="en-US"/>
        </a:p>
      </dgm:t>
    </dgm:pt>
    <dgm:pt modelId="{87EC9AE1-E188-4395-AEAE-4697A0AD7507}" type="sibTrans" cxnId="{7F5063D4-F290-492C-BB1A-C4EB176E4EA6}">
      <dgm:prSet/>
      <dgm:spPr/>
      <dgm:t>
        <a:bodyPr/>
        <a:lstStyle/>
        <a:p>
          <a:endParaRPr lang="en-US"/>
        </a:p>
      </dgm:t>
    </dgm:pt>
    <dgm:pt modelId="{D2E05108-49B5-48B1-9F6B-D2F8DD1BFD41}">
      <dgm:prSet phldrT="[Text]"/>
      <dgm:spPr/>
      <dgm:t>
        <a:bodyPr/>
        <a:lstStyle/>
        <a:p>
          <a:r>
            <a:rPr lang="en-US" b="0" i="0" dirty="0" smtClean="0">
              <a:solidFill>
                <a:schemeClr val="tx1">
                  <a:lumMod val="95000"/>
                  <a:lumOff val="5000"/>
                </a:schemeClr>
              </a:solidFill>
            </a:rPr>
            <a:t>T - Thumb® instruction set</a:t>
          </a:r>
          <a:endParaRPr lang="en-US" dirty="0">
            <a:solidFill>
              <a:schemeClr val="tx1">
                <a:lumMod val="95000"/>
                <a:lumOff val="5000"/>
              </a:schemeClr>
            </a:solidFill>
          </a:endParaRPr>
        </a:p>
      </dgm:t>
    </dgm:pt>
    <dgm:pt modelId="{E91E2FAA-D77F-4A1A-B26D-DA4C3CEC7197}" type="parTrans" cxnId="{D8D25BF5-C854-444E-AF7B-8FE4E25173F9}">
      <dgm:prSet/>
      <dgm:spPr/>
      <dgm:t>
        <a:bodyPr/>
        <a:lstStyle/>
        <a:p>
          <a:endParaRPr lang="en-US"/>
        </a:p>
      </dgm:t>
    </dgm:pt>
    <dgm:pt modelId="{F6168670-D6CA-492E-998A-71BEB30919D0}" type="sibTrans" cxnId="{D8D25BF5-C854-444E-AF7B-8FE4E25173F9}">
      <dgm:prSet/>
      <dgm:spPr/>
      <dgm:t>
        <a:bodyPr/>
        <a:lstStyle/>
        <a:p>
          <a:endParaRPr lang="en-US"/>
        </a:p>
      </dgm:t>
    </dgm:pt>
    <dgm:pt modelId="{B3D6A567-59C3-476C-8BE9-98F3EA93BA27}">
      <dgm:prSet phldrT="[Text]"/>
      <dgm:spPr/>
      <dgm:t>
        <a:bodyPr/>
        <a:lstStyle/>
        <a:p>
          <a:r>
            <a:rPr lang="en-US" dirty="0" smtClean="0"/>
            <a:t>T – Thumb</a:t>
          </a:r>
          <a:endParaRPr lang="en-US" dirty="0"/>
        </a:p>
      </dgm:t>
    </dgm:pt>
    <dgm:pt modelId="{5EDCE213-7331-4E7E-B9BD-C35CA8BC8017}" type="parTrans" cxnId="{9D5CBA99-CD40-4300-B3E8-889B457DDC76}">
      <dgm:prSet/>
      <dgm:spPr/>
      <dgm:t>
        <a:bodyPr/>
        <a:lstStyle/>
        <a:p>
          <a:endParaRPr lang="en-US"/>
        </a:p>
      </dgm:t>
    </dgm:pt>
    <dgm:pt modelId="{BFE76E4D-EA2B-4CFB-A867-F3F6364AF892}" type="sibTrans" cxnId="{9D5CBA99-CD40-4300-B3E8-889B457DDC76}">
      <dgm:prSet/>
      <dgm:spPr/>
      <dgm:t>
        <a:bodyPr/>
        <a:lstStyle/>
        <a:p>
          <a:endParaRPr lang="en-US"/>
        </a:p>
      </dgm:t>
    </dgm:pt>
    <dgm:pt modelId="{F36AA88F-D213-4CA8-A994-C5E7ECBDDD70}">
      <dgm:prSet phldrT="[Text]"/>
      <dgm:spPr/>
      <dgm:t>
        <a:bodyPr/>
        <a:lstStyle/>
        <a:p>
          <a:r>
            <a:rPr lang="en-US" dirty="0" smtClean="0"/>
            <a:t>D - </a:t>
          </a:r>
          <a:r>
            <a:rPr lang="en-US" b="0" i="0" dirty="0" smtClean="0"/>
            <a:t>Debug extension</a:t>
          </a:r>
          <a:endParaRPr lang="en-US" dirty="0"/>
        </a:p>
      </dgm:t>
    </dgm:pt>
    <dgm:pt modelId="{D86AA992-5EC3-4F41-A686-547B53DBDDA6}" type="parTrans" cxnId="{313CD61E-25DB-4594-BE15-79A9B3FFD304}">
      <dgm:prSet/>
      <dgm:spPr/>
      <dgm:t>
        <a:bodyPr/>
        <a:lstStyle/>
        <a:p>
          <a:endParaRPr lang="en-US"/>
        </a:p>
      </dgm:t>
    </dgm:pt>
    <dgm:pt modelId="{4AA32F6F-0C67-4F3A-BBD7-ED99DB9FD365}" type="sibTrans" cxnId="{313CD61E-25DB-4594-BE15-79A9B3FFD304}">
      <dgm:prSet/>
      <dgm:spPr/>
      <dgm:t>
        <a:bodyPr/>
        <a:lstStyle/>
        <a:p>
          <a:endParaRPr lang="en-US"/>
        </a:p>
      </dgm:t>
    </dgm:pt>
    <dgm:pt modelId="{2D86A2A7-AAF2-4F05-A9CA-2E2227B704B3}">
      <dgm:prSet phldrT="[Text]"/>
      <dgm:spPr/>
      <dgm:t>
        <a:bodyPr/>
        <a:lstStyle/>
        <a:p>
          <a:endParaRPr lang="en-US" dirty="0"/>
        </a:p>
      </dgm:t>
    </dgm:pt>
    <dgm:pt modelId="{6A93086B-27B4-465D-8061-3F9CB522977F}" type="parTrans" cxnId="{217EFD2F-C705-4E8C-80B2-572450BA14D8}">
      <dgm:prSet/>
      <dgm:spPr/>
      <dgm:t>
        <a:bodyPr/>
        <a:lstStyle/>
        <a:p>
          <a:endParaRPr lang="en-US"/>
        </a:p>
      </dgm:t>
    </dgm:pt>
    <dgm:pt modelId="{45735825-970E-409A-9E1A-D50B46BD3380}" type="sibTrans" cxnId="{217EFD2F-C705-4E8C-80B2-572450BA14D8}">
      <dgm:prSet/>
      <dgm:spPr/>
      <dgm:t>
        <a:bodyPr/>
        <a:lstStyle/>
        <a:p>
          <a:endParaRPr lang="en-US"/>
        </a:p>
      </dgm:t>
    </dgm:pt>
    <dgm:pt modelId="{E12A4EDF-ACCC-41F5-A6F6-049F94FAAA49}">
      <dgm:prSet phldrT="[Text]"/>
      <dgm:spPr/>
      <dgm:t>
        <a:bodyPr/>
        <a:lstStyle/>
        <a:p>
          <a:r>
            <a:rPr lang="en-US" dirty="0" smtClean="0"/>
            <a:t>M-</a:t>
          </a:r>
          <a:r>
            <a:rPr lang="en-US" b="0" i="0" dirty="0" smtClean="0"/>
            <a:t>Enhanced multiplier (32x8)</a:t>
          </a:r>
          <a:endParaRPr lang="en-US" dirty="0"/>
        </a:p>
      </dgm:t>
    </dgm:pt>
    <dgm:pt modelId="{94A36258-550F-4038-AFC1-0798AFAAE22E}" type="parTrans" cxnId="{8BC5732C-61B7-4547-BBE5-4ACA96C68845}">
      <dgm:prSet/>
      <dgm:spPr/>
      <dgm:t>
        <a:bodyPr/>
        <a:lstStyle/>
        <a:p>
          <a:endParaRPr lang="en-US"/>
        </a:p>
      </dgm:t>
    </dgm:pt>
    <dgm:pt modelId="{CDA2D974-981E-41B0-90CF-41671B447CA7}" type="sibTrans" cxnId="{8BC5732C-61B7-4547-BBE5-4ACA96C68845}">
      <dgm:prSet/>
      <dgm:spPr/>
      <dgm:t>
        <a:bodyPr/>
        <a:lstStyle/>
        <a:p>
          <a:endParaRPr lang="en-US"/>
        </a:p>
      </dgm:t>
    </dgm:pt>
    <dgm:pt modelId="{576221B9-452B-49CE-93BA-502B035CE5B3}">
      <dgm:prSet phldrT="[Text]"/>
      <dgm:spPr/>
      <dgm:t>
        <a:bodyPr/>
        <a:lstStyle/>
        <a:p>
          <a:r>
            <a:rPr lang="en-US" dirty="0" smtClean="0"/>
            <a:t>I-Embedded ICE</a:t>
          </a:r>
          <a:endParaRPr lang="en-US" dirty="0"/>
        </a:p>
      </dgm:t>
    </dgm:pt>
    <dgm:pt modelId="{DD2C8572-98B7-4E3A-B3B8-44E2A1D7719B}" type="parTrans" cxnId="{BD2EA0A9-78DB-4AA8-B7F7-A0A301FC4C53}">
      <dgm:prSet/>
      <dgm:spPr/>
      <dgm:t>
        <a:bodyPr/>
        <a:lstStyle/>
        <a:p>
          <a:endParaRPr lang="en-US"/>
        </a:p>
      </dgm:t>
    </dgm:pt>
    <dgm:pt modelId="{B3428103-AC60-4C80-91E6-D776F18F374C}" type="sibTrans" cxnId="{BD2EA0A9-78DB-4AA8-B7F7-A0A301FC4C53}">
      <dgm:prSet/>
      <dgm:spPr/>
      <dgm:t>
        <a:bodyPr/>
        <a:lstStyle/>
        <a:p>
          <a:endParaRPr lang="en-US"/>
        </a:p>
      </dgm:t>
    </dgm:pt>
    <dgm:pt modelId="{0D862CEA-A119-48B8-B15D-5610643D6752}">
      <dgm:prSet/>
      <dgm:spPr/>
      <dgm:t>
        <a:bodyPr/>
        <a:lstStyle/>
        <a:p>
          <a:r>
            <a:rPr lang="en-US" dirty="0" smtClean="0">
              <a:solidFill>
                <a:schemeClr val="tx1">
                  <a:lumMod val="95000"/>
                  <a:lumOff val="5000"/>
                </a:schemeClr>
              </a:solidFill>
            </a:rPr>
            <a:t>D - </a:t>
          </a:r>
          <a:r>
            <a:rPr lang="en-US" b="0" i="0" dirty="0" smtClean="0">
              <a:solidFill>
                <a:schemeClr val="tx1">
                  <a:lumMod val="95000"/>
                  <a:lumOff val="5000"/>
                </a:schemeClr>
              </a:solidFill>
            </a:rPr>
            <a:t>Debug extension</a:t>
          </a:r>
          <a:endParaRPr lang="en-US" dirty="0">
            <a:solidFill>
              <a:schemeClr val="tx1">
                <a:lumMod val="95000"/>
                <a:lumOff val="5000"/>
              </a:schemeClr>
            </a:solidFill>
          </a:endParaRPr>
        </a:p>
      </dgm:t>
    </dgm:pt>
    <dgm:pt modelId="{BB8361E4-4424-46C6-91D6-AD6E6A84DDE3}" type="parTrans" cxnId="{40C2EADC-BB87-4BA8-8FDB-21A15DB715CC}">
      <dgm:prSet/>
      <dgm:spPr/>
      <dgm:t>
        <a:bodyPr/>
        <a:lstStyle/>
        <a:p>
          <a:endParaRPr lang="en-US"/>
        </a:p>
      </dgm:t>
    </dgm:pt>
    <dgm:pt modelId="{3B142162-0322-47CC-ACF8-C393B701CDFA}" type="sibTrans" cxnId="{40C2EADC-BB87-4BA8-8FDB-21A15DB715CC}">
      <dgm:prSet/>
      <dgm:spPr/>
      <dgm:t>
        <a:bodyPr/>
        <a:lstStyle/>
        <a:p>
          <a:endParaRPr lang="en-US"/>
        </a:p>
      </dgm:t>
    </dgm:pt>
    <dgm:pt modelId="{A955642D-7B40-4C24-B38F-24F5827DF46E}">
      <dgm:prSet/>
      <dgm:spPr/>
      <dgm:t>
        <a:bodyPr/>
        <a:lstStyle/>
        <a:p>
          <a:r>
            <a:rPr lang="en-US" dirty="0" smtClean="0">
              <a:solidFill>
                <a:schemeClr val="tx1">
                  <a:lumMod val="95000"/>
                  <a:lumOff val="5000"/>
                </a:schemeClr>
              </a:solidFill>
            </a:rPr>
            <a:t>M-</a:t>
          </a:r>
          <a:r>
            <a:rPr lang="en-US" b="0" i="0" dirty="0" smtClean="0">
              <a:solidFill>
                <a:schemeClr val="tx1">
                  <a:lumMod val="95000"/>
                  <a:lumOff val="5000"/>
                </a:schemeClr>
              </a:solidFill>
            </a:rPr>
            <a:t>Enhanced multiplier (32x8)</a:t>
          </a:r>
          <a:endParaRPr lang="en-US" dirty="0">
            <a:solidFill>
              <a:schemeClr val="tx1">
                <a:lumMod val="95000"/>
                <a:lumOff val="5000"/>
              </a:schemeClr>
            </a:solidFill>
          </a:endParaRPr>
        </a:p>
      </dgm:t>
    </dgm:pt>
    <dgm:pt modelId="{0D544A6B-8FF2-4BE5-BF6D-177B13AF96AE}" type="parTrans" cxnId="{E2380C15-15D5-4059-947E-F13EEC501DCD}">
      <dgm:prSet/>
      <dgm:spPr/>
      <dgm:t>
        <a:bodyPr/>
        <a:lstStyle/>
        <a:p>
          <a:endParaRPr lang="en-US"/>
        </a:p>
      </dgm:t>
    </dgm:pt>
    <dgm:pt modelId="{8F3346A3-B92D-4D09-8E52-AA3F80594D90}" type="sibTrans" cxnId="{E2380C15-15D5-4059-947E-F13EEC501DCD}">
      <dgm:prSet/>
      <dgm:spPr/>
      <dgm:t>
        <a:bodyPr/>
        <a:lstStyle/>
        <a:p>
          <a:endParaRPr lang="en-US"/>
        </a:p>
      </dgm:t>
    </dgm:pt>
    <dgm:pt modelId="{22EC24FC-42C9-4EF5-9C5F-D4A4A1ABF31C}">
      <dgm:prSet/>
      <dgm:spPr/>
      <dgm:t>
        <a:bodyPr/>
        <a:lstStyle/>
        <a:p>
          <a:r>
            <a:rPr lang="en-US" dirty="0" smtClean="0">
              <a:solidFill>
                <a:schemeClr val="tx1">
                  <a:lumMod val="95000"/>
                  <a:lumOff val="5000"/>
                </a:schemeClr>
              </a:solidFill>
            </a:rPr>
            <a:t>I-</a:t>
          </a:r>
          <a:r>
            <a:rPr lang="en-US" dirty="0" smtClean="0">
              <a:solidFill>
                <a:schemeClr val="tx1"/>
              </a:solidFill>
            </a:rPr>
            <a:t>Embedded ICE</a:t>
          </a:r>
          <a:endParaRPr lang="en-US" dirty="0">
            <a:solidFill>
              <a:schemeClr val="tx1"/>
            </a:solidFill>
          </a:endParaRPr>
        </a:p>
      </dgm:t>
    </dgm:pt>
    <dgm:pt modelId="{DBACDEFE-ED27-4C75-B5EB-FEA7ECA9D458}" type="parTrans" cxnId="{FB11AA24-ABBD-4092-813B-819C570A1487}">
      <dgm:prSet/>
      <dgm:spPr/>
      <dgm:t>
        <a:bodyPr/>
        <a:lstStyle/>
        <a:p>
          <a:endParaRPr lang="en-US"/>
        </a:p>
      </dgm:t>
    </dgm:pt>
    <dgm:pt modelId="{E4FD043D-1326-4C3B-B0FB-01ECECF6F8E5}" type="sibTrans" cxnId="{FB11AA24-ABBD-4092-813B-819C570A1487}">
      <dgm:prSet/>
      <dgm:spPr/>
      <dgm:t>
        <a:bodyPr/>
        <a:lstStyle/>
        <a:p>
          <a:endParaRPr lang="en-US"/>
        </a:p>
      </dgm:t>
    </dgm:pt>
    <dgm:pt modelId="{850309AF-E468-434A-93F6-F98737829D55}">
      <dgm:prSet/>
      <dgm:spPr/>
      <dgm:t>
        <a:bodyPr/>
        <a:lstStyle/>
        <a:p>
          <a:r>
            <a:rPr lang="en-US" dirty="0" smtClean="0">
              <a:solidFill>
                <a:schemeClr val="tx1">
                  <a:lumMod val="95000"/>
                  <a:lumOff val="5000"/>
                </a:schemeClr>
              </a:solidFill>
            </a:rPr>
            <a:t>S – Synthesizable Macro</a:t>
          </a:r>
          <a:endParaRPr lang="en-US" dirty="0">
            <a:solidFill>
              <a:schemeClr val="tx1">
                <a:lumMod val="95000"/>
                <a:lumOff val="5000"/>
              </a:schemeClr>
            </a:solidFill>
          </a:endParaRPr>
        </a:p>
      </dgm:t>
    </dgm:pt>
    <dgm:pt modelId="{8898B949-6077-4D2F-8C49-5388F3AD05DF}" type="parTrans" cxnId="{2EA622FF-E0A2-4B01-8C0D-E472EAF1527F}">
      <dgm:prSet/>
      <dgm:spPr/>
      <dgm:t>
        <a:bodyPr/>
        <a:lstStyle/>
        <a:p>
          <a:endParaRPr lang="en-US"/>
        </a:p>
      </dgm:t>
    </dgm:pt>
    <dgm:pt modelId="{349683DB-B25E-4CD9-9928-37C38CCEADCA}" type="sibTrans" cxnId="{2EA622FF-E0A2-4B01-8C0D-E472EAF1527F}">
      <dgm:prSet/>
      <dgm:spPr/>
      <dgm:t>
        <a:bodyPr/>
        <a:lstStyle/>
        <a:p>
          <a:endParaRPr lang="en-US"/>
        </a:p>
      </dgm:t>
    </dgm:pt>
    <dgm:pt modelId="{EB31E19B-0B1E-47C4-9D63-DBDE44977C4B}">
      <dgm:prSet phldrT="[Text]"/>
      <dgm:spPr/>
      <dgm:t>
        <a:bodyPr/>
        <a:lstStyle/>
        <a:p>
          <a:r>
            <a:rPr lang="en-US" dirty="0" smtClean="0">
              <a:solidFill>
                <a:schemeClr val="tx1">
                  <a:lumMod val="95000"/>
                  <a:lumOff val="5000"/>
                </a:schemeClr>
              </a:solidFill>
            </a:rPr>
            <a:t>E – DSP Extension </a:t>
          </a:r>
          <a:endParaRPr lang="en-US" dirty="0">
            <a:solidFill>
              <a:schemeClr val="tx1">
                <a:lumMod val="95000"/>
                <a:lumOff val="5000"/>
              </a:schemeClr>
            </a:solidFill>
          </a:endParaRPr>
        </a:p>
      </dgm:t>
    </dgm:pt>
    <dgm:pt modelId="{9779E66A-511F-4340-9C5E-8679DE943FBA}" type="parTrans" cxnId="{A3160C65-00C5-4EDD-A925-054B35BEC58C}">
      <dgm:prSet/>
      <dgm:spPr/>
      <dgm:t>
        <a:bodyPr/>
        <a:lstStyle/>
        <a:p>
          <a:endParaRPr lang="en-US"/>
        </a:p>
      </dgm:t>
    </dgm:pt>
    <dgm:pt modelId="{C8DEEDDD-9CCE-493E-BB73-A5E8BC7A9160}" type="sibTrans" cxnId="{A3160C65-00C5-4EDD-A925-054B35BEC58C}">
      <dgm:prSet/>
      <dgm:spPr/>
      <dgm:t>
        <a:bodyPr/>
        <a:lstStyle/>
        <a:p>
          <a:endParaRPr lang="en-US"/>
        </a:p>
      </dgm:t>
    </dgm:pt>
    <dgm:pt modelId="{52D6AFF5-091B-4911-BE82-FD4BD92374DB}">
      <dgm:prSet phldrT="[Text]"/>
      <dgm:spPr/>
      <dgm:t>
        <a:bodyPr/>
        <a:lstStyle/>
        <a:p>
          <a:r>
            <a:rPr lang="en-US" dirty="0" smtClean="0">
              <a:solidFill>
                <a:schemeClr val="tx1">
                  <a:lumMod val="95000"/>
                  <a:lumOff val="5000"/>
                </a:schemeClr>
              </a:solidFill>
            </a:rPr>
            <a:t>J – Jazelle</a:t>
          </a:r>
          <a:r>
            <a:rPr lang="en-US" dirty="0" smtClean="0">
              <a:solidFill>
                <a:schemeClr val="tx1">
                  <a:lumMod val="95000"/>
                  <a:lumOff val="5000"/>
                </a:schemeClr>
              </a:solidFill>
              <a:latin typeface="Calibri"/>
            </a:rPr>
            <a:t>®</a:t>
          </a:r>
          <a:r>
            <a:rPr lang="en-US" dirty="0" smtClean="0">
              <a:solidFill>
                <a:schemeClr val="tx1">
                  <a:lumMod val="95000"/>
                  <a:lumOff val="5000"/>
                </a:schemeClr>
              </a:solidFill>
            </a:rPr>
            <a:t>, Java Extension</a:t>
          </a:r>
          <a:endParaRPr lang="en-US" dirty="0">
            <a:solidFill>
              <a:schemeClr val="tx1">
                <a:lumMod val="95000"/>
                <a:lumOff val="5000"/>
              </a:schemeClr>
            </a:solidFill>
          </a:endParaRPr>
        </a:p>
      </dgm:t>
    </dgm:pt>
    <dgm:pt modelId="{019834DE-A6A4-4A67-9E9A-25F70D746507}" type="parTrans" cxnId="{FFEB68BB-A093-4E35-A226-8C162F9F98C7}">
      <dgm:prSet/>
      <dgm:spPr/>
      <dgm:t>
        <a:bodyPr/>
        <a:lstStyle/>
        <a:p>
          <a:endParaRPr lang="en-US"/>
        </a:p>
      </dgm:t>
    </dgm:pt>
    <dgm:pt modelId="{537EB189-1D68-406E-9E23-B2A7D6B0458D}" type="sibTrans" cxnId="{FFEB68BB-A093-4E35-A226-8C162F9F98C7}">
      <dgm:prSet/>
      <dgm:spPr/>
      <dgm:t>
        <a:bodyPr/>
        <a:lstStyle/>
        <a:p>
          <a:endParaRPr lang="en-US"/>
        </a:p>
      </dgm:t>
    </dgm:pt>
    <dgm:pt modelId="{91F1E34B-FC3A-4A82-A2BA-1EC3BC688553}">
      <dgm:prSet phldrT="[Text]"/>
      <dgm:spPr/>
      <dgm:t>
        <a:bodyPr/>
        <a:lstStyle/>
        <a:p>
          <a:r>
            <a:rPr lang="en-US" dirty="0" smtClean="0">
              <a:solidFill>
                <a:schemeClr val="tx1">
                  <a:lumMod val="95000"/>
                  <a:lumOff val="5000"/>
                </a:schemeClr>
              </a:solidFill>
            </a:rPr>
            <a:t>S – Synthesizable </a:t>
          </a:r>
          <a:endParaRPr lang="en-US" dirty="0">
            <a:solidFill>
              <a:schemeClr val="tx1">
                <a:lumMod val="95000"/>
                <a:lumOff val="5000"/>
              </a:schemeClr>
            </a:solidFill>
          </a:endParaRPr>
        </a:p>
      </dgm:t>
    </dgm:pt>
    <dgm:pt modelId="{B6102F32-A066-4645-9AAF-6B2859002CC6}" type="parTrans" cxnId="{559D3824-A514-4F98-A659-F70C72710BAF}">
      <dgm:prSet/>
      <dgm:spPr/>
      <dgm:t>
        <a:bodyPr/>
        <a:lstStyle/>
        <a:p>
          <a:endParaRPr lang="en-US"/>
        </a:p>
      </dgm:t>
    </dgm:pt>
    <dgm:pt modelId="{CC8D245E-E58E-4ADB-B02A-E46A53C66040}" type="sibTrans" cxnId="{559D3824-A514-4F98-A659-F70C72710BAF}">
      <dgm:prSet/>
      <dgm:spPr/>
      <dgm:t>
        <a:bodyPr/>
        <a:lstStyle/>
        <a:p>
          <a:endParaRPr lang="en-US"/>
        </a:p>
      </dgm:t>
    </dgm:pt>
    <dgm:pt modelId="{3BD90563-5CA4-4A25-9F12-7D50963F3CAF}">
      <dgm:prSet phldrT="[Text]"/>
      <dgm:spPr/>
      <dgm:t>
        <a:bodyPr/>
        <a:lstStyle/>
        <a:p>
          <a:r>
            <a:rPr lang="en-US" dirty="0" smtClean="0"/>
            <a:t>MMU Included</a:t>
          </a:r>
          <a:endParaRPr lang="en-US" dirty="0"/>
        </a:p>
      </dgm:t>
    </dgm:pt>
    <dgm:pt modelId="{840E1E8B-A41E-45DE-9F2C-BB0FE870E90E}" type="parTrans" cxnId="{A3CE2C8D-DDBF-4656-AEED-0EEC2F6AFF9E}">
      <dgm:prSet/>
      <dgm:spPr/>
      <dgm:t>
        <a:bodyPr/>
        <a:lstStyle/>
        <a:p>
          <a:endParaRPr lang="en-US"/>
        </a:p>
      </dgm:t>
    </dgm:pt>
    <dgm:pt modelId="{6EFA8B82-4C4A-4069-8FD9-9D316E91DAA7}" type="sibTrans" cxnId="{A3CE2C8D-DDBF-4656-AEED-0EEC2F6AFF9E}">
      <dgm:prSet/>
      <dgm:spPr/>
      <dgm:t>
        <a:bodyPr/>
        <a:lstStyle/>
        <a:p>
          <a:endParaRPr lang="en-US"/>
        </a:p>
      </dgm:t>
    </dgm:pt>
    <dgm:pt modelId="{25EF1040-7A31-4895-8C65-C97BB78CF2C8}">
      <dgm:prSet phldrT="[Text]"/>
      <dgm:spPr/>
      <dgm:t>
        <a:bodyPr/>
        <a:lstStyle/>
        <a:p>
          <a:r>
            <a:rPr lang="en-US" dirty="0" smtClean="0"/>
            <a:t>Uses ARM7TDMI-S CPU</a:t>
          </a:r>
          <a:endParaRPr lang="en-US" dirty="0"/>
        </a:p>
      </dgm:t>
    </dgm:pt>
    <dgm:pt modelId="{3880B128-DD72-4940-A34C-57A84FB570EA}" type="parTrans" cxnId="{EE3725E0-1057-4EA5-AC77-C578D838C2C5}">
      <dgm:prSet/>
      <dgm:spPr/>
      <dgm:t>
        <a:bodyPr/>
        <a:lstStyle/>
        <a:p>
          <a:endParaRPr lang="en-US"/>
        </a:p>
      </dgm:t>
    </dgm:pt>
    <dgm:pt modelId="{123CABA5-9AC7-4A26-B0DA-041663A6CAE8}" type="sibTrans" cxnId="{EE3725E0-1057-4EA5-AC77-C578D838C2C5}">
      <dgm:prSet/>
      <dgm:spPr/>
      <dgm:t>
        <a:bodyPr/>
        <a:lstStyle/>
        <a:p>
          <a:endParaRPr lang="en-US"/>
        </a:p>
      </dgm:t>
    </dgm:pt>
    <dgm:pt modelId="{5B97F0C3-DF71-488E-B04B-E7A12BFBA536}" type="pres">
      <dgm:prSet presAssocID="{F309DE6C-70AD-47C0-9101-7DE69055AF51}" presName="Name0" presStyleCnt="0">
        <dgm:presLayoutVars>
          <dgm:dir/>
          <dgm:resizeHandles/>
        </dgm:presLayoutVars>
      </dgm:prSet>
      <dgm:spPr/>
      <dgm:t>
        <a:bodyPr/>
        <a:lstStyle/>
        <a:p>
          <a:endParaRPr lang="en-US"/>
        </a:p>
      </dgm:t>
    </dgm:pt>
    <dgm:pt modelId="{F535E223-EAC4-4F72-B3D6-2D05BB9FC9AE}" type="pres">
      <dgm:prSet presAssocID="{23AF01D0-40B8-4F62-BBAA-938CFAD7975A}" presName="compNode" presStyleCnt="0"/>
      <dgm:spPr/>
    </dgm:pt>
    <dgm:pt modelId="{6AE39299-A5AE-4D21-AC7B-0A96485BA444}" type="pres">
      <dgm:prSet presAssocID="{23AF01D0-40B8-4F62-BBAA-938CFAD7975A}" presName="dummyConnPt" presStyleCnt="0"/>
      <dgm:spPr/>
    </dgm:pt>
    <dgm:pt modelId="{D81942E5-2028-474B-A06E-55D419C25DD4}" type="pres">
      <dgm:prSet presAssocID="{23AF01D0-40B8-4F62-BBAA-938CFAD7975A}" presName="node" presStyleLbl="node1" presStyleIdx="0" presStyleCnt="4">
        <dgm:presLayoutVars>
          <dgm:bulletEnabled val="1"/>
        </dgm:presLayoutVars>
      </dgm:prSet>
      <dgm:spPr/>
      <dgm:t>
        <a:bodyPr/>
        <a:lstStyle/>
        <a:p>
          <a:endParaRPr lang="en-US"/>
        </a:p>
      </dgm:t>
    </dgm:pt>
    <dgm:pt modelId="{BC712317-D332-48CB-93A1-FFB691CED70F}" type="pres">
      <dgm:prSet presAssocID="{B25FB1B4-BD00-4D70-8C80-DDC36B53EAD3}" presName="sibTrans" presStyleLbl="bgSibTrans2D1" presStyleIdx="0" presStyleCnt="3" custLinFactY="83132" custLinFactNeighborX="-20841" custLinFactNeighborY="100000"/>
      <dgm:spPr/>
      <dgm:t>
        <a:bodyPr/>
        <a:lstStyle/>
        <a:p>
          <a:endParaRPr lang="en-US"/>
        </a:p>
      </dgm:t>
    </dgm:pt>
    <dgm:pt modelId="{C0013795-E9E4-4894-B38D-4E9D53829CBB}" type="pres">
      <dgm:prSet presAssocID="{2EDDB670-53D4-4751-9708-258627403E2D}" presName="compNode" presStyleCnt="0"/>
      <dgm:spPr/>
    </dgm:pt>
    <dgm:pt modelId="{23EB0AD2-4D50-41C7-9BE6-8CAE78E9405B}" type="pres">
      <dgm:prSet presAssocID="{2EDDB670-53D4-4751-9708-258627403E2D}" presName="dummyConnPt" presStyleCnt="0"/>
      <dgm:spPr/>
    </dgm:pt>
    <dgm:pt modelId="{B2A9576C-C432-4799-86CA-6DDB3956F7CB}" type="pres">
      <dgm:prSet presAssocID="{2EDDB670-53D4-4751-9708-258627403E2D}" presName="node" presStyleLbl="node1" presStyleIdx="1" presStyleCnt="4">
        <dgm:presLayoutVars>
          <dgm:bulletEnabled val="1"/>
        </dgm:presLayoutVars>
      </dgm:prSet>
      <dgm:spPr/>
      <dgm:t>
        <a:bodyPr/>
        <a:lstStyle/>
        <a:p>
          <a:endParaRPr lang="en-US"/>
        </a:p>
      </dgm:t>
    </dgm:pt>
    <dgm:pt modelId="{8FF73809-2603-49B5-B3FD-5EC56D69CD34}" type="pres">
      <dgm:prSet presAssocID="{1DFFEE79-1D24-4B30-839B-BC1774F846F1}" presName="sibTrans" presStyleLbl="bgSibTrans2D1" presStyleIdx="1" presStyleCnt="3" custLinFactY="200000" custLinFactNeighborX="21669" custLinFactNeighborY="255215"/>
      <dgm:spPr/>
      <dgm:t>
        <a:bodyPr/>
        <a:lstStyle/>
        <a:p>
          <a:endParaRPr lang="en-US"/>
        </a:p>
      </dgm:t>
    </dgm:pt>
    <dgm:pt modelId="{8F741D5E-5CB4-457B-BE3F-5BCB838628F8}" type="pres">
      <dgm:prSet presAssocID="{310BE3AF-0FB2-4C8A-A869-ED270B50AFC6}" presName="compNode" presStyleCnt="0"/>
      <dgm:spPr/>
    </dgm:pt>
    <dgm:pt modelId="{21853E5C-3DA8-4769-AA69-1041E5A01BD5}" type="pres">
      <dgm:prSet presAssocID="{310BE3AF-0FB2-4C8A-A869-ED270B50AFC6}" presName="dummyConnPt" presStyleCnt="0"/>
      <dgm:spPr/>
    </dgm:pt>
    <dgm:pt modelId="{8C3C0172-9A66-4269-894E-53D134FF2CC9}" type="pres">
      <dgm:prSet presAssocID="{310BE3AF-0FB2-4C8A-A869-ED270B50AFC6}" presName="node" presStyleLbl="node1" presStyleIdx="2" presStyleCnt="4">
        <dgm:presLayoutVars>
          <dgm:bulletEnabled val="1"/>
        </dgm:presLayoutVars>
      </dgm:prSet>
      <dgm:spPr/>
      <dgm:t>
        <a:bodyPr/>
        <a:lstStyle/>
        <a:p>
          <a:endParaRPr lang="en-US"/>
        </a:p>
      </dgm:t>
    </dgm:pt>
    <dgm:pt modelId="{B0B24CE2-C095-4333-AEB7-9A8593DAAE83}" type="pres">
      <dgm:prSet presAssocID="{E1A67CB6-D606-4BDD-B354-30233C04BE22}" presName="sibTrans" presStyleLbl="bgSibTrans2D1" presStyleIdx="2" presStyleCnt="3" custLinFactNeighborX="99786" custLinFactNeighborY="-83718"/>
      <dgm:spPr/>
      <dgm:t>
        <a:bodyPr/>
        <a:lstStyle/>
        <a:p>
          <a:endParaRPr lang="en-US"/>
        </a:p>
      </dgm:t>
    </dgm:pt>
    <dgm:pt modelId="{DBE9401F-A9DD-4B68-95C4-9E023E4E627B}" type="pres">
      <dgm:prSet presAssocID="{04837500-7C17-437A-A434-B74EDE1A1AFC}" presName="compNode" presStyleCnt="0"/>
      <dgm:spPr/>
    </dgm:pt>
    <dgm:pt modelId="{AA5253BB-A8E1-4954-B622-578034F9A145}" type="pres">
      <dgm:prSet presAssocID="{04837500-7C17-437A-A434-B74EDE1A1AFC}" presName="dummyConnPt" presStyleCnt="0"/>
      <dgm:spPr/>
    </dgm:pt>
    <dgm:pt modelId="{FBE29A1E-6D7C-4905-9034-E8E7979A089F}" type="pres">
      <dgm:prSet presAssocID="{04837500-7C17-437A-A434-B74EDE1A1AFC}" presName="node" presStyleLbl="node1" presStyleIdx="3" presStyleCnt="4">
        <dgm:presLayoutVars>
          <dgm:bulletEnabled val="1"/>
        </dgm:presLayoutVars>
      </dgm:prSet>
      <dgm:spPr/>
      <dgm:t>
        <a:bodyPr/>
        <a:lstStyle/>
        <a:p>
          <a:endParaRPr lang="en-US"/>
        </a:p>
      </dgm:t>
    </dgm:pt>
  </dgm:ptLst>
  <dgm:cxnLst>
    <dgm:cxn modelId="{E2380C15-15D5-4059-947E-F13EEC501DCD}" srcId="{2EDDB670-53D4-4751-9708-258627403E2D}" destId="{A955642D-7B40-4C24-B38F-24F5827DF46E}" srcOrd="2" destOrd="0" parTransId="{0D544A6B-8FF2-4BE5-BF6D-177B13AF96AE}" sibTransId="{8F3346A3-B92D-4D09-8E52-AA3F80594D90}"/>
    <dgm:cxn modelId="{FFEB68BB-A093-4E35-A226-8C162F9F98C7}" srcId="{04837500-7C17-437A-A434-B74EDE1A1AFC}" destId="{52D6AFF5-091B-4911-BE82-FD4BD92374DB}" srcOrd="1" destOrd="0" parTransId="{019834DE-A6A4-4A67-9E9A-25F70D746507}" sibTransId="{537EB189-1D68-406E-9E23-B2A7D6B0458D}"/>
    <dgm:cxn modelId="{191A1C4C-1657-4972-9C72-099B06036C10}" type="presOf" srcId="{23AF01D0-40B8-4F62-BBAA-938CFAD7975A}" destId="{D81942E5-2028-474B-A06E-55D419C25DD4}" srcOrd="0" destOrd="0" presId="urn:microsoft.com/office/officeart/2005/8/layout/bProcess4"/>
    <dgm:cxn modelId="{892CA75D-5C7B-4833-A534-62D37DBC8B68}" type="presOf" srcId="{B3D6A567-59C3-476C-8BE9-98F3EA93BA27}" destId="{8C3C0172-9A66-4269-894E-53D134FF2CC9}" srcOrd="0" destOrd="1" presId="urn:microsoft.com/office/officeart/2005/8/layout/bProcess4"/>
    <dgm:cxn modelId="{927EB30F-953C-41E4-BEDB-29BB17CBA092}" type="presOf" srcId="{310BE3AF-0FB2-4C8A-A869-ED270B50AFC6}" destId="{8C3C0172-9A66-4269-894E-53D134FF2CC9}" srcOrd="0" destOrd="0" presId="urn:microsoft.com/office/officeart/2005/8/layout/bProcess4"/>
    <dgm:cxn modelId="{32CAC48E-44FA-4BEC-B7B1-8662CB3684F9}" srcId="{F309DE6C-70AD-47C0-9101-7DE69055AF51}" destId="{310BE3AF-0FB2-4C8A-A869-ED270B50AFC6}" srcOrd="2" destOrd="0" parTransId="{AC7CF7F1-3D44-45B1-8B34-2BD046D8895C}" sibTransId="{E1A67CB6-D606-4BDD-B354-30233C04BE22}"/>
    <dgm:cxn modelId="{9FAB0CA2-6DF9-4846-B3BA-462279EAE340}" type="presOf" srcId="{E1A67CB6-D606-4BDD-B354-30233C04BE22}" destId="{B0B24CE2-C095-4333-AEB7-9A8593DAAE83}" srcOrd="0" destOrd="0" presId="urn:microsoft.com/office/officeart/2005/8/layout/bProcess4"/>
    <dgm:cxn modelId="{030B7029-E6D3-48B3-AEF6-2218948198BF}" type="presOf" srcId="{A955642D-7B40-4C24-B38F-24F5827DF46E}" destId="{B2A9576C-C432-4799-86CA-6DDB3956F7CB}" srcOrd="0" destOrd="3" presId="urn:microsoft.com/office/officeart/2005/8/layout/bProcess4"/>
    <dgm:cxn modelId="{40C2EADC-BB87-4BA8-8FDB-21A15DB715CC}" srcId="{2EDDB670-53D4-4751-9708-258627403E2D}" destId="{0D862CEA-A119-48B8-B15D-5610643D6752}" srcOrd="1" destOrd="0" parTransId="{BB8361E4-4424-46C6-91D6-AD6E6A84DDE3}" sibTransId="{3B142162-0322-47CC-ACF8-C393B701CDFA}"/>
    <dgm:cxn modelId="{7D31D023-774D-4C5C-AD69-5CE6DC9E2C9E}" type="presOf" srcId="{B25FB1B4-BD00-4D70-8C80-DDC36B53EAD3}" destId="{BC712317-D332-48CB-93A1-FFB691CED70F}" srcOrd="0" destOrd="0" presId="urn:microsoft.com/office/officeart/2005/8/layout/bProcess4"/>
    <dgm:cxn modelId="{25DCA2C7-3DBB-4C09-A2D4-92CC2F3A58D6}" type="presOf" srcId="{22EC24FC-42C9-4EF5-9C5F-D4A4A1ABF31C}" destId="{B2A9576C-C432-4799-86CA-6DDB3956F7CB}" srcOrd="0" destOrd="4" presId="urn:microsoft.com/office/officeart/2005/8/layout/bProcess4"/>
    <dgm:cxn modelId="{9D5CBA99-CD40-4300-B3E8-889B457DDC76}" srcId="{310BE3AF-0FB2-4C8A-A869-ED270B50AFC6}" destId="{B3D6A567-59C3-476C-8BE9-98F3EA93BA27}" srcOrd="0" destOrd="0" parTransId="{5EDCE213-7331-4E7E-B9BD-C35CA8BC8017}" sibTransId="{BFE76E4D-EA2B-4CFB-A867-F3F6364AF892}"/>
    <dgm:cxn modelId="{CE67535B-EF7B-4AA7-A346-8744C6E66EBD}" type="presOf" srcId="{2EDDB670-53D4-4751-9708-258627403E2D}" destId="{B2A9576C-C432-4799-86CA-6DDB3956F7CB}" srcOrd="0" destOrd="0" presId="urn:microsoft.com/office/officeart/2005/8/layout/bProcess4"/>
    <dgm:cxn modelId="{559D3824-A514-4F98-A659-F70C72710BAF}" srcId="{04837500-7C17-437A-A434-B74EDE1A1AFC}" destId="{91F1E34B-FC3A-4A82-A2BA-1EC3BC688553}" srcOrd="2" destOrd="0" parTransId="{B6102F32-A066-4645-9AAF-6B2859002CC6}" sibTransId="{CC8D245E-E58E-4ADB-B02A-E46A53C66040}"/>
    <dgm:cxn modelId="{CC5BA146-A82A-4B57-A8A0-EAEF4C153F61}" type="presOf" srcId="{E12A4EDF-ACCC-41F5-A6F6-049F94FAAA49}" destId="{D81942E5-2028-474B-A06E-55D419C25DD4}" srcOrd="0" destOrd="3" presId="urn:microsoft.com/office/officeart/2005/8/layout/bProcess4"/>
    <dgm:cxn modelId="{BD2EA0A9-78DB-4AA8-B7F7-A0A301FC4C53}" srcId="{23AF01D0-40B8-4F62-BBAA-938CFAD7975A}" destId="{576221B9-452B-49CE-93BA-502B035CE5B3}" srcOrd="3" destOrd="0" parTransId="{DD2C8572-98B7-4E3A-B3B8-44E2A1D7719B}" sibTransId="{B3428103-AC60-4C80-91E6-D776F18F374C}"/>
    <dgm:cxn modelId="{D8D25BF5-C854-444E-AF7B-8FE4E25173F9}" srcId="{2EDDB670-53D4-4751-9708-258627403E2D}" destId="{D2E05108-49B5-48B1-9F6B-D2F8DD1BFD41}" srcOrd="0" destOrd="0" parTransId="{E91E2FAA-D77F-4A1A-B26D-DA4C3CEC7197}" sibTransId="{F6168670-D6CA-492E-998A-71BEB30919D0}"/>
    <dgm:cxn modelId="{B9E94279-9D78-486F-9CA6-99A38EC0FDCE}" type="presOf" srcId="{25EF1040-7A31-4895-8C65-C97BB78CF2C8}" destId="{8C3C0172-9A66-4269-894E-53D134FF2CC9}" srcOrd="0" destOrd="2" presId="urn:microsoft.com/office/officeart/2005/8/layout/bProcess4"/>
    <dgm:cxn modelId="{313CD61E-25DB-4594-BE15-79A9B3FFD304}" srcId="{23AF01D0-40B8-4F62-BBAA-938CFAD7975A}" destId="{F36AA88F-D213-4CA8-A994-C5E7ECBDDD70}" srcOrd="1" destOrd="0" parTransId="{D86AA992-5EC3-4F41-A686-547B53DBDDA6}" sibTransId="{4AA32F6F-0C67-4F3A-BBD7-ED99DB9FD365}"/>
    <dgm:cxn modelId="{217EFD2F-C705-4E8C-80B2-572450BA14D8}" srcId="{23AF01D0-40B8-4F62-BBAA-938CFAD7975A}" destId="{2D86A2A7-AAF2-4F05-A9CA-2E2227B704B3}" srcOrd="4" destOrd="0" parTransId="{6A93086B-27B4-465D-8061-3F9CB522977F}" sibTransId="{45735825-970E-409A-9E1A-D50B46BD3380}"/>
    <dgm:cxn modelId="{12791757-AE91-45B3-8975-590B4A13E9FA}" type="presOf" srcId="{2D86A2A7-AAF2-4F05-A9CA-2E2227B704B3}" destId="{D81942E5-2028-474B-A06E-55D419C25DD4}" srcOrd="0" destOrd="5" presId="urn:microsoft.com/office/officeart/2005/8/layout/bProcess4"/>
    <dgm:cxn modelId="{0B5D116A-AE3A-45B3-8AAD-437A6BB2157B}" type="presOf" srcId="{850309AF-E468-434A-93F6-F98737829D55}" destId="{B2A9576C-C432-4799-86CA-6DDB3956F7CB}" srcOrd="0" destOrd="5" presId="urn:microsoft.com/office/officeart/2005/8/layout/bProcess4"/>
    <dgm:cxn modelId="{D92B7EFA-0B9F-45A9-B901-8DE2C9C5D739}" srcId="{F309DE6C-70AD-47C0-9101-7DE69055AF51}" destId="{23AF01D0-40B8-4F62-BBAA-938CFAD7975A}" srcOrd="0" destOrd="0" parTransId="{8A21DAEF-BF0F-4537-B967-470E68524586}" sibTransId="{B25FB1B4-BD00-4D70-8C80-DDC36B53EAD3}"/>
    <dgm:cxn modelId="{FB11AA24-ABBD-4092-813B-819C570A1487}" srcId="{2EDDB670-53D4-4751-9708-258627403E2D}" destId="{22EC24FC-42C9-4EF5-9C5F-D4A4A1ABF31C}" srcOrd="3" destOrd="0" parTransId="{DBACDEFE-ED27-4C75-B5EB-FEA7ECA9D458}" sibTransId="{E4FD043D-1326-4C3B-B0FB-01ECECF6F8E5}"/>
    <dgm:cxn modelId="{973B976D-9AB0-452A-89DC-D7BBBB55EE9E}" srcId="{F309DE6C-70AD-47C0-9101-7DE69055AF51}" destId="{04837500-7C17-437A-A434-B74EDE1A1AFC}" srcOrd="3" destOrd="0" parTransId="{2A269995-34FE-4D4C-A94F-83A04B4A7985}" sibTransId="{BE409FE2-CAEC-43EE-A960-90A268D08A4E}"/>
    <dgm:cxn modelId="{C756ED90-7747-4B1C-8015-61EEF8E91A76}" srcId="{F309DE6C-70AD-47C0-9101-7DE69055AF51}" destId="{2EDDB670-53D4-4751-9708-258627403E2D}" srcOrd="1" destOrd="0" parTransId="{F07E2D7F-B636-4809-B5EF-015BCB01BF43}" sibTransId="{1DFFEE79-1D24-4B30-839B-BC1774F846F1}"/>
    <dgm:cxn modelId="{4AC377EB-7232-4264-826E-82514057C3DB}" type="presOf" srcId="{91F1E34B-FC3A-4A82-A2BA-1EC3BC688553}" destId="{FBE29A1E-6D7C-4905-9034-E8E7979A089F}" srcOrd="0" destOrd="3" presId="urn:microsoft.com/office/officeart/2005/8/layout/bProcess4"/>
    <dgm:cxn modelId="{7F5063D4-F290-492C-BB1A-C4EB176E4EA6}" srcId="{23AF01D0-40B8-4F62-BBAA-938CFAD7975A}" destId="{4DA2E12F-AA79-4DC7-95C0-9E32CDC313C3}" srcOrd="0" destOrd="0" parTransId="{ED4002D3-364D-4B28-8597-327354238AD3}" sibTransId="{87EC9AE1-E188-4395-AEAE-4697A0AD7507}"/>
    <dgm:cxn modelId="{D04CAFF6-CF04-489B-861B-5ECA768CC030}" type="presOf" srcId="{04837500-7C17-437A-A434-B74EDE1A1AFC}" destId="{FBE29A1E-6D7C-4905-9034-E8E7979A089F}" srcOrd="0" destOrd="0" presId="urn:microsoft.com/office/officeart/2005/8/layout/bProcess4"/>
    <dgm:cxn modelId="{6ADD5EE9-4A1F-4912-ABF7-46E6343CF307}" type="presOf" srcId="{F36AA88F-D213-4CA8-A994-C5E7ECBDDD70}" destId="{D81942E5-2028-474B-A06E-55D419C25DD4}" srcOrd="0" destOrd="2" presId="urn:microsoft.com/office/officeart/2005/8/layout/bProcess4"/>
    <dgm:cxn modelId="{CA868C75-4422-4538-82F7-A4A8035FCB99}" type="presOf" srcId="{EB31E19B-0B1E-47C4-9D63-DBDE44977C4B}" destId="{FBE29A1E-6D7C-4905-9034-E8E7979A089F}" srcOrd="0" destOrd="1" presId="urn:microsoft.com/office/officeart/2005/8/layout/bProcess4"/>
    <dgm:cxn modelId="{F546B048-07E7-4EF6-AAC4-26D91B437E9D}" type="presOf" srcId="{4DA2E12F-AA79-4DC7-95C0-9E32CDC313C3}" destId="{D81942E5-2028-474B-A06E-55D419C25DD4}" srcOrd="0" destOrd="1" presId="urn:microsoft.com/office/officeart/2005/8/layout/bProcess4"/>
    <dgm:cxn modelId="{4E0B72E2-A1A9-414D-B928-11AC170096C4}" type="presOf" srcId="{52D6AFF5-091B-4911-BE82-FD4BD92374DB}" destId="{FBE29A1E-6D7C-4905-9034-E8E7979A089F}" srcOrd="0" destOrd="2" presId="urn:microsoft.com/office/officeart/2005/8/layout/bProcess4"/>
    <dgm:cxn modelId="{5D65A14F-E466-4425-89DA-DA5424E691C2}" type="presOf" srcId="{3BD90563-5CA4-4A25-9F12-7D50963F3CAF}" destId="{8C3C0172-9A66-4269-894E-53D134FF2CC9}" srcOrd="0" destOrd="3" presId="urn:microsoft.com/office/officeart/2005/8/layout/bProcess4"/>
    <dgm:cxn modelId="{8BC5732C-61B7-4547-BBE5-4ACA96C68845}" srcId="{23AF01D0-40B8-4F62-BBAA-938CFAD7975A}" destId="{E12A4EDF-ACCC-41F5-A6F6-049F94FAAA49}" srcOrd="2" destOrd="0" parTransId="{94A36258-550F-4038-AFC1-0798AFAAE22E}" sibTransId="{CDA2D974-981E-41B0-90CF-41671B447CA7}"/>
    <dgm:cxn modelId="{2EA622FF-E0A2-4B01-8C0D-E472EAF1527F}" srcId="{2EDDB670-53D4-4751-9708-258627403E2D}" destId="{850309AF-E468-434A-93F6-F98737829D55}" srcOrd="4" destOrd="0" parTransId="{8898B949-6077-4D2F-8C49-5388F3AD05DF}" sibTransId="{349683DB-B25E-4CD9-9928-37C38CCEADCA}"/>
    <dgm:cxn modelId="{28873160-C2C0-4399-A336-9ABC8BE0FACA}" type="presOf" srcId="{0D862CEA-A119-48B8-B15D-5610643D6752}" destId="{B2A9576C-C432-4799-86CA-6DDB3956F7CB}" srcOrd="0" destOrd="2" presId="urn:microsoft.com/office/officeart/2005/8/layout/bProcess4"/>
    <dgm:cxn modelId="{A3160C65-00C5-4EDD-A925-054B35BEC58C}" srcId="{04837500-7C17-437A-A434-B74EDE1A1AFC}" destId="{EB31E19B-0B1E-47C4-9D63-DBDE44977C4B}" srcOrd="0" destOrd="0" parTransId="{9779E66A-511F-4340-9C5E-8679DE943FBA}" sibTransId="{C8DEEDDD-9CCE-493E-BB73-A5E8BC7A9160}"/>
    <dgm:cxn modelId="{A3CE2C8D-DDBF-4656-AEED-0EEC2F6AFF9E}" srcId="{310BE3AF-0FB2-4C8A-A869-ED270B50AFC6}" destId="{3BD90563-5CA4-4A25-9F12-7D50963F3CAF}" srcOrd="2" destOrd="0" parTransId="{840E1E8B-A41E-45DE-9F2C-BB0FE870E90E}" sibTransId="{6EFA8B82-4C4A-4069-8FD9-9D316E91DAA7}"/>
    <dgm:cxn modelId="{EE3725E0-1057-4EA5-AC77-C578D838C2C5}" srcId="{310BE3AF-0FB2-4C8A-A869-ED270B50AFC6}" destId="{25EF1040-7A31-4895-8C65-C97BB78CF2C8}" srcOrd="1" destOrd="0" parTransId="{3880B128-DD72-4940-A34C-57A84FB570EA}" sibTransId="{123CABA5-9AC7-4A26-B0DA-041663A6CAE8}"/>
    <dgm:cxn modelId="{8B2F08DF-FAD8-4E7C-B676-067C7DBE3B5E}" type="presOf" srcId="{D2E05108-49B5-48B1-9F6B-D2F8DD1BFD41}" destId="{B2A9576C-C432-4799-86CA-6DDB3956F7CB}" srcOrd="0" destOrd="1" presId="urn:microsoft.com/office/officeart/2005/8/layout/bProcess4"/>
    <dgm:cxn modelId="{8447381E-FD27-4E6E-8B75-189F63121869}" type="presOf" srcId="{F309DE6C-70AD-47C0-9101-7DE69055AF51}" destId="{5B97F0C3-DF71-488E-B04B-E7A12BFBA536}" srcOrd="0" destOrd="0" presId="urn:microsoft.com/office/officeart/2005/8/layout/bProcess4"/>
    <dgm:cxn modelId="{BA66B73B-7393-43C6-A3D5-5E94513C60F1}" type="presOf" srcId="{576221B9-452B-49CE-93BA-502B035CE5B3}" destId="{D81942E5-2028-474B-A06E-55D419C25DD4}" srcOrd="0" destOrd="4" presId="urn:microsoft.com/office/officeart/2005/8/layout/bProcess4"/>
    <dgm:cxn modelId="{8C26434F-C79E-4D7A-BE7C-4CBA2BA96C8D}" type="presOf" srcId="{1DFFEE79-1D24-4B30-839B-BC1774F846F1}" destId="{8FF73809-2603-49B5-B3FD-5EC56D69CD34}" srcOrd="0" destOrd="0" presId="urn:microsoft.com/office/officeart/2005/8/layout/bProcess4"/>
    <dgm:cxn modelId="{9EC301F8-157D-4F06-8D16-495F5243E1CC}" type="presParOf" srcId="{5B97F0C3-DF71-488E-B04B-E7A12BFBA536}" destId="{F535E223-EAC4-4F72-B3D6-2D05BB9FC9AE}" srcOrd="0" destOrd="0" presId="urn:microsoft.com/office/officeart/2005/8/layout/bProcess4"/>
    <dgm:cxn modelId="{A87CE3C1-9055-426F-A2A5-5CCA036E7445}" type="presParOf" srcId="{F535E223-EAC4-4F72-B3D6-2D05BB9FC9AE}" destId="{6AE39299-A5AE-4D21-AC7B-0A96485BA444}" srcOrd="0" destOrd="0" presId="urn:microsoft.com/office/officeart/2005/8/layout/bProcess4"/>
    <dgm:cxn modelId="{1B27440F-1460-4F9C-8C6A-83FCEE3BD955}" type="presParOf" srcId="{F535E223-EAC4-4F72-B3D6-2D05BB9FC9AE}" destId="{D81942E5-2028-474B-A06E-55D419C25DD4}" srcOrd="1" destOrd="0" presId="urn:microsoft.com/office/officeart/2005/8/layout/bProcess4"/>
    <dgm:cxn modelId="{6FA4E8CE-419A-4E85-832E-D6373133806B}" type="presParOf" srcId="{5B97F0C3-DF71-488E-B04B-E7A12BFBA536}" destId="{BC712317-D332-48CB-93A1-FFB691CED70F}" srcOrd="1" destOrd="0" presId="urn:microsoft.com/office/officeart/2005/8/layout/bProcess4"/>
    <dgm:cxn modelId="{E67A02E9-A067-40E9-A5D4-70C0DF8E1C4D}" type="presParOf" srcId="{5B97F0C3-DF71-488E-B04B-E7A12BFBA536}" destId="{C0013795-E9E4-4894-B38D-4E9D53829CBB}" srcOrd="2" destOrd="0" presId="urn:microsoft.com/office/officeart/2005/8/layout/bProcess4"/>
    <dgm:cxn modelId="{8525DC5A-0531-4B6E-8534-36CAA44B5966}" type="presParOf" srcId="{C0013795-E9E4-4894-B38D-4E9D53829CBB}" destId="{23EB0AD2-4D50-41C7-9BE6-8CAE78E9405B}" srcOrd="0" destOrd="0" presId="urn:microsoft.com/office/officeart/2005/8/layout/bProcess4"/>
    <dgm:cxn modelId="{84682C39-E4D9-48A8-A1A2-9BB3499DA3D2}" type="presParOf" srcId="{C0013795-E9E4-4894-B38D-4E9D53829CBB}" destId="{B2A9576C-C432-4799-86CA-6DDB3956F7CB}" srcOrd="1" destOrd="0" presId="urn:microsoft.com/office/officeart/2005/8/layout/bProcess4"/>
    <dgm:cxn modelId="{78461932-EBC0-4064-8240-5975C972F626}" type="presParOf" srcId="{5B97F0C3-DF71-488E-B04B-E7A12BFBA536}" destId="{8FF73809-2603-49B5-B3FD-5EC56D69CD34}" srcOrd="3" destOrd="0" presId="urn:microsoft.com/office/officeart/2005/8/layout/bProcess4"/>
    <dgm:cxn modelId="{CE7B969B-8D97-49E2-A8C8-2A97300FE1E4}" type="presParOf" srcId="{5B97F0C3-DF71-488E-B04B-E7A12BFBA536}" destId="{8F741D5E-5CB4-457B-BE3F-5BCB838628F8}" srcOrd="4" destOrd="0" presId="urn:microsoft.com/office/officeart/2005/8/layout/bProcess4"/>
    <dgm:cxn modelId="{9453C329-E9EB-4429-864E-2F744E2E42A4}" type="presParOf" srcId="{8F741D5E-5CB4-457B-BE3F-5BCB838628F8}" destId="{21853E5C-3DA8-4769-AA69-1041E5A01BD5}" srcOrd="0" destOrd="0" presId="urn:microsoft.com/office/officeart/2005/8/layout/bProcess4"/>
    <dgm:cxn modelId="{C26CC11B-99ED-447C-9F84-D1414EE95D1B}" type="presParOf" srcId="{8F741D5E-5CB4-457B-BE3F-5BCB838628F8}" destId="{8C3C0172-9A66-4269-894E-53D134FF2CC9}" srcOrd="1" destOrd="0" presId="urn:microsoft.com/office/officeart/2005/8/layout/bProcess4"/>
    <dgm:cxn modelId="{6B3AB3AD-8BC5-4B23-A7E9-9DC10E282668}" type="presParOf" srcId="{5B97F0C3-DF71-488E-B04B-E7A12BFBA536}" destId="{B0B24CE2-C095-4333-AEB7-9A8593DAAE83}" srcOrd="5" destOrd="0" presId="urn:microsoft.com/office/officeart/2005/8/layout/bProcess4"/>
    <dgm:cxn modelId="{F10FD56E-FA04-4A54-A76B-FB3B353CCC1F}" type="presParOf" srcId="{5B97F0C3-DF71-488E-B04B-E7A12BFBA536}" destId="{DBE9401F-A9DD-4B68-95C4-9E023E4E627B}" srcOrd="6" destOrd="0" presId="urn:microsoft.com/office/officeart/2005/8/layout/bProcess4"/>
    <dgm:cxn modelId="{E0C7DE57-BC45-4D18-856F-7A231BC6962B}" type="presParOf" srcId="{DBE9401F-A9DD-4B68-95C4-9E023E4E627B}" destId="{AA5253BB-A8E1-4954-B622-578034F9A145}" srcOrd="0" destOrd="0" presId="urn:microsoft.com/office/officeart/2005/8/layout/bProcess4"/>
    <dgm:cxn modelId="{33737B23-8284-4425-8A0C-32CA4071443A}" type="presParOf" srcId="{DBE9401F-A9DD-4B68-95C4-9E023E4E627B}" destId="{FBE29A1E-6D7C-4905-9034-E8E7979A089F}"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F21D21-1EE8-4F9F-8361-6E7C918F7D09}" type="doc">
      <dgm:prSet loTypeId="urn:microsoft.com/office/officeart/2005/8/layout/vList5" loCatId="list" qsTypeId="urn:microsoft.com/office/officeart/2005/8/quickstyle/3d2#4" qsCatId="3D" csTypeId="urn:microsoft.com/office/officeart/2005/8/colors/colorful1#3" csCatId="colorful" phldr="1"/>
      <dgm:spPr/>
      <dgm:t>
        <a:bodyPr/>
        <a:lstStyle/>
        <a:p>
          <a:endParaRPr lang="en-US"/>
        </a:p>
      </dgm:t>
    </dgm:pt>
    <dgm:pt modelId="{E78C42F2-BE36-4FF9-B466-BAFEED31A6D4}">
      <dgm:prSet phldrT="[Text]"/>
      <dgm:spPr/>
      <dgm:t>
        <a:bodyPr/>
        <a:lstStyle/>
        <a:p>
          <a:r>
            <a:rPr lang="en-US" dirty="0" smtClean="0"/>
            <a:t>User</a:t>
          </a:r>
          <a:endParaRPr lang="en-US" dirty="0"/>
        </a:p>
      </dgm:t>
    </dgm:pt>
    <dgm:pt modelId="{34CBE4DF-C1C7-42BD-B640-E3534CEC0B6A}" type="parTrans" cxnId="{56E2337E-C81D-48B4-8E3D-34BCD63C2DD8}">
      <dgm:prSet/>
      <dgm:spPr/>
      <dgm:t>
        <a:bodyPr/>
        <a:lstStyle/>
        <a:p>
          <a:endParaRPr lang="en-US"/>
        </a:p>
      </dgm:t>
    </dgm:pt>
    <dgm:pt modelId="{B3073859-8708-4DB0-A5A3-FB3DFA47B5A6}" type="sibTrans" cxnId="{56E2337E-C81D-48B4-8E3D-34BCD63C2DD8}">
      <dgm:prSet/>
      <dgm:spPr/>
      <dgm:t>
        <a:bodyPr/>
        <a:lstStyle/>
        <a:p>
          <a:endParaRPr lang="en-US"/>
        </a:p>
      </dgm:t>
    </dgm:pt>
    <dgm:pt modelId="{3F245231-4DD9-498B-ADA7-D6DA1277DD04}">
      <dgm:prSet phldrT="[Text]" custT="1"/>
      <dgm:spPr>
        <a:noFill/>
        <a:ln>
          <a:noFill/>
        </a:ln>
        <a:effectLst/>
      </dgm:spPr>
      <dgm:t>
        <a:bodyPr/>
        <a:lstStyle/>
        <a:p>
          <a:r>
            <a:rPr lang="en-US" sz="1600" dirty="0" smtClean="0"/>
            <a:t>Unprivileged Mode</a:t>
          </a:r>
          <a:endParaRPr lang="en-US" sz="1600" dirty="0"/>
        </a:p>
      </dgm:t>
    </dgm:pt>
    <dgm:pt modelId="{19177589-A192-4F4C-B5FC-D61B2A25B699}" type="parTrans" cxnId="{F9712CDB-2402-4518-9423-CA97B343D9AC}">
      <dgm:prSet/>
      <dgm:spPr/>
      <dgm:t>
        <a:bodyPr/>
        <a:lstStyle/>
        <a:p>
          <a:endParaRPr lang="en-US"/>
        </a:p>
      </dgm:t>
    </dgm:pt>
    <dgm:pt modelId="{2B2A5BA9-DB28-4841-99A4-D46D46BD84B3}" type="sibTrans" cxnId="{F9712CDB-2402-4518-9423-CA97B343D9AC}">
      <dgm:prSet/>
      <dgm:spPr/>
      <dgm:t>
        <a:bodyPr/>
        <a:lstStyle/>
        <a:p>
          <a:endParaRPr lang="en-US"/>
        </a:p>
      </dgm:t>
    </dgm:pt>
    <dgm:pt modelId="{07C17B9B-AABC-485A-8DB1-02BFAE046F6C}">
      <dgm:prSet phldrT="[Text]" custT="1"/>
      <dgm:spPr>
        <a:noFill/>
        <a:ln>
          <a:noFill/>
        </a:ln>
        <a:effectLst/>
      </dgm:spPr>
      <dgm:t>
        <a:bodyPr/>
        <a:lstStyle/>
        <a:p>
          <a:r>
            <a:rPr lang="en-US" sz="1600" dirty="0" smtClean="0"/>
            <a:t>Most tasks run on this mode</a:t>
          </a:r>
          <a:endParaRPr lang="en-US" sz="1600" dirty="0"/>
        </a:p>
      </dgm:t>
    </dgm:pt>
    <dgm:pt modelId="{03A63D6A-51B9-406D-987D-D6574A1BE411}" type="parTrans" cxnId="{E4D09D95-2858-43D1-89BA-8FE93176CA61}">
      <dgm:prSet/>
      <dgm:spPr/>
      <dgm:t>
        <a:bodyPr/>
        <a:lstStyle/>
        <a:p>
          <a:endParaRPr lang="en-US"/>
        </a:p>
      </dgm:t>
    </dgm:pt>
    <dgm:pt modelId="{50B86FF4-51AA-417F-9FB3-B61A90A3C1C9}" type="sibTrans" cxnId="{E4D09D95-2858-43D1-89BA-8FE93176CA61}">
      <dgm:prSet/>
      <dgm:spPr/>
      <dgm:t>
        <a:bodyPr/>
        <a:lstStyle/>
        <a:p>
          <a:endParaRPr lang="en-US"/>
        </a:p>
      </dgm:t>
    </dgm:pt>
    <dgm:pt modelId="{A91AB3F4-323E-47DD-BF9A-F7A7F0EFBD0C}">
      <dgm:prSet phldrT="[Text]"/>
      <dgm:spPr/>
      <dgm:t>
        <a:bodyPr/>
        <a:lstStyle/>
        <a:p>
          <a:r>
            <a:rPr lang="en-US" dirty="0" smtClean="0"/>
            <a:t>FIQ</a:t>
          </a:r>
          <a:endParaRPr lang="en-US" dirty="0"/>
        </a:p>
      </dgm:t>
    </dgm:pt>
    <dgm:pt modelId="{9AF336AA-4709-40BD-AF6C-21FB25D453D2}" type="parTrans" cxnId="{8D9D04E9-0D0C-4CFF-9121-C8429C138086}">
      <dgm:prSet/>
      <dgm:spPr/>
      <dgm:t>
        <a:bodyPr/>
        <a:lstStyle/>
        <a:p>
          <a:endParaRPr lang="en-US"/>
        </a:p>
      </dgm:t>
    </dgm:pt>
    <dgm:pt modelId="{D172A6E9-7FF0-48D6-A7EB-9A07DA350EB0}" type="sibTrans" cxnId="{8D9D04E9-0D0C-4CFF-9121-C8429C138086}">
      <dgm:prSet/>
      <dgm:spPr/>
      <dgm:t>
        <a:bodyPr/>
        <a:lstStyle/>
        <a:p>
          <a:endParaRPr lang="en-US"/>
        </a:p>
      </dgm:t>
    </dgm:pt>
    <dgm:pt modelId="{A73290DC-6F0E-4C2E-ACF2-370EF3187BB4}">
      <dgm:prSet phldrT="[Text]" custT="1"/>
      <dgm:spPr>
        <a:noFill/>
        <a:ln>
          <a:noFill/>
        </a:ln>
        <a:effectLst/>
      </dgm:spPr>
      <dgm:t>
        <a:bodyPr/>
        <a:lstStyle/>
        <a:p>
          <a:r>
            <a:rPr lang="en-US" sz="1600" dirty="0" smtClean="0"/>
            <a:t>Entered when a high priority Interrupt is occurred</a:t>
          </a:r>
          <a:endParaRPr lang="en-US" sz="1600" dirty="0"/>
        </a:p>
      </dgm:t>
    </dgm:pt>
    <dgm:pt modelId="{2611038B-6B06-499C-89A0-D7F2F117F1E5}" type="parTrans" cxnId="{EF505AC4-27A5-4213-95FA-5676BAD1F9D5}">
      <dgm:prSet/>
      <dgm:spPr/>
      <dgm:t>
        <a:bodyPr/>
        <a:lstStyle/>
        <a:p>
          <a:endParaRPr lang="en-US"/>
        </a:p>
      </dgm:t>
    </dgm:pt>
    <dgm:pt modelId="{60E9F839-87A7-4E5B-AAA4-FF6DABA4C7EB}" type="sibTrans" cxnId="{EF505AC4-27A5-4213-95FA-5676BAD1F9D5}">
      <dgm:prSet/>
      <dgm:spPr/>
      <dgm:t>
        <a:bodyPr/>
        <a:lstStyle/>
        <a:p>
          <a:endParaRPr lang="en-US"/>
        </a:p>
      </dgm:t>
    </dgm:pt>
    <dgm:pt modelId="{EF4E9294-12C4-47F6-AE95-B918989D601F}">
      <dgm:prSet phldrT="[Text]"/>
      <dgm:spPr/>
      <dgm:t>
        <a:bodyPr/>
        <a:lstStyle/>
        <a:p>
          <a:r>
            <a:rPr lang="en-US" dirty="0" smtClean="0"/>
            <a:t>IRQ</a:t>
          </a:r>
          <a:endParaRPr lang="en-US" dirty="0"/>
        </a:p>
      </dgm:t>
    </dgm:pt>
    <dgm:pt modelId="{8FE8438E-F172-4DB0-A1B9-02F05B232C72}" type="parTrans" cxnId="{219698FC-0D2D-4C3B-9CE9-8AC0433B1C8F}">
      <dgm:prSet/>
      <dgm:spPr/>
      <dgm:t>
        <a:bodyPr/>
        <a:lstStyle/>
        <a:p>
          <a:endParaRPr lang="en-US"/>
        </a:p>
      </dgm:t>
    </dgm:pt>
    <dgm:pt modelId="{91C1DC23-FB03-49CD-8B07-2720A2D382F1}" type="sibTrans" cxnId="{219698FC-0D2D-4C3B-9CE9-8AC0433B1C8F}">
      <dgm:prSet/>
      <dgm:spPr/>
      <dgm:t>
        <a:bodyPr/>
        <a:lstStyle/>
        <a:p>
          <a:endParaRPr lang="en-US"/>
        </a:p>
      </dgm:t>
    </dgm:pt>
    <dgm:pt modelId="{1E8E059A-6512-4476-A686-4244A099812F}">
      <dgm:prSet phldrT="[Text]" custT="1"/>
      <dgm:spPr>
        <a:noFill/>
        <a:ln>
          <a:noFill/>
        </a:ln>
        <a:effectLst/>
      </dgm:spPr>
      <dgm:t>
        <a:bodyPr/>
        <a:lstStyle/>
        <a:p>
          <a:r>
            <a:rPr lang="en-US" sz="1600" dirty="0" smtClean="0"/>
            <a:t>Entered when a low priority interrupt (normal) is occurred</a:t>
          </a:r>
          <a:endParaRPr lang="en-US" sz="1600" dirty="0"/>
        </a:p>
      </dgm:t>
    </dgm:pt>
    <dgm:pt modelId="{751D4B2F-D6BF-4696-89A1-ECC98CFCD36C}" type="parTrans" cxnId="{D1A12AED-0939-48A4-82F1-78DF5879C00A}">
      <dgm:prSet/>
      <dgm:spPr/>
      <dgm:t>
        <a:bodyPr/>
        <a:lstStyle/>
        <a:p>
          <a:endParaRPr lang="en-US"/>
        </a:p>
      </dgm:t>
    </dgm:pt>
    <dgm:pt modelId="{CF33D65C-98F4-4DE0-B0B8-C1E63C88DC47}" type="sibTrans" cxnId="{D1A12AED-0939-48A4-82F1-78DF5879C00A}">
      <dgm:prSet/>
      <dgm:spPr/>
      <dgm:t>
        <a:bodyPr/>
        <a:lstStyle/>
        <a:p>
          <a:endParaRPr lang="en-US"/>
        </a:p>
      </dgm:t>
    </dgm:pt>
    <dgm:pt modelId="{CF64538C-8D75-444D-B249-E36B3B0B3C6A}">
      <dgm:prSet phldrT="[Text]"/>
      <dgm:spPr/>
      <dgm:t>
        <a:bodyPr/>
        <a:lstStyle/>
        <a:p>
          <a:r>
            <a:rPr lang="en-US" dirty="0" smtClean="0"/>
            <a:t>Supervisory</a:t>
          </a:r>
          <a:endParaRPr lang="en-US" dirty="0"/>
        </a:p>
      </dgm:t>
    </dgm:pt>
    <dgm:pt modelId="{C44060BF-F9E9-4E2A-B83D-1809E749BE65}" type="parTrans" cxnId="{C8AD2A4A-6300-432A-AE50-0A6823698DFE}">
      <dgm:prSet/>
      <dgm:spPr/>
      <dgm:t>
        <a:bodyPr/>
        <a:lstStyle/>
        <a:p>
          <a:endParaRPr lang="en-US"/>
        </a:p>
      </dgm:t>
    </dgm:pt>
    <dgm:pt modelId="{0A45DD5B-E449-43E3-B35C-DB18E4C9E651}" type="sibTrans" cxnId="{C8AD2A4A-6300-432A-AE50-0A6823698DFE}">
      <dgm:prSet/>
      <dgm:spPr/>
      <dgm:t>
        <a:bodyPr/>
        <a:lstStyle/>
        <a:p>
          <a:endParaRPr lang="en-US"/>
        </a:p>
      </dgm:t>
    </dgm:pt>
    <dgm:pt modelId="{1E0EA43E-9C0A-49C8-97D3-321B54EB7640}">
      <dgm:prSet phldrT="[Text]" custT="1"/>
      <dgm:spPr>
        <a:noFill/>
        <a:ln>
          <a:noFill/>
        </a:ln>
        <a:effectLst/>
      </dgm:spPr>
      <dgm:t>
        <a:bodyPr/>
        <a:lstStyle/>
        <a:p>
          <a:r>
            <a:rPr lang="en-US" sz="1600" dirty="0" smtClean="0"/>
            <a:t>Entered on Reset</a:t>
          </a:r>
          <a:endParaRPr lang="en-US" sz="1600" dirty="0"/>
        </a:p>
      </dgm:t>
    </dgm:pt>
    <dgm:pt modelId="{A0914A6E-F245-41F6-A012-0E545F035CAF}" type="parTrans" cxnId="{D13BB0E6-9475-4B17-9AE7-AE6F63CDE4C0}">
      <dgm:prSet/>
      <dgm:spPr/>
      <dgm:t>
        <a:bodyPr/>
        <a:lstStyle/>
        <a:p>
          <a:endParaRPr lang="en-US"/>
        </a:p>
      </dgm:t>
    </dgm:pt>
    <dgm:pt modelId="{B947CE76-9EDB-420A-953E-A64089F5C4A7}" type="sibTrans" cxnId="{D13BB0E6-9475-4B17-9AE7-AE6F63CDE4C0}">
      <dgm:prSet/>
      <dgm:spPr/>
      <dgm:t>
        <a:bodyPr/>
        <a:lstStyle/>
        <a:p>
          <a:endParaRPr lang="en-US"/>
        </a:p>
      </dgm:t>
    </dgm:pt>
    <dgm:pt modelId="{73608A73-A463-4BCF-9A0B-67D5AF0645E6}">
      <dgm:prSet phldrT="[Text]" custT="1"/>
      <dgm:spPr>
        <a:noFill/>
        <a:ln>
          <a:noFill/>
        </a:ln>
        <a:effectLst/>
      </dgm:spPr>
      <dgm:t>
        <a:bodyPr/>
        <a:lstStyle/>
        <a:p>
          <a:r>
            <a:rPr lang="en-US" sz="1600" dirty="0" smtClean="0"/>
            <a:t>Entered on Software Interrupt</a:t>
          </a:r>
          <a:endParaRPr lang="en-US" sz="1600" dirty="0"/>
        </a:p>
      </dgm:t>
    </dgm:pt>
    <dgm:pt modelId="{7E1BFE36-0122-4EFE-AD49-7AA515675AC7}" type="parTrans" cxnId="{E6239AE4-F07E-4DC7-A0AD-DB9A33621462}">
      <dgm:prSet/>
      <dgm:spPr/>
      <dgm:t>
        <a:bodyPr/>
        <a:lstStyle/>
        <a:p>
          <a:endParaRPr lang="en-US"/>
        </a:p>
      </dgm:t>
    </dgm:pt>
    <dgm:pt modelId="{14EC7D8E-7487-4CCF-98AF-509426E85265}" type="sibTrans" cxnId="{E6239AE4-F07E-4DC7-A0AD-DB9A33621462}">
      <dgm:prSet/>
      <dgm:spPr/>
      <dgm:t>
        <a:bodyPr/>
        <a:lstStyle/>
        <a:p>
          <a:endParaRPr lang="en-US"/>
        </a:p>
      </dgm:t>
    </dgm:pt>
    <dgm:pt modelId="{D04C27F5-3522-40DF-854A-7D975FB4462C}">
      <dgm:prSet phldrT="[Text]"/>
      <dgm:spPr/>
      <dgm:t>
        <a:bodyPr/>
        <a:lstStyle/>
        <a:p>
          <a:r>
            <a:rPr lang="en-US" dirty="0" smtClean="0"/>
            <a:t>Abort</a:t>
          </a:r>
          <a:endParaRPr lang="en-US" dirty="0"/>
        </a:p>
      </dgm:t>
    </dgm:pt>
    <dgm:pt modelId="{B6E69BCA-BFA3-4D68-9E51-9285D9893281}" type="parTrans" cxnId="{00B7489A-5FF9-427B-9F26-9A441B483B19}">
      <dgm:prSet/>
      <dgm:spPr/>
      <dgm:t>
        <a:bodyPr/>
        <a:lstStyle/>
        <a:p>
          <a:endParaRPr lang="en-US"/>
        </a:p>
      </dgm:t>
    </dgm:pt>
    <dgm:pt modelId="{9F28C72D-4C51-4E6B-AF2F-79430EECCA11}" type="sibTrans" cxnId="{00B7489A-5FF9-427B-9F26-9A441B483B19}">
      <dgm:prSet/>
      <dgm:spPr/>
      <dgm:t>
        <a:bodyPr/>
        <a:lstStyle/>
        <a:p>
          <a:endParaRPr lang="en-US"/>
        </a:p>
      </dgm:t>
    </dgm:pt>
    <dgm:pt modelId="{BA79C335-0956-4E9F-ACBE-82243BAC7440}">
      <dgm:prSet phldrT="[Text]"/>
      <dgm:spPr>
        <a:noFill/>
        <a:ln>
          <a:noFill/>
        </a:ln>
        <a:effectLst/>
      </dgm:spPr>
      <dgm:t>
        <a:bodyPr/>
        <a:lstStyle/>
        <a:p>
          <a:r>
            <a:rPr lang="en-US" dirty="0" smtClean="0"/>
            <a:t>To handle memory access violations</a:t>
          </a:r>
          <a:endParaRPr lang="en-US" dirty="0"/>
        </a:p>
      </dgm:t>
    </dgm:pt>
    <dgm:pt modelId="{4318B5E5-B463-44B8-B16E-13EB3A20C0BB}" type="parTrans" cxnId="{5C90313B-48F3-48DF-872D-1CB530B5F889}">
      <dgm:prSet/>
      <dgm:spPr/>
      <dgm:t>
        <a:bodyPr/>
        <a:lstStyle/>
        <a:p>
          <a:endParaRPr lang="en-US"/>
        </a:p>
      </dgm:t>
    </dgm:pt>
    <dgm:pt modelId="{954ED2CF-D28F-43D1-BBA1-D0F750C4C1F0}" type="sibTrans" cxnId="{5C90313B-48F3-48DF-872D-1CB530B5F889}">
      <dgm:prSet/>
      <dgm:spPr/>
      <dgm:t>
        <a:bodyPr/>
        <a:lstStyle/>
        <a:p>
          <a:endParaRPr lang="en-US"/>
        </a:p>
      </dgm:t>
    </dgm:pt>
    <dgm:pt modelId="{4D5D3708-3347-4003-A87A-D49F732D2083}">
      <dgm:prSet phldrT="[Text]"/>
      <dgm:spPr/>
      <dgm:t>
        <a:bodyPr/>
        <a:lstStyle/>
        <a:p>
          <a:r>
            <a:rPr lang="en-US" dirty="0" smtClean="0"/>
            <a:t>Undefined</a:t>
          </a:r>
        </a:p>
      </dgm:t>
    </dgm:pt>
    <dgm:pt modelId="{66F5E61C-6332-4781-8377-BB3A5C19CBB6}" type="parTrans" cxnId="{3ADE4D4A-1883-4008-A0F5-2DB7B46C2543}">
      <dgm:prSet/>
      <dgm:spPr/>
      <dgm:t>
        <a:bodyPr/>
        <a:lstStyle/>
        <a:p>
          <a:endParaRPr lang="en-US"/>
        </a:p>
      </dgm:t>
    </dgm:pt>
    <dgm:pt modelId="{1E9D1646-34AF-4600-BB25-641113999D18}" type="sibTrans" cxnId="{3ADE4D4A-1883-4008-A0F5-2DB7B46C2543}">
      <dgm:prSet/>
      <dgm:spPr/>
      <dgm:t>
        <a:bodyPr/>
        <a:lstStyle/>
        <a:p>
          <a:endParaRPr lang="en-US"/>
        </a:p>
      </dgm:t>
    </dgm:pt>
    <dgm:pt modelId="{FED96528-E78A-44AC-9463-D6546603293E}">
      <dgm:prSet phldrT="[Text]"/>
      <dgm:spPr>
        <a:noFill/>
        <a:ln>
          <a:noFill/>
        </a:ln>
        <a:effectLst/>
      </dgm:spPr>
      <dgm:t>
        <a:bodyPr/>
        <a:lstStyle/>
        <a:p>
          <a:r>
            <a:rPr lang="en-US" dirty="0" smtClean="0"/>
            <a:t>To handle un-defined instructions</a:t>
          </a:r>
        </a:p>
      </dgm:t>
    </dgm:pt>
    <dgm:pt modelId="{F84F971C-E33D-49AE-AD81-DDFF5F8986D0}" type="parTrans" cxnId="{74DC50E7-E111-4366-BEEE-95C60C02C2AE}">
      <dgm:prSet/>
      <dgm:spPr/>
      <dgm:t>
        <a:bodyPr/>
        <a:lstStyle/>
        <a:p>
          <a:endParaRPr lang="en-US"/>
        </a:p>
      </dgm:t>
    </dgm:pt>
    <dgm:pt modelId="{E1ACA044-7E9B-4060-B3A6-C7A133796947}" type="sibTrans" cxnId="{74DC50E7-E111-4366-BEEE-95C60C02C2AE}">
      <dgm:prSet/>
      <dgm:spPr/>
      <dgm:t>
        <a:bodyPr/>
        <a:lstStyle/>
        <a:p>
          <a:endParaRPr lang="en-US"/>
        </a:p>
      </dgm:t>
    </dgm:pt>
    <dgm:pt modelId="{264B710F-79E9-4628-B6B2-FB7FE24737BC}">
      <dgm:prSet phldrT="[Text]"/>
      <dgm:spPr/>
      <dgm:t>
        <a:bodyPr/>
        <a:lstStyle/>
        <a:p>
          <a:r>
            <a:rPr lang="en-US" dirty="0" smtClean="0"/>
            <a:t>System</a:t>
          </a:r>
        </a:p>
      </dgm:t>
    </dgm:pt>
    <dgm:pt modelId="{502CE3A5-6AAD-4F44-8C1F-8E247281A8A8}" type="parTrans" cxnId="{9FB9311B-B8C2-4E06-A4F4-82ADE2F85A55}">
      <dgm:prSet/>
      <dgm:spPr/>
      <dgm:t>
        <a:bodyPr/>
        <a:lstStyle/>
        <a:p>
          <a:endParaRPr lang="en-US"/>
        </a:p>
      </dgm:t>
    </dgm:pt>
    <dgm:pt modelId="{CA39A5DD-2BB5-40F9-A611-B591C4693298}" type="sibTrans" cxnId="{9FB9311B-B8C2-4E06-A4F4-82ADE2F85A55}">
      <dgm:prSet/>
      <dgm:spPr/>
      <dgm:t>
        <a:bodyPr/>
        <a:lstStyle/>
        <a:p>
          <a:endParaRPr lang="en-US"/>
        </a:p>
      </dgm:t>
    </dgm:pt>
    <dgm:pt modelId="{8B6C668C-2EA6-4F69-BA66-CA1038E19CA3}">
      <dgm:prSet phldrT="[Text]"/>
      <dgm:spPr>
        <a:noFill/>
        <a:ln>
          <a:noFill/>
        </a:ln>
        <a:effectLst/>
      </dgm:spPr>
      <dgm:t>
        <a:bodyPr/>
        <a:lstStyle/>
        <a:p>
          <a:r>
            <a:rPr lang="en-US" dirty="0" smtClean="0"/>
            <a:t>Privileged mode using the same registers as user mode</a:t>
          </a:r>
        </a:p>
      </dgm:t>
    </dgm:pt>
    <dgm:pt modelId="{0F9E24D7-3FEA-4271-901A-C4B01BCFDBF3}" type="parTrans" cxnId="{41A03925-DF22-4B8E-83A6-13C7335B0898}">
      <dgm:prSet/>
      <dgm:spPr/>
      <dgm:t>
        <a:bodyPr/>
        <a:lstStyle/>
        <a:p>
          <a:endParaRPr lang="en-US"/>
        </a:p>
      </dgm:t>
    </dgm:pt>
    <dgm:pt modelId="{18429DD9-19ED-47F1-8F2B-F495C2D7F440}" type="sibTrans" cxnId="{41A03925-DF22-4B8E-83A6-13C7335B0898}">
      <dgm:prSet/>
      <dgm:spPr/>
      <dgm:t>
        <a:bodyPr/>
        <a:lstStyle/>
        <a:p>
          <a:endParaRPr lang="en-US"/>
        </a:p>
      </dgm:t>
    </dgm:pt>
    <dgm:pt modelId="{AB0C85CB-ADCC-4E6E-A54A-2778384F9E53}" type="pres">
      <dgm:prSet presAssocID="{69F21D21-1EE8-4F9F-8361-6E7C918F7D09}" presName="Name0" presStyleCnt="0">
        <dgm:presLayoutVars>
          <dgm:dir/>
          <dgm:animLvl val="lvl"/>
          <dgm:resizeHandles val="exact"/>
        </dgm:presLayoutVars>
      </dgm:prSet>
      <dgm:spPr/>
      <dgm:t>
        <a:bodyPr/>
        <a:lstStyle/>
        <a:p>
          <a:endParaRPr lang="en-US"/>
        </a:p>
      </dgm:t>
    </dgm:pt>
    <dgm:pt modelId="{CF6EC1D5-F0B3-4C7C-9F7F-174ACA0A2141}" type="pres">
      <dgm:prSet presAssocID="{E78C42F2-BE36-4FF9-B466-BAFEED31A6D4}" presName="linNode" presStyleCnt="0"/>
      <dgm:spPr/>
    </dgm:pt>
    <dgm:pt modelId="{F97F3D69-191F-4324-894C-8ECF10C23EBB}" type="pres">
      <dgm:prSet presAssocID="{E78C42F2-BE36-4FF9-B466-BAFEED31A6D4}" presName="parentText" presStyleLbl="node1" presStyleIdx="0" presStyleCnt="7">
        <dgm:presLayoutVars>
          <dgm:chMax val="1"/>
          <dgm:bulletEnabled val="1"/>
        </dgm:presLayoutVars>
      </dgm:prSet>
      <dgm:spPr/>
      <dgm:t>
        <a:bodyPr/>
        <a:lstStyle/>
        <a:p>
          <a:endParaRPr lang="en-US"/>
        </a:p>
      </dgm:t>
    </dgm:pt>
    <dgm:pt modelId="{70F746E5-7E79-44E1-8391-6F766A053F0E}" type="pres">
      <dgm:prSet presAssocID="{E78C42F2-BE36-4FF9-B466-BAFEED31A6D4}" presName="descendantText" presStyleLbl="alignAccFollowNode1" presStyleIdx="0" presStyleCnt="7">
        <dgm:presLayoutVars>
          <dgm:bulletEnabled val="1"/>
        </dgm:presLayoutVars>
      </dgm:prSet>
      <dgm:spPr/>
      <dgm:t>
        <a:bodyPr/>
        <a:lstStyle/>
        <a:p>
          <a:endParaRPr lang="en-US"/>
        </a:p>
      </dgm:t>
    </dgm:pt>
    <dgm:pt modelId="{3F2BD2C5-B2BF-464C-9B30-27CFFC71062B}" type="pres">
      <dgm:prSet presAssocID="{B3073859-8708-4DB0-A5A3-FB3DFA47B5A6}" presName="sp" presStyleCnt="0"/>
      <dgm:spPr/>
    </dgm:pt>
    <dgm:pt modelId="{A5C7A353-C423-4582-872A-31A584B45ABE}" type="pres">
      <dgm:prSet presAssocID="{A91AB3F4-323E-47DD-BF9A-F7A7F0EFBD0C}" presName="linNode" presStyleCnt="0"/>
      <dgm:spPr/>
    </dgm:pt>
    <dgm:pt modelId="{3E872736-0A9C-424A-B3CB-4127C33F4137}" type="pres">
      <dgm:prSet presAssocID="{A91AB3F4-323E-47DD-BF9A-F7A7F0EFBD0C}" presName="parentText" presStyleLbl="node1" presStyleIdx="1" presStyleCnt="7">
        <dgm:presLayoutVars>
          <dgm:chMax val="1"/>
          <dgm:bulletEnabled val="1"/>
        </dgm:presLayoutVars>
      </dgm:prSet>
      <dgm:spPr/>
      <dgm:t>
        <a:bodyPr/>
        <a:lstStyle/>
        <a:p>
          <a:endParaRPr lang="en-US"/>
        </a:p>
      </dgm:t>
    </dgm:pt>
    <dgm:pt modelId="{20527E63-B51C-4680-B6F0-204D52BC8820}" type="pres">
      <dgm:prSet presAssocID="{A91AB3F4-323E-47DD-BF9A-F7A7F0EFBD0C}" presName="descendantText" presStyleLbl="alignAccFollowNode1" presStyleIdx="1" presStyleCnt="7" custLinFactNeighborX="-1510">
        <dgm:presLayoutVars>
          <dgm:bulletEnabled val="1"/>
        </dgm:presLayoutVars>
      </dgm:prSet>
      <dgm:spPr/>
      <dgm:t>
        <a:bodyPr/>
        <a:lstStyle/>
        <a:p>
          <a:endParaRPr lang="en-US"/>
        </a:p>
      </dgm:t>
    </dgm:pt>
    <dgm:pt modelId="{C44C25EB-AF13-4820-A867-6CCFA05C824C}" type="pres">
      <dgm:prSet presAssocID="{D172A6E9-7FF0-48D6-A7EB-9A07DA350EB0}" presName="sp" presStyleCnt="0"/>
      <dgm:spPr/>
    </dgm:pt>
    <dgm:pt modelId="{A3A684C6-76B8-481A-AC58-F127CB8EA9D3}" type="pres">
      <dgm:prSet presAssocID="{EF4E9294-12C4-47F6-AE95-B918989D601F}" presName="linNode" presStyleCnt="0"/>
      <dgm:spPr/>
    </dgm:pt>
    <dgm:pt modelId="{93CA9377-DA3C-46F3-9212-F4B5FB0928D3}" type="pres">
      <dgm:prSet presAssocID="{EF4E9294-12C4-47F6-AE95-B918989D601F}" presName="parentText" presStyleLbl="node1" presStyleIdx="2" presStyleCnt="7">
        <dgm:presLayoutVars>
          <dgm:chMax val="1"/>
          <dgm:bulletEnabled val="1"/>
        </dgm:presLayoutVars>
      </dgm:prSet>
      <dgm:spPr/>
      <dgm:t>
        <a:bodyPr/>
        <a:lstStyle/>
        <a:p>
          <a:endParaRPr lang="en-US"/>
        </a:p>
      </dgm:t>
    </dgm:pt>
    <dgm:pt modelId="{3561C40C-3DBE-4316-99D3-23345AAB8D09}" type="pres">
      <dgm:prSet presAssocID="{EF4E9294-12C4-47F6-AE95-B918989D601F}" presName="descendantText" presStyleLbl="alignAccFollowNode1" presStyleIdx="2" presStyleCnt="7">
        <dgm:presLayoutVars>
          <dgm:bulletEnabled val="1"/>
        </dgm:presLayoutVars>
      </dgm:prSet>
      <dgm:spPr/>
      <dgm:t>
        <a:bodyPr/>
        <a:lstStyle/>
        <a:p>
          <a:endParaRPr lang="en-US"/>
        </a:p>
      </dgm:t>
    </dgm:pt>
    <dgm:pt modelId="{81876937-AA47-4A86-915F-E39421F1AB28}" type="pres">
      <dgm:prSet presAssocID="{91C1DC23-FB03-49CD-8B07-2720A2D382F1}" presName="sp" presStyleCnt="0"/>
      <dgm:spPr/>
    </dgm:pt>
    <dgm:pt modelId="{F55A050A-EE66-4A53-AAC6-42E3F75C9EA6}" type="pres">
      <dgm:prSet presAssocID="{CF64538C-8D75-444D-B249-E36B3B0B3C6A}" presName="linNode" presStyleCnt="0"/>
      <dgm:spPr/>
    </dgm:pt>
    <dgm:pt modelId="{22E705CC-38C4-49CA-A50C-E23FA95D94BC}" type="pres">
      <dgm:prSet presAssocID="{CF64538C-8D75-444D-B249-E36B3B0B3C6A}" presName="parentText" presStyleLbl="node1" presStyleIdx="3" presStyleCnt="7">
        <dgm:presLayoutVars>
          <dgm:chMax val="1"/>
          <dgm:bulletEnabled val="1"/>
        </dgm:presLayoutVars>
      </dgm:prSet>
      <dgm:spPr/>
      <dgm:t>
        <a:bodyPr/>
        <a:lstStyle/>
        <a:p>
          <a:endParaRPr lang="en-US"/>
        </a:p>
      </dgm:t>
    </dgm:pt>
    <dgm:pt modelId="{36F83186-74F3-4C12-91E3-5B6098B5F8AA}" type="pres">
      <dgm:prSet presAssocID="{CF64538C-8D75-444D-B249-E36B3B0B3C6A}" presName="descendantText" presStyleLbl="alignAccFollowNode1" presStyleIdx="3" presStyleCnt="7">
        <dgm:presLayoutVars>
          <dgm:bulletEnabled val="1"/>
        </dgm:presLayoutVars>
      </dgm:prSet>
      <dgm:spPr/>
      <dgm:t>
        <a:bodyPr/>
        <a:lstStyle/>
        <a:p>
          <a:endParaRPr lang="en-US"/>
        </a:p>
      </dgm:t>
    </dgm:pt>
    <dgm:pt modelId="{F8D44E42-3185-4D69-984F-90CBA7731040}" type="pres">
      <dgm:prSet presAssocID="{0A45DD5B-E449-43E3-B35C-DB18E4C9E651}" presName="sp" presStyleCnt="0"/>
      <dgm:spPr/>
    </dgm:pt>
    <dgm:pt modelId="{68D0640F-4189-4870-AD19-713B411FB5D6}" type="pres">
      <dgm:prSet presAssocID="{D04C27F5-3522-40DF-854A-7D975FB4462C}" presName="linNode" presStyleCnt="0"/>
      <dgm:spPr/>
    </dgm:pt>
    <dgm:pt modelId="{22E9C407-EB45-4C77-8C9B-D5420819F900}" type="pres">
      <dgm:prSet presAssocID="{D04C27F5-3522-40DF-854A-7D975FB4462C}" presName="parentText" presStyleLbl="node1" presStyleIdx="4" presStyleCnt="7">
        <dgm:presLayoutVars>
          <dgm:chMax val="1"/>
          <dgm:bulletEnabled val="1"/>
        </dgm:presLayoutVars>
      </dgm:prSet>
      <dgm:spPr/>
      <dgm:t>
        <a:bodyPr/>
        <a:lstStyle/>
        <a:p>
          <a:endParaRPr lang="en-US"/>
        </a:p>
      </dgm:t>
    </dgm:pt>
    <dgm:pt modelId="{2EF28CC2-EE52-4253-8230-02AE92CE095C}" type="pres">
      <dgm:prSet presAssocID="{D04C27F5-3522-40DF-854A-7D975FB4462C}" presName="descendantText" presStyleLbl="alignAccFollowNode1" presStyleIdx="4" presStyleCnt="7">
        <dgm:presLayoutVars>
          <dgm:bulletEnabled val="1"/>
        </dgm:presLayoutVars>
      </dgm:prSet>
      <dgm:spPr/>
      <dgm:t>
        <a:bodyPr/>
        <a:lstStyle/>
        <a:p>
          <a:endParaRPr lang="en-US"/>
        </a:p>
      </dgm:t>
    </dgm:pt>
    <dgm:pt modelId="{3403624F-2401-41B3-8F88-FB7C615F0578}" type="pres">
      <dgm:prSet presAssocID="{9F28C72D-4C51-4E6B-AF2F-79430EECCA11}" presName="sp" presStyleCnt="0"/>
      <dgm:spPr/>
    </dgm:pt>
    <dgm:pt modelId="{87C8E44F-5B7D-40DA-AB0E-A277E8A26A2E}" type="pres">
      <dgm:prSet presAssocID="{4D5D3708-3347-4003-A87A-D49F732D2083}" presName="linNode" presStyleCnt="0"/>
      <dgm:spPr/>
    </dgm:pt>
    <dgm:pt modelId="{EC21D4EF-8E0C-4715-8AD3-395A3C80CCED}" type="pres">
      <dgm:prSet presAssocID="{4D5D3708-3347-4003-A87A-D49F732D2083}" presName="parentText" presStyleLbl="node1" presStyleIdx="5" presStyleCnt="7">
        <dgm:presLayoutVars>
          <dgm:chMax val="1"/>
          <dgm:bulletEnabled val="1"/>
        </dgm:presLayoutVars>
      </dgm:prSet>
      <dgm:spPr/>
      <dgm:t>
        <a:bodyPr/>
        <a:lstStyle/>
        <a:p>
          <a:endParaRPr lang="en-US"/>
        </a:p>
      </dgm:t>
    </dgm:pt>
    <dgm:pt modelId="{8DECA6DB-F175-4FF9-B8D2-0EA8CA63DA22}" type="pres">
      <dgm:prSet presAssocID="{4D5D3708-3347-4003-A87A-D49F732D2083}" presName="descendantText" presStyleLbl="alignAccFollowNode1" presStyleIdx="5" presStyleCnt="7">
        <dgm:presLayoutVars>
          <dgm:bulletEnabled val="1"/>
        </dgm:presLayoutVars>
      </dgm:prSet>
      <dgm:spPr/>
      <dgm:t>
        <a:bodyPr/>
        <a:lstStyle/>
        <a:p>
          <a:endParaRPr lang="en-US"/>
        </a:p>
      </dgm:t>
    </dgm:pt>
    <dgm:pt modelId="{DEFD9064-5E3C-47A6-987B-F580B2D82DB9}" type="pres">
      <dgm:prSet presAssocID="{1E9D1646-34AF-4600-BB25-641113999D18}" presName="sp" presStyleCnt="0"/>
      <dgm:spPr/>
    </dgm:pt>
    <dgm:pt modelId="{C572C817-D684-4AE5-834E-2A438446B5EA}" type="pres">
      <dgm:prSet presAssocID="{264B710F-79E9-4628-B6B2-FB7FE24737BC}" presName="linNode" presStyleCnt="0"/>
      <dgm:spPr/>
    </dgm:pt>
    <dgm:pt modelId="{87C24C60-5F86-408B-9B71-E43E3B2DBA14}" type="pres">
      <dgm:prSet presAssocID="{264B710F-79E9-4628-B6B2-FB7FE24737BC}" presName="parentText" presStyleLbl="node1" presStyleIdx="6" presStyleCnt="7">
        <dgm:presLayoutVars>
          <dgm:chMax val="1"/>
          <dgm:bulletEnabled val="1"/>
        </dgm:presLayoutVars>
      </dgm:prSet>
      <dgm:spPr/>
      <dgm:t>
        <a:bodyPr/>
        <a:lstStyle/>
        <a:p>
          <a:endParaRPr lang="en-US"/>
        </a:p>
      </dgm:t>
    </dgm:pt>
    <dgm:pt modelId="{CEB27807-19A0-4665-AD35-B64DB1C3BC58}" type="pres">
      <dgm:prSet presAssocID="{264B710F-79E9-4628-B6B2-FB7FE24737BC}" presName="descendantText" presStyleLbl="alignAccFollowNode1" presStyleIdx="6" presStyleCnt="7">
        <dgm:presLayoutVars>
          <dgm:bulletEnabled val="1"/>
        </dgm:presLayoutVars>
      </dgm:prSet>
      <dgm:spPr/>
      <dgm:t>
        <a:bodyPr/>
        <a:lstStyle/>
        <a:p>
          <a:endParaRPr lang="en-US"/>
        </a:p>
      </dgm:t>
    </dgm:pt>
  </dgm:ptLst>
  <dgm:cxnLst>
    <dgm:cxn modelId="{1FB2E186-B5AC-492F-B18D-D9A47649D133}" type="presOf" srcId="{4D5D3708-3347-4003-A87A-D49F732D2083}" destId="{EC21D4EF-8E0C-4715-8AD3-395A3C80CCED}" srcOrd="0" destOrd="0" presId="urn:microsoft.com/office/officeart/2005/8/layout/vList5"/>
    <dgm:cxn modelId="{6E6CEC30-1D57-4C25-B63F-6A319F776EF6}" type="presOf" srcId="{69F21D21-1EE8-4F9F-8361-6E7C918F7D09}" destId="{AB0C85CB-ADCC-4E6E-A54A-2778384F9E53}" srcOrd="0" destOrd="0" presId="urn:microsoft.com/office/officeart/2005/8/layout/vList5"/>
    <dgm:cxn modelId="{E7CD4894-4C39-428B-915F-ABDF37596AEC}" type="presOf" srcId="{E78C42F2-BE36-4FF9-B466-BAFEED31A6D4}" destId="{F97F3D69-191F-4324-894C-8ECF10C23EBB}" srcOrd="0" destOrd="0" presId="urn:microsoft.com/office/officeart/2005/8/layout/vList5"/>
    <dgm:cxn modelId="{D13BB0E6-9475-4B17-9AE7-AE6F63CDE4C0}" srcId="{CF64538C-8D75-444D-B249-E36B3B0B3C6A}" destId="{1E0EA43E-9C0A-49C8-97D3-321B54EB7640}" srcOrd="0" destOrd="0" parTransId="{A0914A6E-F245-41F6-A012-0E545F035CAF}" sibTransId="{B947CE76-9EDB-420A-953E-A64089F5C4A7}"/>
    <dgm:cxn modelId="{72066995-D0F2-421F-8019-F89E06B506EA}" type="presOf" srcId="{D04C27F5-3522-40DF-854A-7D975FB4462C}" destId="{22E9C407-EB45-4C77-8C9B-D5420819F900}" srcOrd="0" destOrd="0" presId="urn:microsoft.com/office/officeart/2005/8/layout/vList5"/>
    <dgm:cxn modelId="{A4833025-942C-4AFF-A267-B01DBDFCDCE1}" type="presOf" srcId="{A73290DC-6F0E-4C2E-ACF2-370EF3187BB4}" destId="{20527E63-B51C-4680-B6F0-204D52BC8820}" srcOrd="0" destOrd="0" presId="urn:microsoft.com/office/officeart/2005/8/layout/vList5"/>
    <dgm:cxn modelId="{5F98EFA6-0F12-4DA3-8BBD-F3CC750C17A7}" type="presOf" srcId="{73608A73-A463-4BCF-9A0B-67D5AF0645E6}" destId="{36F83186-74F3-4C12-91E3-5B6098B5F8AA}" srcOrd="0" destOrd="1" presId="urn:microsoft.com/office/officeart/2005/8/layout/vList5"/>
    <dgm:cxn modelId="{D881CEB2-812D-490E-8422-B3150D567EE8}" type="presOf" srcId="{CF64538C-8D75-444D-B249-E36B3B0B3C6A}" destId="{22E705CC-38C4-49CA-A50C-E23FA95D94BC}" srcOrd="0" destOrd="0" presId="urn:microsoft.com/office/officeart/2005/8/layout/vList5"/>
    <dgm:cxn modelId="{C8AD2A4A-6300-432A-AE50-0A6823698DFE}" srcId="{69F21D21-1EE8-4F9F-8361-6E7C918F7D09}" destId="{CF64538C-8D75-444D-B249-E36B3B0B3C6A}" srcOrd="3" destOrd="0" parTransId="{C44060BF-F9E9-4E2A-B83D-1809E749BE65}" sibTransId="{0A45DD5B-E449-43E3-B35C-DB18E4C9E651}"/>
    <dgm:cxn modelId="{BC7276EB-C580-439A-A1E5-C0B614E7C32D}" type="presOf" srcId="{A91AB3F4-323E-47DD-BF9A-F7A7F0EFBD0C}" destId="{3E872736-0A9C-424A-B3CB-4127C33F4137}" srcOrd="0" destOrd="0" presId="urn:microsoft.com/office/officeart/2005/8/layout/vList5"/>
    <dgm:cxn modelId="{E4D09D95-2858-43D1-89BA-8FE93176CA61}" srcId="{E78C42F2-BE36-4FF9-B466-BAFEED31A6D4}" destId="{07C17B9B-AABC-485A-8DB1-02BFAE046F6C}" srcOrd="1" destOrd="0" parTransId="{03A63D6A-51B9-406D-987D-D6574A1BE411}" sibTransId="{50B86FF4-51AA-417F-9FB3-B61A90A3C1C9}"/>
    <dgm:cxn modelId="{2F5EC99C-BC6D-4026-82F8-20743877CE8D}" type="presOf" srcId="{BA79C335-0956-4E9F-ACBE-82243BAC7440}" destId="{2EF28CC2-EE52-4253-8230-02AE92CE095C}" srcOrd="0" destOrd="0" presId="urn:microsoft.com/office/officeart/2005/8/layout/vList5"/>
    <dgm:cxn modelId="{D1A12AED-0939-48A4-82F1-78DF5879C00A}" srcId="{EF4E9294-12C4-47F6-AE95-B918989D601F}" destId="{1E8E059A-6512-4476-A686-4244A099812F}" srcOrd="0" destOrd="0" parTransId="{751D4B2F-D6BF-4696-89A1-ECC98CFCD36C}" sibTransId="{CF33D65C-98F4-4DE0-B0B8-C1E63C88DC47}"/>
    <dgm:cxn modelId="{6876BA34-0826-4F73-A47D-F55029BB2DAC}" type="presOf" srcId="{EF4E9294-12C4-47F6-AE95-B918989D601F}" destId="{93CA9377-DA3C-46F3-9212-F4B5FB0928D3}" srcOrd="0" destOrd="0" presId="urn:microsoft.com/office/officeart/2005/8/layout/vList5"/>
    <dgm:cxn modelId="{D350F631-E895-403C-80A6-149FED85B53C}" type="presOf" srcId="{FED96528-E78A-44AC-9463-D6546603293E}" destId="{8DECA6DB-F175-4FF9-B8D2-0EA8CA63DA22}" srcOrd="0" destOrd="0" presId="urn:microsoft.com/office/officeart/2005/8/layout/vList5"/>
    <dgm:cxn modelId="{3ADE4D4A-1883-4008-A0F5-2DB7B46C2543}" srcId="{69F21D21-1EE8-4F9F-8361-6E7C918F7D09}" destId="{4D5D3708-3347-4003-A87A-D49F732D2083}" srcOrd="5" destOrd="0" parTransId="{66F5E61C-6332-4781-8377-BB3A5C19CBB6}" sibTransId="{1E9D1646-34AF-4600-BB25-641113999D18}"/>
    <dgm:cxn modelId="{56E2337E-C81D-48B4-8E3D-34BCD63C2DD8}" srcId="{69F21D21-1EE8-4F9F-8361-6E7C918F7D09}" destId="{E78C42F2-BE36-4FF9-B466-BAFEED31A6D4}" srcOrd="0" destOrd="0" parTransId="{34CBE4DF-C1C7-42BD-B640-E3534CEC0B6A}" sibTransId="{B3073859-8708-4DB0-A5A3-FB3DFA47B5A6}"/>
    <dgm:cxn modelId="{00B7489A-5FF9-427B-9F26-9A441B483B19}" srcId="{69F21D21-1EE8-4F9F-8361-6E7C918F7D09}" destId="{D04C27F5-3522-40DF-854A-7D975FB4462C}" srcOrd="4" destOrd="0" parTransId="{B6E69BCA-BFA3-4D68-9E51-9285D9893281}" sibTransId="{9F28C72D-4C51-4E6B-AF2F-79430EECCA11}"/>
    <dgm:cxn modelId="{8D9D04E9-0D0C-4CFF-9121-C8429C138086}" srcId="{69F21D21-1EE8-4F9F-8361-6E7C918F7D09}" destId="{A91AB3F4-323E-47DD-BF9A-F7A7F0EFBD0C}" srcOrd="1" destOrd="0" parTransId="{9AF336AA-4709-40BD-AF6C-21FB25D453D2}" sibTransId="{D172A6E9-7FF0-48D6-A7EB-9A07DA350EB0}"/>
    <dgm:cxn modelId="{AC6BDCA3-7D95-4C22-A602-D3245202A19F}" type="presOf" srcId="{3F245231-4DD9-498B-ADA7-D6DA1277DD04}" destId="{70F746E5-7E79-44E1-8391-6F766A053F0E}" srcOrd="0" destOrd="0" presId="urn:microsoft.com/office/officeart/2005/8/layout/vList5"/>
    <dgm:cxn modelId="{BE6B3698-124B-40FC-A209-68A04776CE21}" type="presOf" srcId="{1E8E059A-6512-4476-A686-4244A099812F}" destId="{3561C40C-3DBE-4316-99D3-23345AAB8D09}" srcOrd="0" destOrd="0" presId="urn:microsoft.com/office/officeart/2005/8/layout/vList5"/>
    <dgm:cxn modelId="{5C90313B-48F3-48DF-872D-1CB530B5F889}" srcId="{D04C27F5-3522-40DF-854A-7D975FB4462C}" destId="{BA79C335-0956-4E9F-ACBE-82243BAC7440}" srcOrd="0" destOrd="0" parTransId="{4318B5E5-B463-44B8-B16E-13EB3A20C0BB}" sibTransId="{954ED2CF-D28F-43D1-BBA1-D0F750C4C1F0}"/>
    <dgm:cxn modelId="{9321A635-7EB8-4FC0-8A28-16F546D2ED90}" type="presOf" srcId="{8B6C668C-2EA6-4F69-BA66-CA1038E19CA3}" destId="{CEB27807-19A0-4665-AD35-B64DB1C3BC58}" srcOrd="0" destOrd="0" presId="urn:microsoft.com/office/officeart/2005/8/layout/vList5"/>
    <dgm:cxn modelId="{9FB9311B-B8C2-4E06-A4F4-82ADE2F85A55}" srcId="{69F21D21-1EE8-4F9F-8361-6E7C918F7D09}" destId="{264B710F-79E9-4628-B6B2-FB7FE24737BC}" srcOrd="6" destOrd="0" parTransId="{502CE3A5-6AAD-4F44-8C1F-8E247281A8A8}" sibTransId="{CA39A5DD-2BB5-40F9-A611-B591C4693298}"/>
    <dgm:cxn modelId="{74DC50E7-E111-4366-BEEE-95C60C02C2AE}" srcId="{4D5D3708-3347-4003-A87A-D49F732D2083}" destId="{FED96528-E78A-44AC-9463-D6546603293E}" srcOrd="0" destOrd="0" parTransId="{F84F971C-E33D-49AE-AD81-DDFF5F8986D0}" sibTransId="{E1ACA044-7E9B-4060-B3A6-C7A133796947}"/>
    <dgm:cxn modelId="{DBD15880-B736-4084-A4F5-8995AF2283FA}" type="presOf" srcId="{264B710F-79E9-4628-B6B2-FB7FE24737BC}" destId="{87C24C60-5F86-408B-9B71-E43E3B2DBA14}" srcOrd="0" destOrd="0" presId="urn:microsoft.com/office/officeart/2005/8/layout/vList5"/>
    <dgm:cxn modelId="{0E6D09ED-FB88-43D6-9C2B-4AC9C1409D9E}" type="presOf" srcId="{1E0EA43E-9C0A-49C8-97D3-321B54EB7640}" destId="{36F83186-74F3-4C12-91E3-5B6098B5F8AA}" srcOrd="0" destOrd="0" presId="urn:microsoft.com/office/officeart/2005/8/layout/vList5"/>
    <dgm:cxn modelId="{E6239AE4-F07E-4DC7-A0AD-DB9A33621462}" srcId="{CF64538C-8D75-444D-B249-E36B3B0B3C6A}" destId="{73608A73-A463-4BCF-9A0B-67D5AF0645E6}" srcOrd="1" destOrd="0" parTransId="{7E1BFE36-0122-4EFE-AD49-7AA515675AC7}" sibTransId="{14EC7D8E-7487-4CCF-98AF-509426E85265}"/>
    <dgm:cxn modelId="{EF505AC4-27A5-4213-95FA-5676BAD1F9D5}" srcId="{A91AB3F4-323E-47DD-BF9A-F7A7F0EFBD0C}" destId="{A73290DC-6F0E-4C2E-ACF2-370EF3187BB4}" srcOrd="0" destOrd="0" parTransId="{2611038B-6B06-499C-89A0-D7F2F117F1E5}" sibTransId="{60E9F839-87A7-4E5B-AAA4-FF6DABA4C7EB}"/>
    <dgm:cxn modelId="{41A03925-DF22-4B8E-83A6-13C7335B0898}" srcId="{264B710F-79E9-4628-B6B2-FB7FE24737BC}" destId="{8B6C668C-2EA6-4F69-BA66-CA1038E19CA3}" srcOrd="0" destOrd="0" parTransId="{0F9E24D7-3FEA-4271-901A-C4B01BCFDBF3}" sibTransId="{18429DD9-19ED-47F1-8F2B-F495C2D7F440}"/>
    <dgm:cxn modelId="{219698FC-0D2D-4C3B-9CE9-8AC0433B1C8F}" srcId="{69F21D21-1EE8-4F9F-8361-6E7C918F7D09}" destId="{EF4E9294-12C4-47F6-AE95-B918989D601F}" srcOrd="2" destOrd="0" parTransId="{8FE8438E-F172-4DB0-A1B9-02F05B232C72}" sibTransId="{91C1DC23-FB03-49CD-8B07-2720A2D382F1}"/>
    <dgm:cxn modelId="{F9712CDB-2402-4518-9423-CA97B343D9AC}" srcId="{E78C42F2-BE36-4FF9-B466-BAFEED31A6D4}" destId="{3F245231-4DD9-498B-ADA7-D6DA1277DD04}" srcOrd="0" destOrd="0" parTransId="{19177589-A192-4F4C-B5FC-D61B2A25B699}" sibTransId="{2B2A5BA9-DB28-4841-99A4-D46D46BD84B3}"/>
    <dgm:cxn modelId="{BF177479-FD5A-4A36-AB6F-BF80B8712170}" type="presOf" srcId="{07C17B9B-AABC-485A-8DB1-02BFAE046F6C}" destId="{70F746E5-7E79-44E1-8391-6F766A053F0E}" srcOrd="0" destOrd="1" presId="urn:microsoft.com/office/officeart/2005/8/layout/vList5"/>
    <dgm:cxn modelId="{EB5FA1FA-A30F-4EFE-BFE8-064ED994E062}" type="presParOf" srcId="{AB0C85CB-ADCC-4E6E-A54A-2778384F9E53}" destId="{CF6EC1D5-F0B3-4C7C-9F7F-174ACA0A2141}" srcOrd="0" destOrd="0" presId="urn:microsoft.com/office/officeart/2005/8/layout/vList5"/>
    <dgm:cxn modelId="{B1F63F70-B4C4-45FC-AF22-B2E69D53DB43}" type="presParOf" srcId="{CF6EC1D5-F0B3-4C7C-9F7F-174ACA0A2141}" destId="{F97F3D69-191F-4324-894C-8ECF10C23EBB}" srcOrd="0" destOrd="0" presId="urn:microsoft.com/office/officeart/2005/8/layout/vList5"/>
    <dgm:cxn modelId="{2B0824B8-82AD-4B25-9921-F69167E0F410}" type="presParOf" srcId="{CF6EC1D5-F0B3-4C7C-9F7F-174ACA0A2141}" destId="{70F746E5-7E79-44E1-8391-6F766A053F0E}" srcOrd="1" destOrd="0" presId="urn:microsoft.com/office/officeart/2005/8/layout/vList5"/>
    <dgm:cxn modelId="{64847218-3261-4098-9591-B3365F1BB23C}" type="presParOf" srcId="{AB0C85CB-ADCC-4E6E-A54A-2778384F9E53}" destId="{3F2BD2C5-B2BF-464C-9B30-27CFFC71062B}" srcOrd="1" destOrd="0" presId="urn:microsoft.com/office/officeart/2005/8/layout/vList5"/>
    <dgm:cxn modelId="{951871B4-A172-4A11-A789-AC690EF249FE}" type="presParOf" srcId="{AB0C85CB-ADCC-4E6E-A54A-2778384F9E53}" destId="{A5C7A353-C423-4582-872A-31A584B45ABE}" srcOrd="2" destOrd="0" presId="urn:microsoft.com/office/officeart/2005/8/layout/vList5"/>
    <dgm:cxn modelId="{AE0840CE-F933-43A5-9FF8-49A4C3E6110A}" type="presParOf" srcId="{A5C7A353-C423-4582-872A-31A584B45ABE}" destId="{3E872736-0A9C-424A-B3CB-4127C33F4137}" srcOrd="0" destOrd="0" presId="urn:microsoft.com/office/officeart/2005/8/layout/vList5"/>
    <dgm:cxn modelId="{0F00D48C-D3A6-41EB-95DF-7C8DF2B827A5}" type="presParOf" srcId="{A5C7A353-C423-4582-872A-31A584B45ABE}" destId="{20527E63-B51C-4680-B6F0-204D52BC8820}" srcOrd="1" destOrd="0" presId="urn:microsoft.com/office/officeart/2005/8/layout/vList5"/>
    <dgm:cxn modelId="{17057428-82F0-4EE0-A7DF-144F160571F0}" type="presParOf" srcId="{AB0C85CB-ADCC-4E6E-A54A-2778384F9E53}" destId="{C44C25EB-AF13-4820-A867-6CCFA05C824C}" srcOrd="3" destOrd="0" presId="urn:microsoft.com/office/officeart/2005/8/layout/vList5"/>
    <dgm:cxn modelId="{04B7144B-9221-40FA-826E-6E6E3A83B15F}" type="presParOf" srcId="{AB0C85CB-ADCC-4E6E-A54A-2778384F9E53}" destId="{A3A684C6-76B8-481A-AC58-F127CB8EA9D3}" srcOrd="4" destOrd="0" presId="urn:microsoft.com/office/officeart/2005/8/layout/vList5"/>
    <dgm:cxn modelId="{B4AF4225-0BC9-45A1-BFE5-4198E360E762}" type="presParOf" srcId="{A3A684C6-76B8-481A-AC58-F127CB8EA9D3}" destId="{93CA9377-DA3C-46F3-9212-F4B5FB0928D3}" srcOrd="0" destOrd="0" presId="urn:microsoft.com/office/officeart/2005/8/layout/vList5"/>
    <dgm:cxn modelId="{74ED8DF2-8461-4F41-A42E-72CE39790EA8}" type="presParOf" srcId="{A3A684C6-76B8-481A-AC58-F127CB8EA9D3}" destId="{3561C40C-3DBE-4316-99D3-23345AAB8D09}" srcOrd="1" destOrd="0" presId="urn:microsoft.com/office/officeart/2005/8/layout/vList5"/>
    <dgm:cxn modelId="{CF4F687D-BBAD-40BB-A8F9-03815867E3E0}" type="presParOf" srcId="{AB0C85CB-ADCC-4E6E-A54A-2778384F9E53}" destId="{81876937-AA47-4A86-915F-E39421F1AB28}" srcOrd="5" destOrd="0" presId="urn:microsoft.com/office/officeart/2005/8/layout/vList5"/>
    <dgm:cxn modelId="{B63FC35A-FA7D-439B-8B49-D90FDC520EB2}" type="presParOf" srcId="{AB0C85CB-ADCC-4E6E-A54A-2778384F9E53}" destId="{F55A050A-EE66-4A53-AAC6-42E3F75C9EA6}" srcOrd="6" destOrd="0" presId="urn:microsoft.com/office/officeart/2005/8/layout/vList5"/>
    <dgm:cxn modelId="{2330C741-15CC-4FF1-937E-7DBF68708CA0}" type="presParOf" srcId="{F55A050A-EE66-4A53-AAC6-42E3F75C9EA6}" destId="{22E705CC-38C4-49CA-A50C-E23FA95D94BC}" srcOrd="0" destOrd="0" presId="urn:microsoft.com/office/officeart/2005/8/layout/vList5"/>
    <dgm:cxn modelId="{175C2511-FE9E-4AE5-B7BC-5D9FB8EEAE52}" type="presParOf" srcId="{F55A050A-EE66-4A53-AAC6-42E3F75C9EA6}" destId="{36F83186-74F3-4C12-91E3-5B6098B5F8AA}" srcOrd="1" destOrd="0" presId="urn:microsoft.com/office/officeart/2005/8/layout/vList5"/>
    <dgm:cxn modelId="{5E4921F4-F8CE-472B-8F74-CD21DFEA26DF}" type="presParOf" srcId="{AB0C85CB-ADCC-4E6E-A54A-2778384F9E53}" destId="{F8D44E42-3185-4D69-984F-90CBA7731040}" srcOrd="7" destOrd="0" presId="urn:microsoft.com/office/officeart/2005/8/layout/vList5"/>
    <dgm:cxn modelId="{0C518708-5716-4133-9522-4175A69545CF}" type="presParOf" srcId="{AB0C85CB-ADCC-4E6E-A54A-2778384F9E53}" destId="{68D0640F-4189-4870-AD19-713B411FB5D6}" srcOrd="8" destOrd="0" presId="urn:microsoft.com/office/officeart/2005/8/layout/vList5"/>
    <dgm:cxn modelId="{19BDE454-1F9F-4E84-B67D-348490C64075}" type="presParOf" srcId="{68D0640F-4189-4870-AD19-713B411FB5D6}" destId="{22E9C407-EB45-4C77-8C9B-D5420819F900}" srcOrd="0" destOrd="0" presId="urn:microsoft.com/office/officeart/2005/8/layout/vList5"/>
    <dgm:cxn modelId="{90410D84-0DE1-4EFD-A70B-87BC58FA0B4A}" type="presParOf" srcId="{68D0640F-4189-4870-AD19-713B411FB5D6}" destId="{2EF28CC2-EE52-4253-8230-02AE92CE095C}" srcOrd="1" destOrd="0" presId="urn:microsoft.com/office/officeart/2005/8/layout/vList5"/>
    <dgm:cxn modelId="{FC38CE0C-39AA-438D-97EE-D2A2E24ED87E}" type="presParOf" srcId="{AB0C85CB-ADCC-4E6E-A54A-2778384F9E53}" destId="{3403624F-2401-41B3-8F88-FB7C615F0578}" srcOrd="9" destOrd="0" presId="urn:microsoft.com/office/officeart/2005/8/layout/vList5"/>
    <dgm:cxn modelId="{432C9713-5402-45B2-8080-D77964A3DC1A}" type="presParOf" srcId="{AB0C85CB-ADCC-4E6E-A54A-2778384F9E53}" destId="{87C8E44F-5B7D-40DA-AB0E-A277E8A26A2E}" srcOrd="10" destOrd="0" presId="urn:microsoft.com/office/officeart/2005/8/layout/vList5"/>
    <dgm:cxn modelId="{FC627908-1400-4947-AA80-FC7A50C45D9F}" type="presParOf" srcId="{87C8E44F-5B7D-40DA-AB0E-A277E8A26A2E}" destId="{EC21D4EF-8E0C-4715-8AD3-395A3C80CCED}" srcOrd="0" destOrd="0" presId="urn:microsoft.com/office/officeart/2005/8/layout/vList5"/>
    <dgm:cxn modelId="{9459A96D-C293-4F0D-9673-B85E7A05F1E2}" type="presParOf" srcId="{87C8E44F-5B7D-40DA-AB0E-A277E8A26A2E}" destId="{8DECA6DB-F175-4FF9-B8D2-0EA8CA63DA22}" srcOrd="1" destOrd="0" presId="urn:microsoft.com/office/officeart/2005/8/layout/vList5"/>
    <dgm:cxn modelId="{3742D052-B458-4D25-928E-D88DDFF1B943}" type="presParOf" srcId="{AB0C85CB-ADCC-4E6E-A54A-2778384F9E53}" destId="{DEFD9064-5E3C-47A6-987B-F580B2D82DB9}" srcOrd="11" destOrd="0" presId="urn:microsoft.com/office/officeart/2005/8/layout/vList5"/>
    <dgm:cxn modelId="{C0EC7C81-785E-4A9B-9417-95AC22DA8B5D}" type="presParOf" srcId="{AB0C85CB-ADCC-4E6E-A54A-2778384F9E53}" destId="{C572C817-D684-4AE5-834E-2A438446B5EA}" srcOrd="12" destOrd="0" presId="urn:microsoft.com/office/officeart/2005/8/layout/vList5"/>
    <dgm:cxn modelId="{C40736B1-47C1-4DF3-BCAF-3C0F67A43C3B}" type="presParOf" srcId="{C572C817-D684-4AE5-834E-2A438446B5EA}" destId="{87C24C60-5F86-408B-9B71-E43E3B2DBA14}" srcOrd="0" destOrd="0" presId="urn:microsoft.com/office/officeart/2005/8/layout/vList5"/>
    <dgm:cxn modelId="{A141BFB1-276B-40FB-838D-9C7F82520281}" type="presParOf" srcId="{C572C817-D684-4AE5-834E-2A438446B5EA}" destId="{CEB27807-19A0-4665-AD35-B64DB1C3BC5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98BFB-0508-4E22-8E6F-F732F4C84713}">
      <dsp:nvSpPr>
        <dsp:cNvPr id="0" name=""/>
        <dsp:cNvSpPr/>
      </dsp:nvSpPr>
      <dsp:spPr>
        <a:xfrm rot="16200000">
          <a:off x="-1359079" y="1363499"/>
          <a:ext cx="4278086" cy="1551086"/>
        </a:xfrm>
        <a:prstGeom prst="flowChartManualOperati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US" sz="2000" kern="1200" dirty="0" smtClean="0"/>
            <a:t>Embedded Solutions</a:t>
          </a:r>
          <a:endParaRPr lang="en-US" sz="2000" kern="1200" dirty="0"/>
        </a:p>
        <a:p>
          <a:pPr marL="171450" lvl="1" indent="-171450" algn="l" defTabSz="711200">
            <a:lnSpc>
              <a:spcPct val="90000"/>
            </a:lnSpc>
            <a:spcBef>
              <a:spcPct val="0"/>
            </a:spcBef>
            <a:spcAft>
              <a:spcPct val="15000"/>
            </a:spcAft>
            <a:buChar char="••"/>
          </a:pPr>
          <a:r>
            <a:rPr lang="en-US" sz="1600" kern="1200" dirty="0" smtClean="0"/>
            <a:t>Smart Cards</a:t>
          </a:r>
          <a:endParaRPr lang="en-US" sz="1600" kern="1200" dirty="0"/>
        </a:p>
        <a:p>
          <a:pPr marL="171450" lvl="1" indent="-171450" algn="l" defTabSz="711200">
            <a:lnSpc>
              <a:spcPct val="90000"/>
            </a:lnSpc>
            <a:spcBef>
              <a:spcPct val="0"/>
            </a:spcBef>
            <a:spcAft>
              <a:spcPct val="15000"/>
            </a:spcAft>
            <a:buChar char="••"/>
          </a:pPr>
          <a:r>
            <a:rPr lang="en-US" sz="1600" kern="1200" dirty="0" smtClean="0"/>
            <a:t>Automotive</a:t>
          </a:r>
          <a:endParaRPr lang="en-US" sz="1600" kern="1200" dirty="0"/>
        </a:p>
        <a:p>
          <a:pPr marL="171450" lvl="1" indent="-171450" algn="l" defTabSz="711200">
            <a:lnSpc>
              <a:spcPct val="90000"/>
            </a:lnSpc>
            <a:spcBef>
              <a:spcPct val="0"/>
            </a:spcBef>
            <a:spcAft>
              <a:spcPct val="15000"/>
            </a:spcAft>
            <a:buChar char="••"/>
          </a:pPr>
          <a:r>
            <a:rPr lang="en-US" sz="1600" kern="1200" dirty="0" smtClean="0"/>
            <a:t>Dashboard Controls</a:t>
          </a:r>
          <a:endParaRPr lang="en-US" sz="1600" kern="1200" dirty="0"/>
        </a:p>
      </dsp:txBody>
      <dsp:txXfrm rot="5400000">
        <a:off x="4421" y="855616"/>
        <a:ext cx="1551086" cy="2566852"/>
      </dsp:txXfrm>
    </dsp:sp>
    <dsp:sp modelId="{6A39E40D-07FA-4592-BA78-DA86727C9ABC}">
      <dsp:nvSpPr>
        <dsp:cNvPr id="0" name=""/>
        <dsp:cNvSpPr/>
      </dsp:nvSpPr>
      <dsp:spPr>
        <a:xfrm rot="16200000">
          <a:off x="308338" y="1363499"/>
          <a:ext cx="4278086" cy="1551086"/>
        </a:xfrm>
        <a:prstGeom prst="flowChartManualOperation">
          <a:avLst/>
        </a:prstGeom>
        <a:gradFill rotWithShape="0">
          <a:gsLst>
            <a:gs pos="0">
              <a:schemeClr val="accent3">
                <a:hueOff val="2812566"/>
                <a:satOff val="-4220"/>
                <a:lumOff val="-686"/>
                <a:alphaOff val="0"/>
                <a:shade val="51000"/>
                <a:satMod val="130000"/>
              </a:schemeClr>
            </a:gs>
            <a:gs pos="80000">
              <a:schemeClr val="accent3">
                <a:hueOff val="2812566"/>
                <a:satOff val="-4220"/>
                <a:lumOff val="-686"/>
                <a:alphaOff val="0"/>
                <a:shade val="93000"/>
                <a:satMod val="130000"/>
              </a:schemeClr>
            </a:gs>
            <a:gs pos="100000">
              <a:schemeClr val="accent3">
                <a:hueOff val="2812566"/>
                <a:satOff val="-4220"/>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US" sz="2000" kern="1200" dirty="0" smtClean="0"/>
            <a:t>Enterprise Solutions</a:t>
          </a:r>
          <a:endParaRPr lang="en-US" sz="2000" kern="1200" dirty="0"/>
        </a:p>
        <a:p>
          <a:pPr marL="171450" lvl="1" indent="-171450" algn="l" defTabSz="711200">
            <a:lnSpc>
              <a:spcPct val="90000"/>
            </a:lnSpc>
            <a:spcBef>
              <a:spcPct val="0"/>
            </a:spcBef>
            <a:spcAft>
              <a:spcPct val="15000"/>
            </a:spcAft>
            <a:buChar char="••"/>
          </a:pPr>
          <a:r>
            <a:rPr lang="en-US" sz="1600" kern="1200" dirty="0" smtClean="0"/>
            <a:t>Flash Cards</a:t>
          </a:r>
          <a:endParaRPr lang="en-US" sz="1600" kern="1200" dirty="0"/>
        </a:p>
        <a:p>
          <a:pPr marL="171450" lvl="1" indent="-171450" algn="l" defTabSz="711200">
            <a:lnSpc>
              <a:spcPct val="90000"/>
            </a:lnSpc>
            <a:spcBef>
              <a:spcPct val="0"/>
            </a:spcBef>
            <a:spcAft>
              <a:spcPct val="15000"/>
            </a:spcAft>
            <a:buChar char="••"/>
          </a:pPr>
          <a:r>
            <a:rPr lang="en-US" sz="1600" kern="1200" dirty="0" smtClean="0"/>
            <a:t>Hard Disks</a:t>
          </a:r>
          <a:endParaRPr lang="en-US" sz="1600" kern="1200" dirty="0"/>
        </a:p>
        <a:p>
          <a:pPr marL="171450" lvl="1" indent="-171450" algn="l" defTabSz="711200">
            <a:lnSpc>
              <a:spcPct val="90000"/>
            </a:lnSpc>
            <a:spcBef>
              <a:spcPct val="0"/>
            </a:spcBef>
            <a:spcAft>
              <a:spcPct val="15000"/>
            </a:spcAft>
            <a:buChar char="••"/>
          </a:pPr>
          <a:r>
            <a:rPr lang="en-US" sz="1600" kern="1200" dirty="0" smtClean="0"/>
            <a:t>Printers</a:t>
          </a:r>
          <a:endParaRPr lang="en-US" sz="1600" kern="1200" dirty="0"/>
        </a:p>
      </dsp:txBody>
      <dsp:txXfrm rot="5400000">
        <a:off x="1671838" y="855616"/>
        <a:ext cx="1551086" cy="2566852"/>
      </dsp:txXfrm>
    </dsp:sp>
    <dsp:sp modelId="{16595EF2-7616-4C48-A075-BCA4FE6EBF44}">
      <dsp:nvSpPr>
        <dsp:cNvPr id="0" name=""/>
        <dsp:cNvSpPr/>
      </dsp:nvSpPr>
      <dsp:spPr>
        <a:xfrm rot="16200000">
          <a:off x="1975757" y="1363499"/>
          <a:ext cx="4278086" cy="1551086"/>
        </a:xfrm>
        <a:prstGeom prst="flowChartManualOperation">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US" sz="2000" kern="1200" dirty="0" smtClean="0"/>
            <a:t>Home Solutions </a:t>
          </a:r>
          <a:endParaRPr lang="en-US" sz="2000" kern="1200" dirty="0"/>
        </a:p>
        <a:p>
          <a:pPr marL="171450" lvl="1" indent="-171450" algn="l" defTabSz="711200">
            <a:lnSpc>
              <a:spcPct val="90000"/>
            </a:lnSpc>
            <a:spcBef>
              <a:spcPct val="0"/>
            </a:spcBef>
            <a:spcAft>
              <a:spcPct val="15000"/>
            </a:spcAft>
            <a:buChar char="••"/>
          </a:pPr>
          <a:r>
            <a:rPr lang="en-US" sz="1600" kern="1200" dirty="0" smtClean="0"/>
            <a:t>Still Cameras</a:t>
          </a:r>
          <a:endParaRPr lang="en-US" sz="1600" kern="1200" dirty="0"/>
        </a:p>
        <a:p>
          <a:pPr marL="171450" lvl="1" indent="-171450" algn="l" defTabSz="711200">
            <a:lnSpc>
              <a:spcPct val="90000"/>
            </a:lnSpc>
            <a:spcBef>
              <a:spcPct val="0"/>
            </a:spcBef>
            <a:spcAft>
              <a:spcPct val="15000"/>
            </a:spcAft>
            <a:buChar char="••"/>
          </a:pPr>
          <a:r>
            <a:rPr lang="en-US" sz="1600" kern="1200" dirty="0" smtClean="0"/>
            <a:t>Digital TV</a:t>
          </a:r>
          <a:endParaRPr lang="en-US" sz="1600" kern="1200" dirty="0"/>
        </a:p>
        <a:p>
          <a:pPr marL="171450" lvl="1" indent="-171450" algn="l" defTabSz="711200">
            <a:lnSpc>
              <a:spcPct val="90000"/>
            </a:lnSpc>
            <a:spcBef>
              <a:spcPct val="0"/>
            </a:spcBef>
            <a:spcAft>
              <a:spcPct val="15000"/>
            </a:spcAft>
            <a:buChar char="••"/>
          </a:pPr>
          <a:r>
            <a:rPr lang="en-US" sz="1600" kern="1200" dirty="0" smtClean="0"/>
            <a:t>Set Top Box</a:t>
          </a:r>
          <a:endParaRPr lang="en-US" sz="1600" kern="1200" dirty="0"/>
        </a:p>
      </dsp:txBody>
      <dsp:txXfrm rot="5400000">
        <a:off x="3339257" y="855616"/>
        <a:ext cx="1551086" cy="2566852"/>
      </dsp:txXfrm>
    </dsp:sp>
    <dsp:sp modelId="{3DEB9980-044D-4374-B2CB-BAF26E0E3977}">
      <dsp:nvSpPr>
        <dsp:cNvPr id="0" name=""/>
        <dsp:cNvSpPr/>
      </dsp:nvSpPr>
      <dsp:spPr>
        <a:xfrm rot="16200000">
          <a:off x="3643175" y="1363499"/>
          <a:ext cx="4278086" cy="1551086"/>
        </a:xfrm>
        <a:prstGeom prst="flowChartManualOperation">
          <a:avLst/>
        </a:prstGeom>
        <a:gradFill rotWithShape="0">
          <a:gsLst>
            <a:gs pos="0">
              <a:schemeClr val="accent3">
                <a:hueOff val="8437698"/>
                <a:satOff val="-12660"/>
                <a:lumOff val="-2059"/>
                <a:alphaOff val="0"/>
                <a:shade val="51000"/>
                <a:satMod val="130000"/>
              </a:schemeClr>
            </a:gs>
            <a:gs pos="80000">
              <a:schemeClr val="accent3">
                <a:hueOff val="8437698"/>
                <a:satOff val="-12660"/>
                <a:lumOff val="-2059"/>
                <a:alphaOff val="0"/>
                <a:shade val="93000"/>
                <a:satMod val="130000"/>
              </a:schemeClr>
            </a:gs>
            <a:gs pos="100000">
              <a:schemeClr val="accent3">
                <a:hueOff val="8437698"/>
                <a:satOff val="-12660"/>
                <a:lumOff val="-20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US" sz="2000" kern="1200" dirty="0" smtClean="0"/>
            <a:t>Mobile Solutions</a:t>
          </a:r>
          <a:endParaRPr lang="en-US" sz="2000" kern="1200" dirty="0"/>
        </a:p>
        <a:p>
          <a:pPr marL="171450" lvl="1" indent="-171450" algn="l" defTabSz="711200">
            <a:lnSpc>
              <a:spcPct val="90000"/>
            </a:lnSpc>
            <a:spcBef>
              <a:spcPct val="0"/>
            </a:spcBef>
            <a:spcAft>
              <a:spcPct val="15000"/>
            </a:spcAft>
            <a:buChar char="••"/>
          </a:pPr>
          <a:r>
            <a:rPr lang="en-US" sz="1600" kern="1200" dirty="0" smtClean="0"/>
            <a:t>Bluetooth </a:t>
          </a:r>
          <a:endParaRPr lang="en-US" sz="1600" kern="1200" dirty="0"/>
        </a:p>
        <a:p>
          <a:pPr marL="171450" lvl="1" indent="-171450" algn="l" defTabSz="711200">
            <a:lnSpc>
              <a:spcPct val="90000"/>
            </a:lnSpc>
            <a:spcBef>
              <a:spcPct val="0"/>
            </a:spcBef>
            <a:spcAft>
              <a:spcPct val="15000"/>
            </a:spcAft>
            <a:buChar char="••"/>
          </a:pPr>
          <a:r>
            <a:rPr lang="en-US" sz="1600" kern="1200" dirty="0" smtClean="0"/>
            <a:t>PDA</a:t>
          </a:r>
          <a:endParaRPr lang="en-US" sz="1600" kern="1200" dirty="0"/>
        </a:p>
        <a:p>
          <a:pPr marL="171450" lvl="1" indent="-171450" algn="l" defTabSz="711200">
            <a:lnSpc>
              <a:spcPct val="90000"/>
            </a:lnSpc>
            <a:spcBef>
              <a:spcPct val="0"/>
            </a:spcBef>
            <a:spcAft>
              <a:spcPct val="15000"/>
            </a:spcAft>
            <a:buChar char="••"/>
          </a:pPr>
          <a:r>
            <a:rPr lang="en-US" sz="1600" kern="1200" dirty="0" smtClean="0"/>
            <a:t>Smart Phone</a:t>
          </a:r>
          <a:endParaRPr lang="en-US" sz="1600" kern="1200" dirty="0"/>
        </a:p>
      </dsp:txBody>
      <dsp:txXfrm rot="5400000">
        <a:off x="5006675" y="855616"/>
        <a:ext cx="1551086" cy="2566852"/>
      </dsp:txXfrm>
    </dsp:sp>
    <dsp:sp modelId="{60C42223-95CE-46EE-9767-E6A0E50997D9}">
      <dsp:nvSpPr>
        <dsp:cNvPr id="0" name=""/>
        <dsp:cNvSpPr/>
      </dsp:nvSpPr>
      <dsp:spPr>
        <a:xfrm rot="16200000">
          <a:off x="5310593" y="1363499"/>
          <a:ext cx="4278086" cy="1551086"/>
        </a:xfrm>
        <a:prstGeom prst="flowChartManualOperation">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US" sz="2000" kern="1200" dirty="0" smtClean="0"/>
            <a:t>Emerging Applications</a:t>
          </a:r>
          <a:endParaRPr lang="en-US" sz="2000" kern="1200" dirty="0"/>
        </a:p>
        <a:p>
          <a:pPr marL="171450" lvl="1" indent="-171450" algn="l" defTabSz="711200">
            <a:lnSpc>
              <a:spcPct val="90000"/>
            </a:lnSpc>
            <a:spcBef>
              <a:spcPct val="0"/>
            </a:spcBef>
            <a:spcAft>
              <a:spcPct val="15000"/>
            </a:spcAft>
            <a:buChar char="••"/>
          </a:pPr>
          <a:r>
            <a:rPr lang="en-US" sz="1600" kern="1200" dirty="0" smtClean="0"/>
            <a:t>Gaming</a:t>
          </a:r>
          <a:endParaRPr lang="en-US" sz="1600" kern="1200" dirty="0"/>
        </a:p>
        <a:p>
          <a:pPr marL="171450" lvl="1" indent="-171450" algn="l" defTabSz="711200">
            <a:lnSpc>
              <a:spcPct val="90000"/>
            </a:lnSpc>
            <a:spcBef>
              <a:spcPct val="0"/>
            </a:spcBef>
            <a:spcAft>
              <a:spcPct val="15000"/>
            </a:spcAft>
            <a:buChar char="••"/>
          </a:pPr>
          <a:r>
            <a:rPr lang="en-US" sz="1600" kern="1200" dirty="0" smtClean="0"/>
            <a:t>Robot</a:t>
          </a:r>
          <a:endParaRPr lang="en-US" sz="1600" kern="1200" dirty="0"/>
        </a:p>
        <a:p>
          <a:pPr marL="171450" lvl="1" indent="-171450" algn="l" defTabSz="711200">
            <a:lnSpc>
              <a:spcPct val="90000"/>
            </a:lnSpc>
            <a:spcBef>
              <a:spcPct val="0"/>
            </a:spcBef>
            <a:spcAft>
              <a:spcPct val="15000"/>
            </a:spcAft>
            <a:buChar char="••"/>
          </a:pPr>
          <a:r>
            <a:rPr lang="en-US" sz="1600" kern="1200" dirty="0" smtClean="0"/>
            <a:t>And much more….</a:t>
          </a:r>
          <a:endParaRPr lang="en-US" sz="1600" kern="1200" dirty="0"/>
        </a:p>
      </dsp:txBody>
      <dsp:txXfrm rot="5400000">
        <a:off x="6674093" y="855616"/>
        <a:ext cx="1551086" cy="2566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9C97C-DDA8-42D7-AB43-13794A027FDA}">
      <dsp:nvSpPr>
        <dsp:cNvPr id="0" name=""/>
        <dsp:cNvSpPr/>
      </dsp:nvSpPr>
      <dsp:spPr>
        <a:xfrm>
          <a:off x="0" y="679449"/>
          <a:ext cx="5660570" cy="1358899"/>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90 % of the mobile handsets use ARM Technology</a:t>
          </a:r>
          <a:endParaRPr lang="en-US" sz="3600" kern="1200" dirty="0"/>
        </a:p>
      </dsp:txBody>
      <dsp:txXfrm>
        <a:off x="39801" y="719250"/>
        <a:ext cx="5580968" cy="12792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DDAF3-48B2-4728-B43D-E6DE00F980AE}">
      <dsp:nvSpPr>
        <dsp:cNvPr id="0" name=""/>
        <dsp:cNvSpPr/>
      </dsp:nvSpPr>
      <dsp:spPr>
        <a:xfrm>
          <a:off x="3022" y="284875"/>
          <a:ext cx="1759694" cy="703877"/>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lvl="0" algn="ctr" defTabSz="933450">
            <a:lnSpc>
              <a:spcPct val="90000"/>
            </a:lnSpc>
            <a:spcBef>
              <a:spcPct val="0"/>
            </a:spcBef>
            <a:spcAft>
              <a:spcPct val="35000"/>
            </a:spcAft>
          </a:pPr>
          <a:r>
            <a:rPr lang="en-US" sz="2100" kern="1200" dirty="0" smtClean="0"/>
            <a:t>LPC2211</a:t>
          </a:r>
          <a:endParaRPr lang="en-US" sz="2100" kern="1200" dirty="0"/>
        </a:p>
      </dsp:txBody>
      <dsp:txXfrm>
        <a:off x="354961" y="284875"/>
        <a:ext cx="1055817" cy="703877"/>
      </dsp:txXfrm>
    </dsp:sp>
    <dsp:sp modelId="{C8574D3C-744F-477B-AFBA-393F6DB1083E}">
      <dsp:nvSpPr>
        <dsp:cNvPr id="0" name=""/>
        <dsp:cNvSpPr/>
      </dsp:nvSpPr>
      <dsp:spPr>
        <a:xfrm>
          <a:off x="1586747" y="284875"/>
          <a:ext cx="1759694" cy="703877"/>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lvl="0" algn="ctr" defTabSz="933450">
            <a:lnSpc>
              <a:spcPct val="90000"/>
            </a:lnSpc>
            <a:spcBef>
              <a:spcPct val="0"/>
            </a:spcBef>
            <a:spcAft>
              <a:spcPct val="35000"/>
            </a:spcAft>
          </a:pPr>
          <a:r>
            <a:rPr lang="en-US" sz="2100" kern="1200" dirty="0" smtClean="0"/>
            <a:t>PMU</a:t>
          </a:r>
          <a:endParaRPr lang="en-US" sz="2100" kern="1200" dirty="0"/>
        </a:p>
      </dsp:txBody>
      <dsp:txXfrm>
        <a:off x="1938686" y="284875"/>
        <a:ext cx="1055817" cy="703877"/>
      </dsp:txXfrm>
    </dsp:sp>
    <dsp:sp modelId="{27F131BA-1B55-433D-9C02-C3E9B199F942}">
      <dsp:nvSpPr>
        <dsp:cNvPr id="0" name=""/>
        <dsp:cNvSpPr/>
      </dsp:nvSpPr>
      <dsp:spPr>
        <a:xfrm>
          <a:off x="3170472" y="284875"/>
          <a:ext cx="1759694" cy="703877"/>
        </a:xfrm>
        <a:prstGeom prst="chevr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lvl="0" algn="ctr" defTabSz="933450">
            <a:lnSpc>
              <a:spcPct val="90000"/>
            </a:lnSpc>
            <a:spcBef>
              <a:spcPct val="0"/>
            </a:spcBef>
            <a:spcAft>
              <a:spcPct val="35000"/>
            </a:spcAft>
          </a:pPr>
          <a:r>
            <a:rPr lang="en-US" sz="2100" kern="1200" dirty="0" smtClean="0"/>
            <a:t>12 Logic Parts</a:t>
          </a:r>
          <a:endParaRPr lang="en-US" sz="2100" kern="1200" dirty="0"/>
        </a:p>
      </dsp:txBody>
      <dsp:txXfrm>
        <a:off x="3522411" y="284875"/>
        <a:ext cx="1055817" cy="703877"/>
      </dsp:txXfrm>
    </dsp:sp>
    <dsp:sp modelId="{928EE8A4-B36E-443F-99AA-B99B42E7FB2C}">
      <dsp:nvSpPr>
        <dsp:cNvPr id="0" name=""/>
        <dsp:cNvSpPr/>
      </dsp:nvSpPr>
      <dsp:spPr>
        <a:xfrm>
          <a:off x="4754196" y="284875"/>
          <a:ext cx="1759694" cy="703877"/>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lvl="0" algn="ctr" defTabSz="933450">
            <a:lnSpc>
              <a:spcPct val="90000"/>
            </a:lnSpc>
            <a:spcBef>
              <a:spcPct val="0"/>
            </a:spcBef>
            <a:spcAft>
              <a:spcPct val="35000"/>
            </a:spcAft>
          </a:pPr>
          <a:r>
            <a:rPr lang="en-US" sz="2100" kern="1200" dirty="0" smtClean="0"/>
            <a:t>5$ – 6 $ content</a:t>
          </a:r>
          <a:endParaRPr lang="en-US" sz="2100" kern="1200" dirty="0"/>
        </a:p>
      </dsp:txBody>
      <dsp:txXfrm>
        <a:off x="5106135" y="284875"/>
        <a:ext cx="1055817" cy="7038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E0ECC-872C-4EB3-8A72-998C40C47E72}">
      <dsp:nvSpPr>
        <dsp:cNvPr id="0" name=""/>
        <dsp:cNvSpPr/>
      </dsp:nvSpPr>
      <dsp:spPr>
        <a:xfrm>
          <a:off x="1294492" y="0"/>
          <a:ext cx="4508499" cy="1803400"/>
        </a:xfrm>
        <a:prstGeom prst="leftRightRibbon">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B7BF67A-780E-4D43-A9A3-FE35524367F5}">
      <dsp:nvSpPr>
        <dsp:cNvPr id="0" name=""/>
        <dsp:cNvSpPr/>
      </dsp:nvSpPr>
      <dsp:spPr>
        <a:xfrm>
          <a:off x="1835512" y="315594"/>
          <a:ext cx="1487805" cy="883666"/>
        </a:xfrm>
        <a:prstGeom prst="rect">
          <a:avLst/>
        </a:prstGeom>
        <a:noFill/>
        <a:ln>
          <a:noFill/>
        </a:ln>
        <a:effectLst>
          <a:outerShdw blurRad="40000" dist="23000" dir="5400000" rotWithShape="0">
            <a:srgbClr val="000000">
              <a:alpha val="35000"/>
            </a:srgbClr>
          </a:outerShdw>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7564" rIns="0" bIns="72390" numCol="1" spcCol="1270" anchor="ctr" anchorCtr="0">
          <a:noAutofit/>
        </a:bodyPr>
        <a:lstStyle/>
        <a:p>
          <a:pPr lvl="0" algn="l" defTabSz="844550">
            <a:lnSpc>
              <a:spcPct val="90000"/>
            </a:lnSpc>
            <a:spcBef>
              <a:spcPct val="0"/>
            </a:spcBef>
            <a:spcAft>
              <a:spcPct val="35000"/>
            </a:spcAft>
          </a:pPr>
          <a:r>
            <a:rPr lang="en-US" sz="1900" kern="1200" dirty="0" smtClean="0"/>
            <a:t>2007</a:t>
          </a:r>
          <a:endParaRPr lang="en-US" sz="1900" kern="1200" dirty="0"/>
        </a:p>
        <a:p>
          <a:pPr marL="114300" lvl="1" indent="-114300" algn="l" defTabSz="666750">
            <a:lnSpc>
              <a:spcPct val="90000"/>
            </a:lnSpc>
            <a:spcBef>
              <a:spcPct val="0"/>
            </a:spcBef>
            <a:spcAft>
              <a:spcPct val="15000"/>
            </a:spcAft>
            <a:buChar char="••"/>
          </a:pPr>
          <a:r>
            <a:rPr lang="en-US" sz="1500" kern="1200" dirty="0" smtClean="0"/>
            <a:t>4 - 5 Mega Units</a:t>
          </a:r>
          <a:endParaRPr lang="en-US" sz="1500" kern="1200" dirty="0"/>
        </a:p>
      </dsp:txBody>
      <dsp:txXfrm>
        <a:off x="1835512" y="315594"/>
        <a:ext cx="1487805" cy="883666"/>
      </dsp:txXfrm>
    </dsp:sp>
    <dsp:sp modelId="{17574FAC-C06F-4F0C-BC96-A93320C95762}">
      <dsp:nvSpPr>
        <dsp:cNvPr id="0" name=""/>
        <dsp:cNvSpPr/>
      </dsp:nvSpPr>
      <dsp:spPr>
        <a:xfrm>
          <a:off x="3548742" y="604138"/>
          <a:ext cx="1758315" cy="883666"/>
        </a:xfrm>
        <a:prstGeom prst="rect">
          <a:avLst/>
        </a:prstGeom>
        <a:noFill/>
        <a:ln>
          <a:noFill/>
        </a:ln>
        <a:effectLst>
          <a:outerShdw blurRad="40000" dist="23000" dir="5400000" rotWithShape="0">
            <a:srgbClr val="000000">
              <a:alpha val="35000"/>
            </a:srgbClr>
          </a:outerShdw>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7564" rIns="0" bIns="72390" numCol="1" spcCol="1270" anchor="ctr" anchorCtr="0">
          <a:noAutofit/>
        </a:bodyPr>
        <a:lstStyle/>
        <a:p>
          <a:pPr lvl="0" algn="l" defTabSz="844550">
            <a:lnSpc>
              <a:spcPct val="90000"/>
            </a:lnSpc>
            <a:spcBef>
              <a:spcPct val="0"/>
            </a:spcBef>
            <a:spcAft>
              <a:spcPct val="35000"/>
            </a:spcAft>
          </a:pPr>
          <a:r>
            <a:rPr lang="en-US" sz="1900" kern="1200" dirty="0" smtClean="0"/>
            <a:t>2008</a:t>
          </a:r>
          <a:endParaRPr lang="en-US" sz="1900" kern="1200" dirty="0"/>
        </a:p>
        <a:p>
          <a:pPr marL="114300" lvl="1" indent="-114300" algn="l" defTabSz="666750">
            <a:lnSpc>
              <a:spcPct val="90000"/>
            </a:lnSpc>
            <a:spcBef>
              <a:spcPct val="0"/>
            </a:spcBef>
            <a:spcAft>
              <a:spcPct val="15000"/>
            </a:spcAft>
            <a:buChar char="••"/>
          </a:pPr>
          <a:r>
            <a:rPr lang="en-US" sz="1500" kern="1200" dirty="0" smtClean="0"/>
            <a:t>10 Mega Units</a:t>
          </a:r>
          <a:endParaRPr lang="en-US" sz="1500" kern="1200" dirty="0"/>
        </a:p>
      </dsp:txBody>
      <dsp:txXfrm>
        <a:off x="3548742" y="604138"/>
        <a:ext cx="1758315" cy="8836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12317-D332-48CB-93A1-FFB691CED70F}">
      <dsp:nvSpPr>
        <dsp:cNvPr id="0" name=""/>
        <dsp:cNvSpPr/>
      </dsp:nvSpPr>
      <dsp:spPr>
        <a:xfrm rot="5400000">
          <a:off x="-469949" y="1979841"/>
          <a:ext cx="2298185" cy="277395"/>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81942E5-2028-474B-A06E-55D419C25DD4}">
      <dsp:nvSpPr>
        <dsp:cNvPr id="0" name=""/>
        <dsp:cNvSpPr/>
      </dsp:nvSpPr>
      <dsp:spPr>
        <a:xfrm>
          <a:off x="534949" y="1082"/>
          <a:ext cx="3082177" cy="1849306"/>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ARM7TDMI</a:t>
          </a:r>
          <a:endParaRPr lang="en-US" sz="1900" kern="1200" dirty="0"/>
        </a:p>
        <a:p>
          <a:pPr marL="114300" lvl="1" indent="-114300" algn="l" defTabSz="666750">
            <a:lnSpc>
              <a:spcPct val="90000"/>
            </a:lnSpc>
            <a:spcBef>
              <a:spcPct val="0"/>
            </a:spcBef>
            <a:spcAft>
              <a:spcPct val="15000"/>
            </a:spcAft>
            <a:buChar char="••"/>
          </a:pPr>
          <a:r>
            <a:rPr lang="en-US" sz="1500" b="0" i="0" kern="1200" dirty="0" smtClean="0"/>
            <a:t>T - Thumb® instruction set</a:t>
          </a:r>
          <a:endParaRPr lang="en-US" sz="1500" kern="1200" dirty="0"/>
        </a:p>
        <a:p>
          <a:pPr marL="114300" lvl="1" indent="-114300" algn="l" defTabSz="666750">
            <a:lnSpc>
              <a:spcPct val="90000"/>
            </a:lnSpc>
            <a:spcBef>
              <a:spcPct val="0"/>
            </a:spcBef>
            <a:spcAft>
              <a:spcPct val="15000"/>
            </a:spcAft>
            <a:buChar char="••"/>
          </a:pPr>
          <a:r>
            <a:rPr lang="en-US" sz="1500" kern="1200" dirty="0" smtClean="0"/>
            <a:t>D - </a:t>
          </a:r>
          <a:r>
            <a:rPr lang="en-US" sz="1500" b="0" i="0" kern="1200" dirty="0" smtClean="0"/>
            <a:t>Debug extension</a:t>
          </a:r>
          <a:endParaRPr lang="en-US" sz="1500" kern="1200" dirty="0"/>
        </a:p>
        <a:p>
          <a:pPr marL="114300" lvl="1" indent="-114300" algn="l" defTabSz="666750">
            <a:lnSpc>
              <a:spcPct val="90000"/>
            </a:lnSpc>
            <a:spcBef>
              <a:spcPct val="0"/>
            </a:spcBef>
            <a:spcAft>
              <a:spcPct val="15000"/>
            </a:spcAft>
            <a:buChar char="••"/>
          </a:pPr>
          <a:r>
            <a:rPr lang="en-US" sz="1500" kern="1200" dirty="0" smtClean="0"/>
            <a:t>M-</a:t>
          </a:r>
          <a:r>
            <a:rPr lang="en-US" sz="1500" b="0" i="0" kern="1200" dirty="0" smtClean="0"/>
            <a:t>Enhanced multiplier (32x8)</a:t>
          </a:r>
          <a:endParaRPr lang="en-US" sz="1500" kern="1200" dirty="0"/>
        </a:p>
        <a:p>
          <a:pPr marL="114300" lvl="1" indent="-114300" algn="l" defTabSz="666750">
            <a:lnSpc>
              <a:spcPct val="90000"/>
            </a:lnSpc>
            <a:spcBef>
              <a:spcPct val="0"/>
            </a:spcBef>
            <a:spcAft>
              <a:spcPct val="15000"/>
            </a:spcAft>
            <a:buChar char="••"/>
          </a:pPr>
          <a:r>
            <a:rPr lang="en-US" sz="1500" kern="1200" dirty="0" smtClean="0"/>
            <a:t>I-Embedded ICE</a:t>
          </a:r>
          <a:endParaRPr lang="en-US" sz="1500" kern="1200" dirty="0"/>
        </a:p>
        <a:p>
          <a:pPr marL="114300" lvl="1" indent="-114300" algn="l" defTabSz="666750">
            <a:lnSpc>
              <a:spcPct val="90000"/>
            </a:lnSpc>
            <a:spcBef>
              <a:spcPct val="0"/>
            </a:spcBef>
            <a:spcAft>
              <a:spcPct val="15000"/>
            </a:spcAft>
            <a:buChar char="••"/>
          </a:pPr>
          <a:endParaRPr lang="en-US" sz="1500" kern="1200" dirty="0"/>
        </a:p>
      </dsp:txBody>
      <dsp:txXfrm>
        <a:off x="589113" y="55246"/>
        <a:ext cx="2973849" cy="1740978"/>
      </dsp:txXfrm>
    </dsp:sp>
    <dsp:sp modelId="{8FF73809-2603-49B5-B3FD-5EC56D69CD34}">
      <dsp:nvSpPr>
        <dsp:cNvPr id="0" name=""/>
        <dsp:cNvSpPr/>
      </dsp:nvSpPr>
      <dsp:spPr>
        <a:xfrm>
          <a:off x="2050194" y="3890405"/>
          <a:ext cx="4085848" cy="277395"/>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2A9576C-C432-4799-86CA-6DDB3956F7CB}">
      <dsp:nvSpPr>
        <dsp:cNvPr id="0" name=""/>
        <dsp:cNvSpPr/>
      </dsp:nvSpPr>
      <dsp:spPr>
        <a:xfrm>
          <a:off x="534949" y="2312715"/>
          <a:ext cx="3082177" cy="184930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solidFill>
                <a:schemeClr val="tx1">
                  <a:lumMod val="95000"/>
                  <a:lumOff val="5000"/>
                </a:schemeClr>
              </a:solidFill>
            </a:rPr>
            <a:t>ARM7TDMI-S (ARM v4T)</a:t>
          </a:r>
          <a:endParaRPr lang="en-US" sz="1900" kern="1200" dirty="0">
            <a:solidFill>
              <a:schemeClr val="tx1">
                <a:lumMod val="95000"/>
                <a:lumOff val="5000"/>
              </a:schemeClr>
            </a:solidFill>
          </a:endParaRPr>
        </a:p>
        <a:p>
          <a:pPr marL="114300" lvl="1" indent="-114300" algn="l" defTabSz="666750">
            <a:lnSpc>
              <a:spcPct val="90000"/>
            </a:lnSpc>
            <a:spcBef>
              <a:spcPct val="0"/>
            </a:spcBef>
            <a:spcAft>
              <a:spcPct val="15000"/>
            </a:spcAft>
            <a:buChar char="••"/>
          </a:pPr>
          <a:r>
            <a:rPr lang="en-US" sz="1500" b="0" i="0" kern="1200" dirty="0" smtClean="0">
              <a:solidFill>
                <a:schemeClr val="tx1">
                  <a:lumMod val="95000"/>
                  <a:lumOff val="5000"/>
                </a:schemeClr>
              </a:solidFill>
            </a:rPr>
            <a:t>T - Thumb® instruction set</a:t>
          </a:r>
          <a:endParaRPr lang="en-US" sz="1500" kern="1200" dirty="0">
            <a:solidFill>
              <a:schemeClr val="tx1">
                <a:lumMod val="95000"/>
                <a:lumOff val="5000"/>
              </a:schemeClr>
            </a:solidFill>
          </a:endParaRPr>
        </a:p>
        <a:p>
          <a:pPr marL="114300" lvl="1" indent="-114300" algn="l" defTabSz="666750">
            <a:lnSpc>
              <a:spcPct val="90000"/>
            </a:lnSpc>
            <a:spcBef>
              <a:spcPct val="0"/>
            </a:spcBef>
            <a:spcAft>
              <a:spcPct val="15000"/>
            </a:spcAft>
            <a:buChar char="••"/>
          </a:pPr>
          <a:r>
            <a:rPr lang="en-US" sz="1500" kern="1200" dirty="0" smtClean="0">
              <a:solidFill>
                <a:schemeClr val="tx1">
                  <a:lumMod val="95000"/>
                  <a:lumOff val="5000"/>
                </a:schemeClr>
              </a:solidFill>
            </a:rPr>
            <a:t>D - </a:t>
          </a:r>
          <a:r>
            <a:rPr lang="en-US" sz="1500" b="0" i="0" kern="1200" dirty="0" smtClean="0">
              <a:solidFill>
                <a:schemeClr val="tx1">
                  <a:lumMod val="95000"/>
                  <a:lumOff val="5000"/>
                </a:schemeClr>
              </a:solidFill>
            </a:rPr>
            <a:t>Debug extension</a:t>
          </a:r>
          <a:endParaRPr lang="en-US" sz="1500" kern="1200" dirty="0">
            <a:solidFill>
              <a:schemeClr val="tx1">
                <a:lumMod val="95000"/>
                <a:lumOff val="5000"/>
              </a:schemeClr>
            </a:solidFill>
          </a:endParaRPr>
        </a:p>
        <a:p>
          <a:pPr marL="114300" lvl="1" indent="-114300" algn="l" defTabSz="666750">
            <a:lnSpc>
              <a:spcPct val="90000"/>
            </a:lnSpc>
            <a:spcBef>
              <a:spcPct val="0"/>
            </a:spcBef>
            <a:spcAft>
              <a:spcPct val="15000"/>
            </a:spcAft>
            <a:buChar char="••"/>
          </a:pPr>
          <a:r>
            <a:rPr lang="en-US" sz="1500" kern="1200" dirty="0" smtClean="0">
              <a:solidFill>
                <a:schemeClr val="tx1">
                  <a:lumMod val="95000"/>
                  <a:lumOff val="5000"/>
                </a:schemeClr>
              </a:solidFill>
            </a:rPr>
            <a:t>M-</a:t>
          </a:r>
          <a:r>
            <a:rPr lang="en-US" sz="1500" b="0" i="0" kern="1200" dirty="0" smtClean="0">
              <a:solidFill>
                <a:schemeClr val="tx1">
                  <a:lumMod val="95000"/>
                  <a:lumOff val="5000"/>
                </a:schemeClr>
              </a:solidFill>
            </a:rPr>
            <a:t>Enhanced multiplier (32x8)</a:t>
          </a:r>
          <a:endParaRPr lang="en-US" sz="1500" kern="1200" dirty="0">
            <a:solidFill>
              <a:schemeClr val="tx1">
                <a:lumMod val="95000"/>
                <a:lumOff val="5000"/>
              </a:schemeClr>
            </a:solidFill>
          </a:endParaRPr>
        </a:p>
        <a:p>
          <a:pPr marL="114300" lvl="1" indent="-114300" algn="l" defTabSz="666750">
            <a:lnSpc>
              <a:spcPct val="90000"/>
            </a:lnSpc>
            <a:spcBef>
              <a:spcPct val="0"/>
            </a:spcBef>
            <a:spcAft>
              <a:spcPct val="15000"/>
            </a:spcAft>
            <a:buChar char="••"/>
          </a:pPr>
          <a:r>
            <a:rPr lang="en-US" sz="1500" kern="1200" dirty="0" smtClean="0">
              <a:solidFill>
                <a:schemeClr val="tx1">
                  <a:lumMod val="95000"/>
                  <a:lumOff val="5000"/>
                </a:schemeClr>
              </a:solidFill>
            </a:rPr>
            <a:t>I-</a:t>
          </a:r>
          <a:r>
            <a:rPr lang="en-US" sz="1500" kern="1200" dirty="0" smtClean="0">
              <a:solidFill>
                <a:schemeClr val="tx1"/>
              </a:solidFill>
            </a:rPr>
            <a:t>Embedded ICE</a:t>
          </a:r>
          <a:endParaRPr lang="en-US" sz="1500" kern="1200" dirty="0">
            <a:solidFill>
              <a:schemeClr val="tx1"/>
            </a:solidFill>
          </a:endParaRPr>
        </a:p>
        <a:p>
          <a:pPr marL="114300" lvl="1" indent="-114300" algn="l" defTabSz="666750">
            <a:lnSpc>
              <a:spcPct val="90000"/>
            </a:lnSpc>
            <a:spcBef>
              <a:spcPct val="0"/>
            </a:spcBef>
            <a:spcAft>
              <a:spcPct val="15000"/>
            </a:spcAft>
            <a:buChar char="••"/>
          </a:pPr>
          <a:r>
            <a:rPr lang="en-US" sz="1500" kern="1200" dirty="0" smtClean="0">
              <a:solidFill>
                <a:schemeClr val="tx1">
                  <a:lumMod val="95000"/>
                  <a:lumOff val="5000"/>
                </a:schemeClr>
              </a:solidFill>
            </a:rPr>
            <a:t>S – Synthesizable Macro</a:t>
          </a:r>
          <a:endParaRPr lang="en-US" sz="1500" kern="1200" dirty="0">
            <a:solidFill>
              <a:schemeClr val="tx1">
                <a:lumMod val="95000"/>
                <a:lumOff val="5000"/>
              </a:schemeClr>
            </a:solidFill>
          </a:endParaRPr>
        </a:p>
      </dsp:txBody>
      <dsp:txXfrm>
        <a:off x="589113" y="2366879"/>
        <a:ext cx="2973849" cy="1740978"/>
      </dsp:txXfrm>
    </dsp:sp>
    <dsp:sp modelId="{B0B24CE2-C095-4333-AEB7-9A8593DAAE83}">
      <dsp:nvSpPr>
        <dsp:cNvPr id="0" name=""/>
        <dsp:cNvSpPr/>
      </dsp:nvSpPr>
      <dsp:spPr>
        <a:xfrm rot="16200000">
          <a:off x="6401578" y="1239610"/>
          <a:ext cx="2298185" cy="277395"/>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C3C0172-9A66-4269-894E-53D134FF2CC9}">
      <dsp:nvSpPr>
        <dsp:cNvPr id="0" name=""/>
        <dsp:cNvSpPr/>
      </dsp:nvSpPr>
      <dsp:spPr>
        <a:xfrm>
          <a:off x="4634244" y="2312715"/>
          <a:ext cx="3082177" cy="1849306"/>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ARM720T</a:t>
          </a:r>
          <a:endParaRPr lang="en-US" sz="1900" kern="1200" dirty="0"/>
        </a:p>
        <a:p>
          <a:pPr marL="114300" lvl="1" indent="-114300" algn="l" defTabSz="666750">
            <a:lnSpc>
              <a:spcPct val="90000"/>
            </a:lnSpc>
            <a:spcBef>
              <a:spcPct val="0"/>
            </a:spcBef>
            <a:spcAft>
              <a:spcPct val="15000"/>
            </a:spcAft>
            <a:buChar char="••"/>
          </a:pPr>
          <a:r>
            <a:rPr lang="en-US" sz="1500" kern="1200" dirty="0" smtClean="0"/>
            <a:t>T – Thumb</a:t>
          </a:r>
          <a:endParaRPr lang="en-US" sz="1500" kern="1200" dirty="0"/>
        </a:p>
        <a:p>
          <a:pPr marL="114300" lvl="1" indent="-114300" algn="l" defTabSz="666750">
            <a:lnSpc>
              <a:spcPct val="90000"/>
            </a:lnSpc>
            <a:spcBef>
              <a:spcPct val="0"/>
            </a:spcBef>
            <a:spcAft>
              <a:spcPct val="15000"/>
            </a:spcAft>
            <a:buChar char="••"/>
          </a:pPr>
          <a:r>
            <a:rPr lang="en-US" sz="1500" kern="1200" dirty="0" smtClean="0"/>
            <a:t>Uses ARM7TDMI-S CPU</a:t>
          </a:r>
          <a:endParaRPr lang="en-US" sz="1500" kern="1200" dirty="0"/>
        </a:p>
        <a:p>
          <a:pPr marL="114300" lvl="1" indent="-114300" algn="l" defTabSz="666750">
            <a:lnSpc>
              <a:spcPct val="90000"/>
            </a:lnSpc>
            <a:spcBef>
              <a:spcPct val="0"/>
            </a:spcBef>
            <a:spcAft>
              <a:spcPct val="15000"/>
            </a:spcAft>
            <a:buChar char="••"/>
          </a:pPr>
          <a:r>
            <a:rPr lang="en-US" sz="1500" kern="1200" dirty="0" smtClean="0"/>
            <a:t>MMU Included</a:t>
          </a:r>
          <a:endParaRPr lang="en-US" sz="1500" kern="1200" dirty="0"/>
        </a:p>
      </dsp:txBody>
      <dsp:txXfrm>
        <a:off x="4688408" y="2366879"/>
        <a:ext cx="2973849" cy="1740978"/>
      </dsp:txXfrm>
    </dsp:sp>
    <dsp:sp modelId="{FBE29A1E-6D7C-4905-9034-E8E7979A089F}">
      <dsp:nvSpPr>
        <dsp:cNvPr id="0" name=""/>
        <dsp:cNvSpPr/>
      </dsp:nvSpPr>
      <dsp:spPr>
        <a:xfrm>
          <a:off x="4634244" y="1082"/>
          <a:ext cx="3082177" cy="1849306"/>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solidFill>
                <a:schemeClr val="tx1">
                  <a:lumMod val="95000"/>
                  <a:lumOff val="5000"/>
                </a:schemeClr>
              </a:solidFill>
            </a:rPr>
            <a:t>ARM7EJ-S</a:t>
          </a:r>
          <a:endParaRPr lang="en-US" sz="1900" kern="1200" dirty="0">
            <a:solidFill>
              <a:schemeClr val="tx1">
                <a:lumMod val="95000"/>
                <a:lumOff val="5000"/>
              </a:schemeClr>
            </a:solidFill>
          </a:endParaRPr>
        </a:p>
        <a:p>
          <a:pPr marL="114300" lvl="1" indent="-114300" algn="l" defTabSz="666750">
            <a:lnSpc>
              <a:spcPct val="90000"/>
            </a:lnSpc>
            <a:spcBef>
              <a:spcPct val="0"/>
            </a:spcBef>
            <a:spcAft>
              <a:spcPct val="15000"/>
            </a:spcAft>
            <a:buChar char="••"/>
          </a:pPr>
          <a:r>
            <a:rPr lang="en-US" sz="1500" kern="1200" dirty="0" smtClean="0">
              <a:solidFill>
                <a:schemeClr val="tx1">
                  <a:lumMod val="95000"/>
                  <a:lumOff val="5000"/>
                </a:schemeClr>
              </a:solidFill>
            </a:rPr>
            <a:t>E – DSP Extension </a:t>
          </a:r>
          <a:endParaRPr lang="en-US" sz="1500" kern="1200" dirty="0">
            <a:solidFill>
              <a:schemeClr val="tx1">
                <a:lumMod val="95000"/>
                <a:lumOff val="5000"/>
              </a:schemeClr>
            </a:solidFill>
          </a:endParaRPr>
        </a:p>
        <a:p>
          <a:pPr marL="114300" lvl="1" indent="-114300" algn="l" defTabSz="666750">
            <a:lnSpc>
              <a:spcPct val="90000"/>
            </a:lnSpc>
            <a:spcBef>
              <a:spcPct val="0"/>
            </a:spcBef>
            <a:spcAft>
              <a:spcPct val="15000"/>
            </a:spcAft>
            <a:buChar char="••"/>
          </a:pPr>
          <a:r>
            <a:rPr lang="en-US" sz="1500" kern="1200" dirty="0" smtClean="0">
              <a:solidFill>
                <a:schemeClr val="tx1">
                  <a:lumMod val="95000"/>
                  <a:lumOff val="5000"/>
                </a:schemeClr>
              </a:solidFill>
            </a:rPr>
            <a:t>J – Jazelle</a:t>
          </a:r>
          <a:r>
            <a:rPr lang="en-US" sz="1500" kern="1200" dirty="0" smtClean="0">
              <a:solidFill>
                <a:schemeClr val="tx1">
                  <a:lumMod val="95000"/>
                  <a:lumOff val="5000"/>
                </a:schemeClr>
              </a:solidFill>
              <a:latin typeface="Calibri"/>
            </a:rPr>
            <a:t>®</a:t>
          </a:r>
          <a:r>
            <a:rPr lang="en-US" sz="1500" kern="1200" dirty="0" smtClean="0">
              <a:solidFill>
                <a:schemeClr val="tx1">
                  <a:lumMod val="95000"/>
                  <a:lumOff val="5000"/>
                </a:schemeClr>
              </a:solidFill>
            </a:rPr>
            <a:t>, Java Extension</a:t>
          </a:r>
          <a:endParaRPr lang="en-US" sz="1500" kern="1200" dirty="0">
            <a:solidFill>
              <a:schemeClr val="tx1">
                <a:lumMod val="95000"/>
                <a:lumOff val="5000"/>
              </a:schemeClr>
            </a:solidFill>
          </a:endParaRPr>
        </a:p>
        <a:p>
          <a:pPr marL="114300" lvl="1" indent="-114300" algn="l" defTabSz="666750">
            <a:lnSpc>
              <a:spcPct val="90000"/>
            </a:lnSpc>
            <a:spcBef>
              <a:spcPct val="0"/>
            </a:spcBef>
            <a:spcAft>
              <a:spcPct val="15000"/>
            </a:spcAft>
            <a:buChar char="••"/>
          </a:pPr>
          <a:r>
            <a:rPr lang="en-US" sz="1500" kern="1200" dirty="0" smtClean="0">
              <a:solidFill>
                <a:schemeClr val="tx1">
                  <a:lumMod val="95000"/>
                  <a:lumOff val="5000"/>
                </a:schemeClr>
              </a:solidFill>
            </a:rPr>
            <a:t>S – Synthesizable </a:t>
          </a:r>
          <a:endParaRPr lang="en-US" sz="1500" kern="1200" dirty="0">
            <a:solidFill>
              <a:schemeClr val="tx1">
                <a:lumMod val="95000"/>
                <a:lumOff val="5000"/>
              </a:schemeClr>
            </a:solidFill>
          </a:endParaRPr>
        </a:p>
      </dsp:txBody>
      <dsp:txXfrm>
        <a:off x="4688408" y="55246"/>
        <a:ext cx="2973849" cy="17409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746E5-7E79-44E1-8391-6F766A053F0E}">
      <dsp:nvSpPr>
        <dsp:cNvPr id="0" name=""/>
        <dsp:cNvSpPr/>
      </dsp:nvSpPr>
      <dsp:spPr>
        <a:xfrm rot="5400000">
          <a:off x="5167581" y="-2212743"/>
          <a:ext cx="560991" cy="5127601"/>
        </a:xfrm>
        <a:prstGeom prst="round2SameRect">
          <a:avLst/>
        </a:prstGeom>
        <a:noFill/>
        <a:ln w="9525" cap="flat" cmpd="sng" algn="ctr">
          <a:no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8120" tIns="99060" rIns="198120" bIns="990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Unprivileged Mode</a:t>
          </a:r>
          <a:endParaRPr lang="en-US" sz="1600" kern="1200" dirty="0"/>
        </a:p>
        <a:p>
          <a:pPr marL="171450" lvl="1" indent="-171450" algn="l" defTabSz="711200">
            <a:lnSpc>
              <a:spcPct val="90000"/>
            </a:lnSpc>
            <a:spcBef>
              <a:spcPct val="0"/>
            </a:spcBef>
            <a:spcAft>
              <a:spcPct val="15000"/>
            </a:spcAft>
            <a:buChar char="••"/>
          </a:pPr>
          <a:r>
            <a:rPr lang="en-US" sz="1600" kern="1200" dirty="0" smtClean="0"/>
            <a:t>Most tasks run on this mode</a:t>
          </a:r>
          <a:endParaRPr lang="en-US" sz="1600" kern="1200" dirty="0"/>
        </a:p>
      </dsp:txBody>
      <dsp:txXfrm rot="-5400000">
        <a:off x="2884277" y="97946"/>
        <a:ext cx="5100216" cy="506221"/>
      </dsp:txXfrm>
    </dsp:sp>
    <dsp:sp modelId="{F97F3D69-191F-4324-894C-8ECF10C23EBB}">
      <dsp:nvSpPr>
        <dsp:cNvPr id="0" name=""/>
        <dsp:cNvSpPr/>
      </dsp:nvSpPr>
      <dsp:spPr>
        <a:xfrm>
          <a:off x="0" y="437"/>
          <a:ext cx="2884276" cy="70123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US" sz="3500" kern="1200" dirty="0" smtClean="0"/>
            <a:t>User</a:t>
          </a:r>
          <a:endParaRPr lang="en-US" sz="3500" kern="1200" dirty="0"/>
        </a:p>
      </dsp:txBody>
      <dsp:txXfrm>
        <a:off x="34232" y="34669"/>
        <a:ext cx="2815812" cy="632775"/>
      </dsp:txXfrm>
    </dsp:sp>
    <dsp:sp modelId="{20527E63-B51C-4680-B6F0-204D52BC8820}">
      <dsp:nvSpPr>
        <dsp:cNvPr id="0" name=""/>
        <dsp:cNvSpPr/>
      </dsp:nvSpPr>
      <dsp:spPr>
        <a:xfrm rot="5400000">
          <a:off x="5124028" y="-1476442"/>
          <a:ext cx="560991" cy="5127601"/>
        </a:xfrm>
        <a:prstGeom prst="round2SameRect">
          <a:avLst/>
        </a:prstGeom>
        <a:noFill/>
        <a:ln w="9525" cap="flat" cmpd="sng" algn="ctr">
          <a:no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8120" tIns="99060" rIns="198120" bIns="990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Entered when a high priority Interrupt is occurred</a:t>
          </a:r>
          <a:endParaRPr lang="en-US" sz="1600" kern="1200" dirty="0"/>
        </a:p>
      </dsp:txBody>
      <dsp:txXfrm rot="-5400000">
        <a:off x="2840724" y="834247"/>
        <a:ext cx="5100216" cy="506221"/>
      </dsp:txXfrm>
    </dsp:sp>
    <dsp:sp modelId="{3E872736-0A9C-424A-B3CB-4127C33F4137}">
      <dsp:nvSpPr>
        <dsp:cNvPr id="0" name=""/>
        <dsp:cNvSpPr/>
      </dsp:nvSpPr>
      <dsp:spPr>
        <a:xfrm>
          <a:off x="0" y="736738"/>
          <a:ext cx="2884276" cy="701239"/>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US" sz="3500" kern="1200" dirty="0" smtClean="0"/>
            <a:t>FIQ</a:t>
          </a:r>
          <a:endParaRPr lang="en-US" sz="3500" kern="1200" dirty="0"/>
        </a:p>
      </dsp:txBody>
      <dsp:txXfrm>
        <a:off x="34232" y="770970"/>
        <a:ext cx="2815812" cy="632775"/>
      </dsp:txXfrm>
    </dsp:sp>
    <dsp:sp modelId="{3561C40C-3DBE-4316-99D3-23345AAB8D09}">
      <dsp:nvSpPr>
        <dsp:cNvPr id="0" name=""/>
        <dsp:cNvSpPr/>
      </dsp:nvSpPr>
      <dsp:spPr>
        <a:xfrm rot="5400000">
          <a:off x="5167581" y="-740141"/>
          <a:ext cx="560991" cy="5127601"/>
        </a:xfrm>
        <a:prstGeom prst="round2SameRect">
          <a:avLst/>
        </a:prstGeom>
        <a:noFill/>
        <a:ln w="9525" cap="flat" cmpd="sng" algn="ctr">
          <a:no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8120" tIns="99060" rIns="198120" bIns="990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Entered when a low priority interrupt (normal) is occurred</a:t>
          </a:r>
          <a:endParaRPr lang="en-US" sz="1600" kern="1200" dirty="0"/>
        </a:p>
      </dsp:txBody>
      <dsp:txXfrm rot="-5400000">
        <a:off x="2884277" y="1570548"/>
        <a:ext cx="5100216" cy="506221"/>
      </dsp:txXfrm>
    </dsp:sp>
    <dsp:sp modelId="{93CA9377-DA3C-46F3-9212-F4B5FB0928D3}">
      <dsp:nvSpPr>
        <dsp:cNvPr id="0" name=""/>
        <dsp:cNvSpPr/>
      </dsp:nvSpPr>
      <dsp:spPr>
        <a:xfrm>
          <a:off x="0" y="1473040"/>
          <a:ext cx="2884276" cy="701239"/>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US" sz="3500" kern="1200" dirty="0" smtClean="0"/>
            <a:t>IRQ</a:t>
          </a:r>
          <a:endParaRPr lang="en-US" sz="3500" kern="1200" dirty="0"/>
        </a:p>
      </dsp:txBody>
      <dsp:txXfrm>
        <a:off x="34232" y="1507272"/>
        <a:ext cx="2815812" cy="632775"/>
      </dsp:txXfrm>
    </dsp:sp>
    <dsp:sp modelId="{36F83186-74F3-4C12-91E3-5B6098B5F8AA}">
      <dsp:nvSpPr>
        <dsp:cNvPr id="0" name=""/>
        <dsp:cNvSpPr/>
      </dsp:nvSpPr>
      <dsp:spPr>
        <a:xfrm rot="5400000">
          <a:off x="5167581" y="-3839"/>
          <a:ext cx="560991" cy="5127601"/>
        </a:xfrm>
        <a:prstGeom prst="round2SameRect">
          <a:avLst/>
        </a:prstGeom>
        <a:noFill/>
        <a:ln w="9525" cap="flat" cmpd="sng" algn="ctr">
          <a:no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8120" tIns="99060" rIns="198120" bIns="990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Entered on Reset</a:t>
          </a:r>
          <a:endParaRPr lang="en-US" sz="1600" kern="1200" dirty="0"/>
        </a:p>
        <a:p>
          <a:pPr marL="171450" lvl="1" indent="-171450" algn="l" defTabSz="711200">
            <a:lnSpc>
              <a:spcPct val="90000"/>
            </a:lnSpc>
            <a:spcBef>
              <a:spcPct val="0"/>
            </a:spcBef>
            <a:spcAft>
              <a:spcPct val="15000"/>
            </a:spcAft>
            <a:buChar char="••"/>
          </a:pPr>
          <a:r>
            <a:rPr lang="en-US" sz="1600" kern="1200" dirty="0" smtClean="0"/>
            <a:t>Entered on Software Interrupt</a:t>
          </a:r>
          <a:endParaRPr lang="en-US" sz="1600" kern="1200" dirty="0"/>
        </a:p>
      </dsp:txBody>
      <dsp:txXfrm rot="-5400000">
        <a:off x="2884277" y="2306851"/>
        <a:ext cx="5100216" cy="506221"/>
      </dsp:txXfrm>
    </dsp:sp>
    <dsp:sp modelId="{22E705CC-38C4-49CA-A50C-E23FA95D94BC}">
      <dsp:nvSpPr>
        <dsp:cNvPr id="0" name=""/>
        <dsp:cNvSpPr/>
      </dsp:nvSpPr>
      <dsp:spPr>
        <a:xfrm>
          <a:off x="0" y="2209341"/>
          <a:ext cx="2884276" cy="701239"/>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US" sz="3500" kern="1200" dirty="0" smtClean="0"/>
            <a:t>Supervisory</a:t>
          </a:r>
          <a:endParaRPr lang="en-US" sz="3500" kern="1200" dirty="0"/>
        </a:p>
      </dsp:txBody>
      <dsp:txXfrm>
        <a:off x="34232" y="2243573"/>
        <a:ext cx="2815812" cy="632775"/>
      </dsp:txXfrm>
    </dsp:sp>
    <dsp:sp modelId="{2EF28CC2-EE52-4253-8230-02AE92CE095C}">
      <dsp:nvSpPr>
        <dsp:cNvPr id="0" name=""/>
        <dsp:cNvSpPr/>
      </dsp:nvSpPr>
      <dsp:spPr>
        <a:xfrm rot="5400000">
          <a:off x="5167581" y="732461"/>
          <a:ext cx="560991" cy="5127601"/>
        </a:xfrm>
        <a:prstGeom prst="round2SameRect">
          <a:avLst/>
        </a:prstGeom>
        <a:noFill/>
        <a:ln w="9525" cap="flat" cmpd="sng" algn="ctr">
          <a:no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To handle memory access violations</a:t>
          </a:r>
          <a:endParaRPr lang="en-US" sz="1600" kern="1200" dirty="0"/>
        </a:p>
      </dsp:txBody>
      <dsp:txXfrm rot="-5400000">
        <a:off x="2884277" y="3043151"/>
        <a:ext cx="5100216" cy="506221"/>
      </dsp:txXfrm>
    </dsp:sp>
    <dsp:sp modelId="{22E9C407-EB45-4C77-8C9B-D5420819F900}">
      <dsp:nvSpPr>
        <dsp:cNvPr id="0" name=""/>
        <dsp:cNvSpPr/>
      </dsp:nvSpPr>
      <dsp:spPr>
        <a:xfrm>
          <a:off x="0" y="2945642"/>
          <a:ext cx="2884276" cy="701239"/>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US" sz="3500" kern="1200" dirty="0" smtClean="0"/>
            <a:t>Abort</a:t>
          </a:r>
          <a:endParaRPr lang="en-US" sz="3500" kern="1200" dirty="0"/>
        </a:p>
      </dsp:txBody>
      <dsp:txXfrm>
        <a:off x="34232" y="2979874"/>
        <a:ext cx="2815812" cy="632775"/>
      </dsp:txXfrm>
    </dsp:sp>
    <dsp:sp modelId="{8DECA6DB-F175-4FF9-B8D2-0EA8CA63DA22}">
      <dsp:nvSpPr>
        <dsp:cNvPr id="0" name=""/>
        <dsp:cNvSpPr/>
      </dsp:nvSpPr>
      <dsp:spPr>
        <a:xfrm rot="5400000">
          <a:off x="5167581" y="1468762"/>
          <a:ext cx="560991" cy="5127601"/>
        </a:xfrm>
        <a:prstGeom prst="round2SameRect">
          <a:avLst/>
        </a:prstGeom>
        <a:noFill/>
        <a:ln w="9525" cap="flat" cmpd="sng" algn="ctr">
          <a:no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To handle un-defined instructions</a:t>
          </a:r>
        </a:p>
      </dsp:txBody>
      <dsp:txXfrm rot="-5400000">
        <a:off x="2884277" y="3779452"/>
        <a:ext cx="5100216" cy="506221"/>
      </dsp:txXfrm>
    </dsp:sp>
    <dsp:sp modelId="{EC21D4EF-8E0C-4715-8AD3-395A3C80CCED}">
      <dsp:nvSpPr>
        <dsp:cNvPr id="0" name=""/>
        <dsp:cNvSpPr/>
      </dsp:nvSpPr>
      <dsp:spPr>
        <a:xfrm>
          <a:off x="0" y="3681943"/>
          <a:ext cx="2884276" cy="70123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US" sz="3500" kern="1200" dirty="0" smtClean="0"/>
            <a:t>Undefined</a:t>
          </a:r>
        </a:p>
      </dsp:txBody>
      <dsp:txXfrm>
        <a:off x="34232" y="3716175"/>
        <a:ext cx="2815812" cy="632775"/>
      </dsp:txXfrm>
    </dsp:sp>
    <dsp:sp modelId="{CEB27807-19A0-4665-AD35-B64DB1C3BC58}">
      <dsp:nvSpPr>
        <dsp:cNvPr id="0" name=""/>
        <dsp:cNvSpPr/>
      </dsp:nvSpPr>
      <dsp:spPr>
        <a:xfrm rot="5400000">
          <a:off x="5167581" y="2205063"/>
          <a:ext cx="560991" cy="5127601"/>
        </a:xfrm>
        <a:prstGeom prst="round2SameRect">
          <a:avLst/>
        </a:prstGeom>
        <a:noFill/>
        <a:ln w="9525" cap="flat" cmpd="sng" algn="ctr">
          <a:no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Privileged mode using the same registers as user mode</a:t>
          </a:r>
        </a:p>
      </dsp:txBody>
      <dsp:txXfrm rot="-5400000">
        <a:off x="2884277" y="4515753"/>
        <a:ext cx="5100216" cy="506221"/>
      </dsp:txXfrm>
    </dsp:sp>
    <dsp:sp modelId="{87C24C60-5F86-408B-9B71-E43E3B2DBA14}">
      <dsp:nvSpPr>
        <dsp:cNvPr id="0" name=""/>
        <dsp:cNvSpPr/>
      </dsp:nvSpPr>
      <dsp:spPr>
        <a:xfrm>
          <a:off x="0" y="4418245"/>
          <a:ext cx="2884276" cy="701239"/>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US" sz="3500" kern="1200" dirty="0" smtClean="0"/>
            <a:t>System</a:t>
          </a:r>
        </a:p>
      </dsp:txBody>
      <dsp:txXfrm>
        <a:off x="34232" y="4452477"/>
        <a:ext cx="2815812" cy="632775"/>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3">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4">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7" name="Rectangle 5"/>
          <p:cNvSpPr>
            <a:spLocks noChangeArrowheads="1"/>
          </p:cNvSpPr>
          <p:nvPr/>
        </p:nvSpPr>
        <p:spPr bwMode="auto">
          <a:xfrm>
            <a:off x="1674813" y="320675"/>
            <a:ext cx="3822700" cy="350838"/>
          </a:xfrm>
          <a:prstGeom prst="rect">
            <a:avLst/>
          </a:prstGeom>
          <a:noFill/>
          <a:ln w="9525">
            <a:noFill/>
            <a:miter lim="800000"/>
            <a:headEnd/>
            <a:tailEnd/>
          </a:ln>
        </p:spPr>
        <p:txBody>
          <a:bodyPr/>
          <a:lstStyle/>
          <a:p>
            <a:pPr>
              <a:defRPr/>
            </a:pPr>
            <a:endParaRPr lang="en-US"/>
          </a:p>
        </p:txBody>
      </p:sp>
      <p:sp>
        <p:nvSpPr>
          <p:cNvPr id="3078" name="Rectangle 6"/>
          <p:cNvSpPr>
            <a:spLocks noChangeArrowheads="1"/>
          </p:cNvSpPr>
          <p:nvPr/>
        </p:nvSpPr>
        <p:spPr bwMode="auto">
          <a:xfrm>
            <a:off x="2459038" y="374650"/>
            <a:ext cx="2155825" cy="122238"/>
          </a:xfrm>
          <a:prstGeom prst="rect">
            <a:avLst/>
          </a:prstGeom>
          <a:noFill/>
          <a:ln w="9525">
            <a:noFill/>
            <a:miter lim="800000"/>
            <a:headEnd/>
            <a:tailEnd/>
          </a:ln>
        </p:spPr>
        <p:txBody>
          <a:bodyPr wrap="none" lIns="0" tIns="0" rIns="0" bIns="0">
            <a:spAutoFit/>
          </a:bodyPr>
          <a:lstStyle/>
          <a:p>
            <a:pPr defTabSz="947738">
              <a:defRPr/>
            </a:pPr>
            <a:r>
              <a:rPr lang="en-US" sz="800">
                <a:solidFill>
                  <a:srgbClr val="00234A"/>
                </a:solidFill>
                <a:latin typeface="Times New Roman" pitchFamily="18" charset="0"/>
              </a:rPr>
              <a:t>Copyright © 2003 ARM LTD. All rights reserved.</a:t>
            </a:r>
            <a:endParaRPr lang="en-US" sz="1500">
              <a:solidFill>
                <a:srgbClr val="00234A"/>
              </a:solidFill>
            </a:endParaRPr>
          </a:p>
        </p:txBody>
      </p:sp>
      <p:sp>
        <p:nvSpPr>
          <p:cNvPr id="3079" name="Rectangle 7"/>
          <p:cNvSpPr>
            <a:spLocks noChangeArrowheads="1"/>
          </p:cNvSpPr>
          <p:nvPr/>
        </p:nvSpPr>
        <p:spPr bwMode="auto">
          <a:xfrm>
            <a:off x="2090738" y="501650"/>
            <a:ext cx="3000375" cy="125413"/>
          </a:xfrm>
          <a:prstGeom prst="rect">
            <a:avLst/>
          </a:prstGeom>
          <a:noFill/>
          <a:ln w="9525">
            <a:noFill/>
            <a:miter lim="800000"/>
            <a:headEnd/>
            <a:tailEnd/>
          </a:ln>
        </p:spPr>
        <p:txBody>
          <a:bodyPr wrap="none" lIns="0" tIns="0" rIns="0" bIns="0">
            <a:spAutoFit/>
          </a:bodyPr>
          <a:lstStyle/>
          <a:p>
            <a:pPr defTabSz="947738">
              <a:defRPr/>
            </a:pPr>
            <a:r>
              <a:rPr lang="en-US" sz="800">
                <a:solidFill>
                  <a:srgbClr val="00234A"/>
                </a:solidFill>
                <a:latin typeface="Times New Roman" pitchFamily="18" charset="0"/>
              </a:rPr>
              <a:t>Not to be reproduced by any means without prior written consent.</a:t>
            </a:r>
            <a:endParaRPr lang="en-US" sz="1500">
              <a:solidFill>
                <a:srgbClr val="00234A"/>
              </a:solidFill>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42975" y="4873625"/>
            <a:ext cx="5199063" cy="4621213"/>
          </a:xfrm>
          <a:prstGeom prst="rect">
            <a:avLst/>
          </a:prstGeom>
          <a:noFill/>
          <a:ln w="9525">
            <a:noFill/>
            <a:miter lim="800000"/>
            <a:headEnd/>
            <a:tailEnd/>
          </a:ln>
          <a:effectLst/>
        </p:spPr>
        <p:txBody>
          <a:bodyPr vert="horz" wrap="square" lIns="98798" tIns="49399" rIns="98798" bIns="4939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52" name="Rectangle 4"/>
          <p:cNvSpPr>
            <a:spLocks noChangeArrowheads="1"/>
          </p:cNvSpPr>
          <p:nvPr/>
        </p:nvSpPr>
        <p:spPr bwMode="gray">
          <a:xfrm>
            <a:off x="5426075" y="201613"/>
            <a:ext cx="1284288" cy="484187"/>
          </a:xfrm>
          <a:prstGeom prst="rect">
            <a:avLst/>
          </a:prstGeom>
          <a:solidFill>
            <a:schemeClr val="tx1"/>
          </a:solidFill>
          <a:ln w="12700">
            <a:solidFill>
              <a:schemeClr val="tx1"/>
            </a:solidFill>
            <a:miter lim="800000"/>
            <a:headEnd/>
            <a:tailEnd/>
          </a:ln>
          <a:effectLst/>
        </p:spPr>
        <p:txBody>
          <a:bodyPr wrap="none" lIns="100444" tIns="49399" rIns="100444" bIns="49399" anchor="ctr"/>
          <a:lstStyle/>
          <a:p>
            <a:pPr algn="ctr" defTabSz="1036638">
              <a:defRPr/>
            </a:pPr>
            <a:r>
              <a:rPr lang="en-US" sz="1900">
                <a:solidFill>
                  <a:schemeClr val="bg1"/>
                </a:solidFill>
                <a:latin typeface="Arial" pitchFamily="34" charset="0"/>
              </a:rPr>
              <a:t>Notes</a:t>
            </a:r>
          </a:p>
        </p:txBody>
      </p:sp>
      <p:sp>
        <p:nvSpPr>
          <p:cNvPr id="2053" name="Line 5"/>
          <p:cNvSpPr>
            <a:spLocks noChangeShapeType="1"/>
          </p:cNvSpPr>
          <p:nvPr/>
        </p:nvSpPr>
        <p:spPr bwMode="auto">
          <a:xfrm>
            <a:off x="463550" y="798513"/>
            <a:ext cx="6253163" cy="0"/>
          </a:xfrm>
          <a:prstGeom prst="line">
            <a:avLst/>
          </a:prstGeom>
          <a:noFill/>
          <a:ln w="12700">
            <a:solidFill>
              <a:schemeClr val="tx1"/>
            </a:solidFill>
            <a:round/>
            <a:headEnd type="none" w="sm" len="sm"/>
            <a:tailEnd type="none" w="sm" len="sm"/>
          </a:ln>
          <a:effectLst/>
        </p:spPr>
        <p:txBody>
          <a:bodyPr wrap="none" anchor="ctr"/>
          <a:lstStyle/>
          <a:p>
            <a:pPr>
              <a:defRPr/>
            </a:pPr>
            <a:endParaRPr lang="en-US"/>
          </a:p>
        </p:txBody>
      </p:sp>
      <p:sp>
        <p:nvSpPr>
          <p:cNvPr id="2054" name="Rectangle 6"/>
          <p:cNvSpPr>
            <a:spLocks noChangeArrowheads="1"/>
          </p:cNvSpPr>
          <p:nvPr/>
        </p:nvSpPr>
        <p:spPr bwMode="auto">
          <a:xfrm>
            <a:off x="457200" y="519113"/>
            <a:ext cx="4283075" cy="217487"/>
          </a:xfrm>
          <a:prstGeom prst="rect">
            <a:avLst/>
          </a:prstGeom>
          <a:noFill/>
          <a:ln w="9525">
            <a:noFill/>
            <a:miter lim="800000"/>
            <a:headEnd/>
            <a:tailEnd/>
          </a:ln>
          <a:effectLst/>
        </p:spPr>
        <p:txBody>
          <a:bodyPr lIns="69158" tIns="26346" rIns="69158" bIns="26346">
            <a:spAutoFit/>
          </a:bodyPr>
          <a:lstStyle/>
          <a:p>
            <a:pPr defTabSz="1036638">
              <a:lnSpc>
                <a:spcPct val="90000"/>
              </a:lnSpc>
              <a:tabLst>
                <a:tab pos="989013" algn="l"/>
              </a:tabLst>
              <a:defRPr/>
            </a:pPr>
            <a:r>
              <a:rPr lang="en-US" sz="1200">
                <a:latin typeface="Arial" pitchFamily="34" charset="0"/>
              </a:rPr>
              <a:t>The ARM Architecture</a:t>
            </a:r>
          </a:p>
        </p:txBody>
      </p:sp>
      <p:sp>
        <p:nvSpPr>
          <p:cNvPr id="2055" name="Rectangle 7"/>
          <p:cNvSpPr>
            <a:spLocks noChangeArrowheads="1"/>
          </p:cNvSpPr>
          <p:nvPr/>
        </p:nvSpPr>
        <p:spPr bwMode="auto">
          <a:xfrm>
            <a:off x="3360738" y="9709150"/>
            <a:ext cx="317500" cy="219075"/>
          </a:xfrm>
          <a:prstGeom prst="rect">
            <a:avLst/>
          </a:prstGeom>
          <a:noFill/>
          <a:ln w="9525">
            <a:noFill/>
            <a:miter lim="800000"/>
            <a:headEnd/>
            <a:tailEnd/>
          </a:ln>
          <a:effectLst/>
        </p:spPr>
        <p:txBody>
          <a:bodyPr wrap="none" lIns="69158" tIns="26346" rIns="69158" bIns="26346">
            <a:spAutoFit/>
          </a:bodyPr>
          <a:lstStyle/>
          <a:p>
            <a:pPr defTabSz="1036638">
              <a:lnSpc>
                <a:spcPct val="90000"/>
              </a:lnSpc>
              <a:defRPr/>
            </a:pPr>
            <a:fld id="{2541ECA4-9521-49B0-AA0F-2595B8821B84}" type="slidenum">
              <a:rPr lang="en-US" sz="1200">
                <a:solidFill>
                  <a:srgbClr val="006D82"/>
                </a:solidFill>
                <a:latin typeface="Times New Roman" pitchFamily="18" charset="0"/>
              </a:rPr>
              <a:pPr defTabSz="1036638">
                <a:lnSpc>
                  <a:spcPct val="90000"/>
                </a:lnSpc>
                <a:defRPr/>
              </a:pPr>
              <a:t>‹#›</a:t>
            </a:fld>
            <a:endParaRPr lang="en-US" sz="1200">
              <a:solidFill>
                <a:srgbClr val="006D82"/>
              </a:solidFill>
              <a:latin typeface="Times New Roman" pitchFamily="18" charset="0"/>
            </a:endParaRPr>
          </a:p>
        </p:txBody>
      </p:sp>
      <p:sp>
        <p:nvSpPr>
          <p:cNvPr id="73735" name="Rectangle 8"/>
          <p:cNvSpPr>
            <a:spLocks noGrp="1" noRot="1" noChangeAspect="1" noChangeArrowheads="1" noTextEdit="1"/>
          </p:cNvSpPr>
          <p:nvPr>
            <p:ph type="sldImg" idx="2"/>
          </p:nvPr>
        </p:nvSpPr>
        <p:spPr bwMode="auto">
          <a:xfrm>
            <a:off x="1138238" y="941388"/>
            <a:ext cx="4792662" cy="3594100"/>
          </a:xfrm>
          <a:prstGeom prst="rect">
            <a:avLst/>
          </a:prstGeom>
          <a:noFill/>
          <a:ln w="9525">
            <a:solidFill>
              <a:srgbClr val="000000"/>
            </a:solidFill>
            <a:miter lim="800000"/>
            <a:headEnd/>
            <a:tailEnd/>
          </a:ln>
        </p:spPr>
      </p:sp>
    </p:spTree>
  </p:cSld>
  <p:clrMap bg1="lt1" tx1="dk1" bg2="lt2" tx2="dk2" accent1="accent1" accent2="accent2" accent3="accent3" accent4="accent4" accent5="accent5" accent6="accent6" hlink="hlink" folHlink="folHlink"/>
  <p:notesStyle>
    <a:lvl1pPr algn="l" defTabSz="981075"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73075" algn="l" defTabSz="981075"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47738" algn="l" defTabSz="981075"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420813" algn="l" defTabSz="981075"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93888" algn="l" defTabSz="981075"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solidFill>
            <a:srgbClr val="FFFFFF"/>
          </a:solidFill>
          <a:ln/>
        </p:spPr>
      </p:sp>
      <p:sp>
        <p:nvSpPr>
          <p:cNvPr id="7475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r>
              <a:rPr lang="en-US" dirty="0" smtClean="0"/>
              <a:t>This </a:t>
            </a:r>
            <a:r>
              <a:rPr lang="en-US" b="1" dirty="0" smtClean="0">
                <a:solidFill>
                  <a:schemeClr val="hlink"/>
                </a:solidFill>
              </a:rPr>
              <a:t>animated</a:t>
            </a:r>
            <a:r>
              <a:rPr lang="en-US" dirty="0" smtClean="0"/>
              <a:t> slide shows the way that the banking of registers works. On the left the currently visible set of registers are shown for a particular mode.</a:t>
            </a:r>
          </a:p>
          <a:p>
            <a:r>
              <a:rPr lang="en-US" dirty="0" smtClean="0"/>
              <a:t>On the right are the registers that are banked out whilst in that mode.</a:t>
            </a:r>
          </a:p>
          <a:p>
            <a:endParaRPr lang="en-US" dirty="0" smtClean="0"/>
          </a:p>
          <a:p>
            <a:r>
              <a:rPr lang="en-US" dirty="0" smtClean="0"/>
              <a:t>Each key press will switch mode:</a:t>
            </a:r>
          </a:p>
          <a:p>
            <a:endParaRPr lang="en-US" dirty="0" smtClean="0"/>
          </a:p>
          <a:p>
            <a:r>
              <a:rPr lang="en-US" dirty="0" smtClean="0"/>
              <a:t>user -&gt; FIQ -&gt;user -&gt; IRQ -&gt; user -&gt;SVC -&gt; User -&gt; </a:t>
            </a:r>
            <a:r>
              <a:rPr lang="en-US" dirty="0" err="1" smtClean="0"/>
              <a:t>Undef</a:t>
            </a:r>
            <a:r>
              <a:rPr lang="en-US" dirty="0" smtClean="0"/>
              <a:t> -&gt; User -&gt; Abort and then back to user.</a:t>
            </a:r>
          </a:p>
          <a:p>
            <a:endParaRPr lang="en-US" dirty="0" smtClean="0"/>
          </a:p>
          <a:p>
            <a:r>
              <a:rPr lang="en-US" dirty="0" smtClean="0"/>
              <a:t>The following slide then shows this in a more static way that is more useful for reference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r>
              <a:rPr lang="en-US" smtClean="0"/>
              <a:t>This slide shows the registers visible in each mode - basically in a more static fashion than the previous animated slide that is more useful for reference.</a:t>
            </a:r>
          </a:p>
          <a:p>
            <a:endParaRPr lang="en-US" smtClean="0"/>
          </a:p>
          <a:p>
            <a:r>
              <a:rPr lang="en-US" smtClean="0"/>
              <a:t>The main point to state here is the splitting of the registers in Thumb state into Low and High registers.</a:t>
            </a:r>
          </a:p>
          <a:p>
            <a:endParaRPr lang="en-US" smtClean="0"/>
          </a:p>
          <a:p>
            <a:r>
              <a:rPr lang="en-US" smtClean="0"/>
              <a:t>ARM register banking is the minimum necessary for fast handling of overlapping exceptions of different types (e.g. ABORT during SWI during IRQ).  For nested exceptions of the same type (e.g. re-entrant interrupts) some additional pushing of registers to the stack is required.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pPr>
              <a:lnSpc>
                <a:spcPct val="90000"/>
              </a:lnSpc>
            </a:pPr>
            <a:r>
              <a:rPr lang="en-US" smtClean="0">
                <a:solidFill>
                  <a:srgbClr val="000000"/>
                </a:solidFill>
              </a:rPr>
              <a:t>Green psr bits are only in certain versions of the ARM architecture</a:t>
            </a:r>
          </a:p>
          <a:p>
            <a:pPr>
              <a:lnSpc>
                <a:spcPct val="90000"/>
              </a:lnSpc>
            </a:pPr>
            <a:r>
              <a:rPr lang="en-US" smtClean="0">
                <a:solidFill>
                  <a:srgbClr val="000000"/>
                </a:solidFill>
              </a:rPr>
              <a:t>ALU status flags (set if "S" bit set, implied in Thumb state).</a:t>
            </a:r>
            <a:endParaRPr lang="en-US" smtClean="0"/>
          </a:p>
          <a:p>
            <a:r>
              <a:rPr lang="en-US" smtClean="0"/>
              <a:t>Sticky overflow flag (Q flag) is set either when </a:t>
            </a:r>
          </a:p>
          <a:p>
            <a:pPr lvl="1"/>
            <a:r>
              <a:rPr lang="en-US" smtClean="0"/>
              <a:t>saturation occurs during QADD, QDADD, QSUB or QDSUB, or </a:t>
            </a:r>
          </a:p>
          <a:p>
            <a:pPr lvl="1"/>
            <a:r>
              <a:rPr lang="en-US" smtClean="0"/>
              <a:t>the result of SMLAxy or SMLAWx overflows 32-bits</a:t>
            </a:r>
          </a:p>
          <a:p>
            <a:r>
              <a:rPr lang="en-US" smtClean="0"/>
              <a:t>Once flag has been set can not be modified by one of the above instructions and must write to CPSR using MSR instruction to cleared</a:t>
            </a:r>
          </a:p>
          <a:p>
            <a:r>
              <a:rPr lang="en-US" smtClean="0"/>
              <a:t>PSRs split into four 8-bit fields that can be individually written: </a:t>
            </a:r>
          </a:p>
          <a:p>
            <a:r>
              <a:rPr lang="en-US" smtClean="0"/>
              <a:t>Control	(c)	bits 0-7    </a:t>
            </a:r>
          </a:p>
          <a:p>
            <a:r>
              <a:rPr lang="en-US" smtClean="0"/>
              <a:t>Extension	(x)	bits 8-15	Reserved for future use</a:t>
            </a:r>
          </a:p>
          <a:p>
            <a:r>
              <a:rPr lang="en-US" smtClean="0"/>
              <a:t>Status	(s)	bits 16-23	Reserved for future use</a:t>
            </a:r>
          </a:p>
          <a:p>
            <a:r>
              <a:rPr lang="en-US" smtClean="0"/>
              <a:t>Flags	(f)	bits 24-31</a:t>
            </a:r>
          </a:p>
          <a:p>
            <a:r>
              <a:rPr lang="en-US" smtClean="0"/>
              <a:t>Bits that are reserved for future use should not be modified by current software. Typically, a read-modify-write strategy should be used to update the value of a status register to ensure future compatibility. Note that the T/J bits in the CPSR should never be changed directly by writing to the PSR (use the BX/BXJ instruction to change state instead).</a:t>
            </a:r>
          </a:p>
          <a:p>
            <a:r>
              <a:rPr lang="en-US" smtClean="0"/>
              <a:t>However, in cases where the processor state is known in advance (e.g. on reset, following an interrupt, or some other exception), an immediate value may be written directly into the status registers, to change only specific bits (e.g. to change mode).</a:t>
            </a:r>
          </a:p>
          <a:p>
            <a:r>
              <a:rPr lang="en-US" smtClean="0"/>
              <a:t>New ARM V6 bits now shown.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solidFill>
            <a:srgbClr val="FFFFFF"/>
          </a:solidFill>
          <a:ln/>
        </p:spPr>
      </p:sp>
      <p:sp>
        <p:nvSpPr>
          <p:cNvPr id="93187" name="Rectangle 3"/>
          <p:cNvSpPr>
            <a:spLocks noGrp="1" noChangeArrowheads="1"/>
          </p:cNvSpPr>
          <p:nvPr>
            <p:ph type="body" idx="1"/>
          </p:nvPr>
        </p:nvSpPr>
        <p:spPr>
          <a:noFill/>
          <a:ln/>
        </p:spPr>
        <p:txBody>
          <a:bodyPr/>
          <a:lstStyle/>
          <a:p>
            <a:r>
              <a:rPr lang="en-US" dirty="0" smtClean="0"/>
              <a:t>Exception handling on the ARM is controlled through the use of an area of memory called the vector table. This lives (normally) at the bottom of the memory map from 0x0 to 0x1c. Within this table one word is allocated to each of the various exception types.</a:t>
            </a:r>
          </a:p>
          <a:p>
            <a:r>
              <a:rPr lang="en-US" dirty="0" smtClean="0"/>
              <a:t>This word will contain some form of ARM instruction that should perform a branch. It does </a:t>
            </a:r>
            <a:r>
              <a:rPr lang="en-US" b="1" dirty="0" smtClean="0"/>
              <a:t>not</a:t>
            </a:r>
            <a:r>
              <a:rPr lang="en-US" dirty="0" smtClean="0"/>
              <a:t> contain an address.</a:t>
            </a:r>
          </a:p>
          <a:p>
            <a:r>
              <a:rPr lang="en-US" dirty="0" smtClean="0"/>
              <a:t>Reset - executed on power on</a:t>
            </a:r>
          </a:p>
          <a:p>
            <a:r>
              <a:rPr lang="en-US" dirty="0" err="1" smtClean="0"/>
              <a:t>Undef</a:t>
            </a:r>
            <a:r>
              <a:rPr lang="en-US" dirty="0" smtClean="0"/>
              <a:t> - when an invalid instruction reaches the execute stage of the pipeline</a:t>
            </a:r>
          </a:p>
          <a:p>
            <a:r>
              <a:rPr lang="en-US" dirty="0" smtClean="0"/>
              <a:t>SWI - when a software interrupt instruction is executed</a:t>
            </a:r>
          </a:p>
          <a:p>
            <a:r>
              <a:rPr lang="en-US" dirty="0" err="1" smtClean="0"/>
              <a:t>Prefetch</a:t>
            </a:r>
            <a:r>
              <a:rPr lang="en-US" dirty="0" smtClean="0"/>
              <a:t> - when an instruction is fetched from memory that is invalid for some reason, if it reaches the execute stage then this exception is taken</a:t>
            </a:r>
          </a:p>
          <a:p>
            <a:r>
              <a:rPr lang="en-US" dirty="0" smtClean="0"/>
              <a:t>Data - if a load/store instruction tries to access an invalid memory location, then this exception is taken</a:t>
            </a:r>
          </a:p>
          <a:p>
            <a:r>
              <a:rPr lang="en-US" dirty="0" smtClean="0"/>
              <a:t>IRQ - normal interrupt</a:t>
            </a:r>
          </a:p>
          <a:p>
            <a:r>
              <a:rPr lang="en-US" dirty="0" smtClean="0"/>
              <a:t>FIQ - fast interrupt</a:t>
            </a:r>
          </a:p>
          <a:p>
            <a:r>
              <a:rPr lang="en-US" dirty="0" smtClean="0"/>
              <a:t>When one of these exceptions is taken, the ARM goes through a low-overhead sequence of actions in order to invoke the appropriate exception handler.  The current instruction is always allowed to complete (except in case of Reset).</a:t>
            </a:r>
          </a:p>
          <a:p>
            <a:r>
              <a:rPr lang="en-US" dirty="0" smtClean="0"/>
              <a:t>IRQ is disabled on entry to all exceptions; FIQ is also disabled on entry to Reset and FIQ.</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13494" y="9710230"/>
            <a:ext cx="3071502" cy="511525"/>
          </a:xfrm>
          <a:prstGeom prst="rect">
            <a:avLst/>
          </a:prstGeom>
          <a:ln/>
        </p:spPr>
        <p:txBody>
          <a:bodyPr lIns="97064" tIns="48532" rIns="97064" bIns="48532"/>
          <a:lstStyle/>
          <a:p>
            <a:fld id="{3EE0B67A-DC9F-4E78-85B5-E85CD5C1AD5B}" type="slidenum">
              <a:rPr lang="en-GB" altLang="en-GB"/>
              <a:pPr/>
              <a:t>42</a:t>
            </a:fld>
            <a:endParaRPr lang="en-GB" altLang="en-GB"/>
          </a:p>
        </p:txBody>
      </p:sp>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13494" y="9710230"/>
            <a:ext cx="3071502" cy="511525"/>
          </a:xfrm>
          <a:prstGeom prst="rect">
            <a:avLst/>
          </a:prstGeom>
          <a:ln/>
        </p:spPr>
        <p:txBody>
          <a:bodyPr lIns="97064" tIns="48532" rIns="97064" bIns="48532"/>
          <a:lstStyle/>
          <a:p>
            <a:fld id="{EC13D803-77A0-4D51-8B31-E737A7BD25EF}" type="slidenum">
              <a:rPr lang="en-GB" altLang="en-GB"/>
              <a:pPr/>
              <a:t>43</a:t>
            </a:fld>
            <a:endParaRPr lang="en-GB" altLang="en-GB"/>
          </a:p>
        </p:txBody>
      </p:sp>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r>
              <a:rPr lang="en-US" dirty="0" smtClean="0"/>
              <a:t>ARM is designed to efficiently access memory using a single memory access cycle.  So word accesses must be on a word address boundary, </a:t>
            </a:r>
            <a:r>
              <a:rPr lang="en-US" dirty="0" err="1" smtClean="0"/>
              <a:t>halfword</a:t>
            </a:r>
            <a:r>
              <a:rPr lang="en-US" dirty="0" smtClean="0"/>
              <a:t> accesses must be on a </a:t>
            </a:r>
            <a:r>
              <a:rPr lang="en-US" dirty="0" err="1" smtClean="0"/>
              <a:t>halfword</a:t>
            </a:r>
            <a:r>
              <a:rPr lang="en-US" dirty="0" smtClean="0"/>
              <a:t> address boundary.  This includes instruction fetches.</a:t>
            </a:r>
          </a:p>
          <a:p>
            <a:r>
              <a:rPr lang="en-US" dirty="0" smtClean="0"/>
              <a:t>Point out that strictly, the bottom bits of the PC simply do not exist within the ARM core - hence they are ‘undefined’.  Memory system must ignore these for instruction fetches.</a:t>
            </a:r>
          </a:p>
          <a:p>
            <a:r>
              <a:rPr lang="en-US" dirty="0" smtClean="0"/>
              <a:t>In Jazelle state, the processor doesn’t perform 8-bit fetches from memory.  Instead it does aligned 32-bit fetches (4-byte </a:t>
            </a:r>
            <a:r>
              <a:rPr lang="en-US" dirty="0" err="1" smtClean="0"/>
              <a:t>prefetching</a:t>
            </a:r>
            <a:r>
              <a:rPr lang="en-US" dirty="0" smtClean="0"/>
              <a:t>) which is more efficient.  Note we don’t mention the PC in Jazelle state because the ‘Jazelle PC’ is actually stored in r14 - this is technical detail that is not relevant as it is completely hidden by the Jazelle support code.</a:t>
            </a:r>
          </a:p>
          <a:p>
            <a:endParaRPr lang="en-US" dirty="0" smtClean="0"/>
          </a:p>
          <a:p>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xfrm>
            <a:off x="4013494" y="9710230"/>
            <a:ext cx="3071502" cy="511525"/>
          </a:xfrm>
          <a:prstGeom prst="rect">
            <a:avLst/>
          </a:prstGeom>
          <a:noFill/>
        </p:spPr>
        <p:txBody>
          <a:bodyPr lIns="97064" tIns="48532" rIns="97064" bIns="48532"/>
          <a:lstStyle/>
          <a:p>
            <a:fld id="{7C12DD2B-6E61-42D0-8929-478E2E8E2792}" type="slidenum">
              <a:rPr lang="en-GB" altLang="en-GB" smtClean="0"/>
              <a:pPr/>
              <a:t>46</a:t>
            </a:fld>
            <a:endParaRPr lang="en-GB" altLang="en-GB"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xfrm>
            <a:off x="4013494" y="9710230"/>
            <a:ext cx="3071502" cy="511525"/>
          </a:xfrm>
          <a:prstGeom prst="rect">
            <a:avLst/>
          </a:prstGeom>
          <a:noFill/>
        </p:spPr>
        <p:txBody>
          <a:bodyPr lIns="97064" tIns="48532" rIns="97064" bIns="48532"/>
          <a:lstStyle/>
          <a:p>
            <a:fld id="{9C4DB976-5E86-4707-AF04-58E300F1ADC2}" type="slidenum">
              <a:rPr lang="en-GB" altLang="en-GB" smtClean="0"/>
              <a:pPr/>
              <a:t>47</a:t>
            </a:fld>
            <a:endParaRPr lang="en-GB" altLang="en-GB"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xfrm>
            <a:off x="941993" y="4855116"/>
            <a:ext cx="5202617" cy="4600225"/>
          </a:xfrm>
          <a:noFill/>
          <a:ln/>
        </p:spPr>
        <p:txBody>
          <a:bodyPr/>
          <a:lstStyle/>
          <a:p>
            <a:endParaRPr lang="en-GB"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xfrm>
            <a:off x="4013494" y="9710230"/>
            <a:ext cx="3071502" cy="511525"/>
          </a:xfrm>
          <a:prstGeom prst="rect">
            <a:avLst/>
          </a:prstGeom>
          <a:noFill/>
        </p:spPr>
        <p:txBody>
          <a:bodyPr lIns="97064" tIns="48532" rIns="97064" bIns="48532"/>
          <a:lstStyle/>
          <a:p>
            <a:fld id="{662002A5-A8AA-418A-BA31-438FC270E345}" type="slidenum">
              <a:rPr lang="en-GB" altLang="en-GB" smtClean="0"/>
              <a:pPr/>
              <a:t>48</a:t>
            </a:fld>
            <a:endParaRPr lang="en-GB" altLang="en-GB"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GB" sz="1000" b="1"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81075" rtl="0" eaLnBrk="0" fontAlgn="base" latinLnBrk="0" hangingPunct="0">
              <a:lnSpc>
                <a:spcPct val="100000"/>
              </a:lnSpc>
              <a:spcBef>
                <a:spcPct val="30000"/>
              </a:spcBef>
              <a:spcAft>
                <a:spcPct val="0"/>
              </a:spcAft>
              <a:buClrTx/>
              <a:buSzTx/>
              <a:buFontTx/>
              <a:buNone/>
              <a:tabLst/>
              <a:defRPr/>
            </a:pPr>
            <a:r>
              <a:rPr lang="en-US" dirty="0" smtClean="0"/>
              <a:t>designs to semiconductor partners who fabricate and sell to their customers.</a:t>
            </a:r>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xfrm>
            <a:off x="4013494" y="9710230"/>
            <a:ext cx="3071502" cy="511525"/>
          </a:xfrm>
          <a:prstGeom prst="rect">
            <a:avLst/>
          </a:prstGeom>
          <a:noFill/>
        </p:spPr>
        <p:txBody>
          <a:bodyPr lIns="97064" tIns="48532" rIns="97064" bIns="48532"/>
          <a:lstStyle/>
          <a:p>
            <a:fld id="{E617CE1A-E8CD-4424-ACC7-4693AB6933BC}" type="slidenum">
              <a:rPr lang="en-GB" altLang="en-GB" smtClean="0"/>
              <a:pPr/>
              <a:t>49</a:t>
            </a:fld>
            <a:endParaRPr lang="en-GB" altLang="en-GB"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r>
              <a:rPr lang="it-IT" smtClean="0">
                <a:latin typeface="Times New Roman" pitchFamily="18" charset="0"/>
              </a:rPr>
              <a:t>The </a:t>
            </a:r>
            <a:r>
              <a:rPr lang="it-IT" smtClean="0">
                <a:latin typeface="Courier"/>
              </a:rPr>
              <a:t>BX </a:t>
            </a:r>
            <a:r>
              <a:rPr lang="it-IT" smtClean="0">
                <a:latin typeface="Times New Roman" pitchFamily="18" charset="0"/>
              </a:rPr>
              <a:t>(Branch and Exchange) instruction branches to an address held in a register Rm, with an optional switch to Thumb execution. The branch target address is the value of register Rm, with its bit[0] forced to zero. The instruction set to be used at the branch target is chosen by setting the CPSR T bit to bit[0] of Rm.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4294967295"/>
          </p:nvPr>
        </p:nvSpPr>
        <p:spPr bwMode="auto">
          <a:xfrm>
            <a:off x="4013200" y="9710738"/>
            <a:ext cx="3071813" cy="511175"/>
          </a:xfrm>
          <a:prstGeom prst="rect">
            <a:avLst/>
          </a:prstGeom>
          <a:noFill/>
          <a:ln>
            <a:miter lim="800000"/>
            <a:headEnd/>
            <a:tailEnd/>
          </a:ln>
        </p:spPr>
        <p:txBody>
          <a:bodyPr lIns="97064" tIns="48532" rIns="97064" bIns="48532"/>
          <a:lstStyle/>
          <a:p>
            <a:fld id="{D0940CFE-099B-4CA5-85D3-A2D1B85A0A16}" type="slidenum">
              <a:rPr lang="en-GB" altLang="en-GB"/>
              <a:pPr/>
              <a:t>51</a:t>
            </a:fld>
            <a:endParaRPr lang="en-GB" altLang="en-GB"/>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4294967295"/>
          </p:nvPr>
        </p:nvSpPr>
        <p:spPr bwMode="auto">
          <a:xfrm>
            <a:off x="4013200" y="9710738"/>
            <a:ext cx="3071813" cy="511175"/>
          </a:xfrm>
          <a:prstGeom prst="rect">
            <a:avLst/>
          </a:prstGeom>
          <a:noFill/>
          <a:ln>
            <a:miter lim="800000"/>
            <a:headEnd/>
            <a:tailEnd/>
          </a:ln>
        </p:spPr>
        <p:txBody>
          <a:bodyPr lIns="97064" tIns="48532" rIns="97064" bIns="48532"/>
          <a:lstStyle/>
          <a:p>
            <a:fld id="{F8253ED4-D393-4C16-AC8A-86E0BF31FD57}" type="slidenum">
              <a:rPr lang="en-GB" altLang="en-GB"/>
              <a:pPr/>
              <a:t>52</a:t>
            </a:fld>
            <a:endParaRPr lang="en-GB" altLang="en-GB"/>
          </a:p>
        </p:txBody>
      </p:sp>
      <p:sp>
        <p:nvSpPr>
          <p:cNvPr id="99331" name="Rectangle 2"/>
          <p:cNvSpPr>
            <a:spLocks noGrp="1" noRot="1" noChangeAspect="1" noChangeArrowheads="1" noTextEdit="1"/>
          </p:cNvSpPr>
          <p:nvPr>
            <p:ph type="sldImg"/>
          </p:nvPr>
        </p:nvSpPr>
        <p:spPr>
          <a:xfrm>
            <a:off x="733425" y="576263"/>
            <a:ext cx="5622925" cy="4217987"/>
          </a:xfrm>
          <a:ln/>
        </p:spPr>
      </p:sp>
      <p:sp>
        <p:nvSpPr>
          <p:cNvPr id="99332" name="Rectangle 3"/>
          <p:cNvSpPr>
            <a:spLocks noGrp="1" noChangeArrowheads="1"/>
          </p:cNvSpPr>
          <p:nvPr>
            <p:ph type="body" idx="1"/>
          </p:nvPr>
        </p:nvSpPr>
        <p:spPr>
          <a:xfrm>
            <a:off x="941388" y="4856163"/>
            <a:ext cx="5203825" cy="4600575"/>
          </a:xfrm>
          <a:noFill/>
          <a:ln/>
        </p:spPr>
        <p:txBody>
          <a:bodyPr lIns="97267" tIns="48634" rIns="97267" bIns="48634"/>
          <a:lstStyle/>
          <a:p>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4294967295"/>
          </p:nvPr>
        </p:nvSpPr>
        <p:spPr bwMode="auto">
          <a:xfrm>
            <a:off x="4013200" y="9710738"/>
            <a:ext cx="3071813" cy="511175"/>
          </a:xfrm>
          <a:prstGeom prst="rect">
            <a:avLst/>
          </a:prstGeom>
          <a:noFill/>
          <a:ln>
            <a:miter lim="800000"/>
            <a:headEnd/>
            <a:tailEnd/>
          </a:ln>
        </p:spPr>
        <p:txBody>
          <a:bodyPr lIns="97064" tIns="48532" rIns="97064" bIns="48532"/>
          <a:lstStyle/>
          <a:p>
            <a:fld id="{C2438775-1F2F-4A63-9180-7B0E86F0B3E4}" type="slidenum">
              <a:rPr lang="en-GB" altLang="en-GB"/>
              <a:pPr/>
              <a:t>53</a:t>
            </a:fld>
            <a:endParaRPr lang="en-GB" altLang="en-GB"/>
          </a:p>
        </p:txBody>
      </p:sp>
      <p:sp>
        <p:nvSpPr>
          <p:cNvPr id="100355" name="Rectangle 2"/>
          <p:cNvSpPr>
            <a:spLocks noGrp="1" noRot="1" noChangeAspect="1" noChangeArrowheads="1" noTextEdit="1"/>
          </p:cNvSpPr>
          <p:nvPr>
            <p:ph type="sldImg"/>
          </p:nvPr>
        </p:nvSpPr>
        <p:spPr>
          <a:xfrm>
            <a:off x="733425" y="576263"/>
            <a:ext cx="5622925" cy="4217987"/>
          </a:xfrm>
          <a:ln/>
        </p:spPr>
      </p:sp>
      <p:sp>
        <p:nvSpPr>
          <p:cNvPr id="100356" name="Rectangle 3"/>
          <p:cNvSpPr>
            <a:spLocks noGrp="1" noChangeArrowheads="1"/>
          </p:cNvSpPr>
          <p:nvPr>
            <p:ph type="body" idx="1"/>
          </p:nvPr>
        </p:nvSpPr>
        <p:spPr>
          <a:xfrm>
            <a:off x="941388" y="4856163"/>
            <a:ext cx="5203825" cy="4600575"/>
          </a:xfrm>
          <a:noFill/>
          <a:ln/>
        </p:spPr>
        <p:txBody>
          <a:bodyPr lIns="97267" tIns="48634" rIns="97267" bIns="48634"/>
          <a:lstStyle/>
          <a:p>
            <a:endParaRPr lang="en-GB"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xfrm>
            <a:off x="4013494" y="9710230"/>
            <a:ext cx="3071502" cy="511525"/>
          </a:xfrm>
          <a:prstGeom prst="rect">
            <a:avLst/>
          </a:prstGeom>
          <a:noFill/>
        </p:spPr>
        <p:txBody>
          <a:bodyPr lIns="97064" tIns="48532" rIns="97064" bIns="48532"/>
          <a:lstStyle/>
          <a:p>
            <a:fld id="{3559ACB2-89D3-4342-A29B-5466D1981C5F}" type="slidenum">
              <a:rPr lang="en-GB" altLang="en-GB" smtClean="0"/>
              <a:pPr/>
              <a:t>55</a:t>
            </a:fld>
            <a:endParaRPr lang="en-GB" altLang="en-GB"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xfrm>
            <a:off x="4013494" y="9710230"/>
            <a:ext cx="3071502" cy="511525"/>
          </a:xfrm>
          <a:prstGeom prst="rect">
            <a:avLst/>
          </a:prstGeom>
          <a:noFill/>
        </p:spPr>
        <p:txBody>
          <a:bodyPr lIns="97064" tIns="48532" rIns="97064" bIns="48532"/>
          <a:lstStyle/>
          <a:p>
            <a:fld id="{0804500A-F58C-435F-8EFB-70F33A22DC73}" type="slidenum">
              <a:rPr lang="en-GB" altLang="en-GB" smtClean="0"/>
              <a:pPr/>
              <a:t>56</a:t>
            </a:fld>
            <a:endParaRPr lang="en-GB" altLang="en-GB"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xfrm>
            <a:off x="4013494" y="9710230"/>
            <a:ext cx="3071502" cy="511525"/>
          </a:xfrm>
          <a:prstGeom prst="rect">
            <a:avLst/>
          </a:prstGeom>
          <a:noFill/>
        </p:spPr>
        <p:txBody>
          <a:bodyPr lIns="97064" tIns="48532" rIns="97064" bIns="48532"/>
          <a:lstStyle/>
          <a:p>
            <a:fld id="{79F530B4-3863-4984-90F7-8C8012F70150}" type="slidenum">
              <a:rPr lang="en-GB" altLang="en-GB" smtClean="0"/>
              <a:pPr/>
              <a:t>57</a:t>
            </a:fld>
            <a:endParaRPr lang="en-GB" altLang="en-GB"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xfrm>
            <a:off x="4013494" y="9710230"/>
            <a:ext cx="3071502" cy="511525"/>
          </a:xfrm>
          <a:prstGeom prst="rect">
            <a:avLst/>
          </a:prstGeom>
          <a:noFill/>
        </p:spPr>
        <p:txBody>
          <a:bodyPr lIns="97064" tIns="48532" rIns="97064" bIns="48532"/>
          <a:lstStyle/>
          <a:p>
            <a:fld id="{2B441F72-D715-4EA6-AF13-18DDA66A264A}" type="slidenum">
              <a:rPr lang="en-GB" altLang="en-GB" smtClean="0"/>
              <a:pPr/>
              <a:t>58</a:t>
            </a:fld>
            <a:endParaRPr lang="en-GB" altLang="en-GB"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r>
              <a:rPr lang="en-US" sz="1400" smtClean="0"/>
              <a:t>Debugger trace tools</a:t>
            </a:r>
          </a:p>
          <a:p>
            <a:pPr lvl="1"/>
            <a:r>
              <a:rPr lang="en-US" sz="1400" smtClean="0"/>
              <a:t>Have copy of the code image</a:t>
            </a:r>
          </a:p>
          <a:p>
            <a:pPr lvl="1"/>
            <a:r>
              <a:rPr lang="en-US" sz="1400" smtClean="0"/>
              <a:t>Configure ETM trace via JTAG</a:t>
            </a:r>
          </a:p>
          <a:p>
            <a:pPr lvl="1"/>
            <a:r>
              <a:rPr lang="en-US" sz="1400" smtClean="0"/>
              <a:t>Receive compressed trace from ETM</a:t>
            </a:r>
          </a:p>
          <a:p>
            <a:pPr lvl="1"/>
            <a:r>
              <a:rPr lang="en-US" sz="1400" smtClean="0"/>
              <a:t>Decompress ETM trace using code image</a:t>
            </a:r>
          </a:p>
          <a:p>
            <a:endParaRPr lang="en-GB" smtClean="0"/>
          </a:p>
          <a:p>
            <a:endParaRPr lang="en-GB"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1.Graphic Data Source</a:t>
            </a:r>
            <a:r>
              <a:rPr lang="en-US" baseline="0" dirty="0" smtClean="0"/>
              <a:t> – IC Fabrication File Formats</a:t>
            </a:r>
          </a:p>
          <a:p>
            <a:r>
              <a:rPr lang="en-US" baseline="0" dirty="0" smtClean="0"/>
              <a:t>   -Files normally stored in magnetic strip</a:t>
            </a:r>
          </a:p>
          <a:p>
            <a:r>
              <a:rPr lang="en-US" baseline="0" dirty="0" smtClean="0"/>
              <a:t>   -IC Layout Artwork files</a:t>
            </a:r>
          </a:p>
          <a:p>
            <a:r>
              <a:rPr lang="en-US" baseline="0" dirty="0" smtClean="0"/>
              <a:t>2.</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ARM’s business model </a:t>
            </a:r>
            <a:r>
              <a:rPr lang="en-US" dirty="0" err="1" smtClean="0"/>
              <a:t>centres</a:t>
            </a:r>
            <a:r>
              <a:rPr lang="en-US" dirty="0" smtClean="0"/>
              <a:t> around the principle of partnership. At the centre of this are ARM’s semiconductor partners who design,  manufacture and market ARM-compliant products. </a:t>
            </a:r>
          </a:p>
          <a:p>
            <a:r>
              <a:rPr lang="en-US" dirty="0" smtClean="0"/>
              <a:t>Having so many partner companies producing silicon executing the same instruction set is a very important part of ARM’s strength in the market place.</a:t>
            </a:r>
          </a:p>
          <a:p>
            <a:r>
              <a:rPr lang="en-US" dirty="0" smtClean="0"/>
              <a:t>However each of our semiconductor partners bring their own unique strengths to the partnership - each having their own technologies, applications knowledge, product focus, culture, geography,  and key customers.</a:t>
            </a:r>
          </a:p>
          <a:p>
            <a:r>
              <a:rPr lang="en-US" dirty="0" smtClean="0"/>
              <a:t>In addition to our partnering with semiconductor companies, we also partner with a large number of other third parties to ensure that operating systems, EDA and software development tools, application software and design services are available for doing ARM based designs.</a:t>
            </a:r>
          </a:p>
          <a:p>
            <a:r>
              <a:rPr lang="en-US" dirty="0" smtClean="0"/>
              <a:t>“ATAP” stands for ARM Technology Access Program. Creates a network of independent design service companies and equips them to deliver ARM-powered designs. Members get access to ARM technology, expertise and support. Members sometimes referred to as “Approved Design Centers”.</a:t>
            </a:r>
          </a:p>
          <a:p>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13494" y="9710230"/>
            <a:ext cx="3071502" cy="511525"/>
          </a:xfrm>
          <a:prstGeom prst="rect">
            <a:avLst/>
          </a:prstGeom>
          <a:ln/>
        </p:spPr>
        <p:txBody>
          <a:bodyPr lIns="97064" tIns="48532" rIns="97064" bIns="48532"/>
          <a:lstStyle/>
          <a:p>
            <a:fld id="{9F9CAB7F-34F3-4C1E-B60D-85DDB321B9E1}" type="slidenum">
              <a:rPr lang="en-GB" altLang="en-GB"/>
              <a:pPr/>
              <a:t>31</a:t>
            </a:fld>
            <a:endParaRPr lang="en-GB" altLang="en-GB"/>
          </a:p>
        </p:txBody>
      </p:sp>
      <p:sp>
        <p:nvSpPr>
          <p:cNvPr id="1442818" name="Rectangle 2"/>
          <p:cNvSpPr>
            <a:spLocks noGrp="1" noRot="1" noChangeAspect="1" noChangeArrowheads="1" noTextEdit="1"/>
          </p:cNvSpPr>
          <p:nvPr>
            <p:ph type="sldImg"/>
          </p:nvPr>
        </p:nvSpPr>
        <p:spPr>
          <a:ln/>
        </p:spPr>
      </p:sp>
      <p:sp>
        <p:nvSpPr>
          <p:cNvPr id="144281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ph type="body" idx="1"/>
          </p:nvPr>
        </p:nvSpPr>
        <p:spPr>
          <a:xfrm>
            <a:off x="944563" y="4873625"/>
            <a:ext cx="5197475" cy="4621213"/>
          </a:xfrm>
          <a:noFill/>
          <a:ln/>
        </p:spPr>
        <p:txBody>
          <a:bodyPr/>
          <a:lstStyle/>
          <a:p>
            <a:pPr>
              <a:spcAft>
                <a:spcPts val="1200"/>
              </a:spcAft>
            </a:pPr>
            <a:r>
              <a:rPr lang="en-GB" smtClean="0">
                <a:solidFill>
                  <a:srgbClr val="000000"/>
                </a:solidFill>
                <a:latin typeface="CG Times"/>
              </a:rPr>
              <a:t>The ARM architecture provides a total of 37 registers, all of which are 32-bits long.  However these are arranged into several banks, with the accessible bank being governed by the current processor mode. We will see this in more detail in a couple of slides. In summary though, in each mode, the core can access:</a:t>
            </a:r>
          </a:p>
          <a:p>
            <a:pPr lvl="1">
              <a:spcAft>
                <a:spcPts val="1200"/>
              </a:spcAft>
            </a:pPr>
            <a:r>
              <a:rPr lang="en-GB" smtClean="0">
                <a:solidFill>
                  <a:srgbClr val="000000"/>
                </a:solidFill>
                <a:latin typeface="CG Times"/>
              </a:rPr>
              <a:t>a particular set of 13 general purpose registers (r0 - r12). </a:t>
            </a:r>
          </a:p>
          <a:p>
            <a:pPr lvl="1">
              <a:spcAft>
                <a:spcPts val="1200"/>
              </a:spcAft>
            </a:pPr>
            <a:r>
              <a:rPr lang="en-GB" smtClean="0">
                <a:solidFill>
                  <a:srgbClr val="000000"/>
                </a:solidFill>
                <a:latin typeface="CG Times"/>
              </a:rPr>
              <a:t>a particular r13 - which is typically used as a stack pointer. This will be a different r13 for each mode, so allowing each exception type to have its own stack.</a:t>
            </a:r>
          </a:p>
          <a:p>
            <a:pPr lvl="1">
              <a:spcAft>
                <a:spcPts val="1200"/>
              </a:spcAft>
            </a:pPr>
            <a:r>
              <a:rPr lang="en-GB" smtClean="0">
                <a:solidFill>
                  <a:srgbClr val="000000"/>
                </a:solidFill>
                <a:latin typeface="CG Times"/>
              </a:rPr>
              <a:t>a particular r14 - which is used as a link (or return address) register. Again this will be a different r14 for each mode.</a:t>
            </a:r>
          </a:p>
          <a:p>
            <a:pPr lvl="1">
              <a:spcAft>
                <a:spcPts val="1200"/>
              </a:spcAft>
            </a:pPr>
            <a:r>
              <a:rPr lang="en-GB" smtClean="0">
                <a:solidFill>
                  <a:srgbClr val="000000"/>
                </a:solidFill>
                <a:latin typeface="CG Times"/>
              </a:rPr>
              <a:t>r15 - whose only use is as the Program counter.</a:t>
            </a:r>
          </a:p>
          <a:p>
            <a:pPr>
              <a:spcAft>
                <a:spcPts val="1200"/>
              </a:spcAft>
            </a:pPr>
            <a:r>
              <a:rPr lang="en-GB" smtClean="0">
                <a:solidFill>
                  <a:srgbClr val="000000"/>
                </a:solidFill>
                <a:latin typeface="CG Times"/>
              </a:rPr>
              <a:t>The CPSR (Current Program Status Register) - this stores additional information about the state of the processor: </a:t>
            </a:r>
          </a:p>
          <a:p>
            <a:pPr>
              <a:spcAft>
                <a:spcPts val="1200"/>
              </a:spcAft>
            </a:pPr>
            <a:r>
              <a:rPr lang="en-GB" smtClean="0">
                <a:solidFill>
                  <a:srgbClr val="000000"/>
                </a:solidFill>
                <a:latin typeface="CG Times"/>
              </a:rPr>
              <a:t>And finally in privileged modes, a particular SPSR (Saved Program Status Register). This stores a copy of the previous CPSR value when an exception occurs. This combined with the link register allows exceptions to return without corrupting processor state.</a:t>
            </a:r>
          </a:p>
        </p:txBody>
      </p:sp>
      <p:sp>
        <p:nvSpPr>
          <p:cNvPr id="90115" name="Rectangle 4"/>
          <p:cNvSpPr>
            <a:spLocks noGrp="1" noRot="1" noChangeAspect="1" noChangeArrowheads="1" noTextEdit="1"/>
          </p:cNvSpPr>
          <p:nvPr>
            <p:ph type="sldImg"/>
          </p:nvPr>
        </p:nvSpPr>
        <p:spPr>
          <a:xfrm>
            <a:off x="1139825" y="941388"/>
            <a:ext cx="4792663" cy="3594100"/>
          </a:xfr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7" name="Picture 3" descr="E:\SHARING\ppt sujith\9999\3.jpg"/>
          <p:cNvPicPr>
            <a:picLocks noChangeAspect="1" noChangeArrowheads="1"/>
          </p:cNvPicPr>
          <p:nvPr/>
        </p:nvPicPr>
        <p:blipFill>
          <a:blip r:embed="rId2"/>
          <a:srcRect/>
          <a:stretch>
            <a:fillRect/>
          </a:stretch>
        </p:blipFill>
        <p:spPr bwMode="auto">
          <a:xfrm>
            <a:off x="-109538" y="-82550"/>
            <a:ext cx="9363076" cy="7023100"/>
          </a:xfrm>
          <a:prstGeom prst="rect">
            <a:avLst/>
          </a:prstGeom>
          <a:noFill/>
        </p:spPr>
      </p:pic>
      <p:sp>
        <p:nvSpPr>
          <p:cNvPr id="2" name="Title 1"/>
          <p:cNvSpPr>
            <a:spLocks noGrp="1"/>
          </p:cNvSpPr>
          <p:nvPr>
            <p:ph type="ctrTitle"/>
          </p:nvPr>
        </p:nvSpPr>
        <p:spPr>
          <a:xfrm>
            <a:off x="152400" y="1676400"/>
            <a:ext cx="7772400" cy="1470025"/>
          </a:xfrm>
        </p:spPr>
        <p:txBody>
          <a:bodyPr/>
          <a:lstStyle>
            <a:lvl1pPr>
              <a:defRPr b="0" cap="none" spc="0">
                <a:ln>
                  <a:noFill/>
                </a:ln>
                <a:solidFill>
                  <a:schemeClr val="accent3">
                    <a:lumMod val="50000"/>
                  </a:schemeClr>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62000" y="3505200"/>
            <a:ext cx="6400800" cy="914400"/>
          </a:xfrm>
        </p:spPr>
        <p:txBody>
          <a:bodyPr anchor="ctr" anchorCtr="1"/>
          <a:lstStyle>
            <a:lvl1pPr marL="0" indent="0" algn="r">
              <a:buNone/>
              <a:defRPr>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E463E7D6-E276-49FF-8936-69E4864456F6}" type="datetime1">
              <a:rPr lang="en-US" smtClean="0"/>
              <a:pPr>
                <a:defRPr/>
              </a:pPr>
              <a:t>7/5/2021</a:t>
            </a:fld>
            <a:endParaRPr lang="en-US"/>
          </a:p>
        </p:txBody>
      </p:sp>
      <p:sp>
        <p:nvSpPr>
          <p:cNvPr id="5" name="Footer Placeholder 4"/>
          <p:cNvSpPr>
            <a:spLocks noGrp="1"/>
          </p:cNvSpPr>
          <p:nvPr>
            <p:ph type="ftr" sz="quarter" idx="11"/>
          </p:nvPr>
        </p:nvSpPr>
        <p:spPr/>
        <p:txBody>
          <a:bodyPr/>
          <a:lstStyle/>
          <a:p>
            <a:pPr>
              <a:defRPr/>
            </a:pPr>
            <a:r>
              <a:rPr lang="en-US" smtClean="0"/>
              <a:t>© Pantech Solutions Pvt Ltd. | All rights reserved</a:t>
            </a:r>
            <a:endParaRPr lang="en-US"/>
          </a:p>
        </p:txBody>
      </p:sp>
      <p:sp>
        <p:nvSpPr>
          <p:cNvPr id="6" name="Slide Number Placeholder 5"/>
          <p:cNvSpPr>
            <a:spLocks noGrp="1"/>
          </p:cNvSpPr>
          <p:nvPr>
            <p:ph type="sldNum" sz="quarter" idx="12"/>
          </p:nvPr>
        </p:nvSpPr>
        <p:spPr/>
        <p:txBody>
          <a:bodyPr/>
          <a:lstStyle/>
          <a:p>
            <a:pPr>
              <a:defRPr/>
            </a:pPr>
            <a:fld id="{664F5B4B-66EF-43C8-A179-267626580744}" type="slidenum">
              <a:rPr lang="en-US" smtClean="0"/>
              <a:pPr>
                <a:defRPr/>
              </a:pPr>
              <a:t>‹#›</a:t>
            </a:fld>
            <a:endParaRPr lang="en-US"/>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9839131-3E8F-415E-9982-4B523B6172B5}" type="datetime1">
              <a:rPr lang="en-US" smtClean="0"/>
              <a:pPr>
                <a:defRPr/>
              </a:pPr>
              <a:t>7/5/2021</a:t>
            </a:fld>
            <a:endParaRPr lang="en-US"/>
          </a:p>
        </p:txBody>
      </p:sp>
      <p:sp>
        <p:nvSpPr>
          <p:cNvPr id="5" name="Footer Placeholder 4"/>
          <p:cNvSpPr>
            <a:spLocks noGrp="1"/>
          </p:cNvSpPr>
          <p:nvPr>
            <p:ph type="ftr" sz="quarter" idx="11"/>
          </p:nvPr>
        </p:nvSpPr>
        <p:spPr/>
        <p:txBody>
          <a:bodyPr/>
          <a:lstStyle/>
          <a:p>
            <a:pPr>
              <a:defRPr/>
            </a:pPr>
            <a:r>
              <a:rPr lang="en-US" smtClean="0"/>
              <a:t>© Pantech Solutions Pvt Ltd. | All rights reserved</a:t>
            </a:r>
            <a:endParaRPr lang="en-US"/>
          </a:p>
        </p:txBody>
      </p:sp>
      <p:sp>
        <p:nvSpPr>
          <p:cNvPr id="6" name="Slide Number Placeholder 5"/>
          <p:cNvSpPr>
            <a:spLocks noGrp="1"/>
          </p:cNvSpPr>
          <p:nvPr>
            <p:ph type="sldNum" sz="quarter" idx="12"/>
          </p:nvPr>
        </p:nvSpPr>
        <p:spPr/>
        <p:txBody>
          <a:bodyPr/>
          <a:lstStyle/>
          <a:p>
            <a:pPr>
              <a:defRPr/>
            </a:pPr>
            <a:fld id="{70720E0E-58B1-4DBE-BCD8-DC9D83AE8FA2}" type="slidenum">
              <a:rPr lang="en-US" smtClean="0"/>
              <a:pPr>
                <a:defRPr/>
              </a:pPr>
              <a:t>‹#›</a:t>
            </a:fld>
            <a:endParaRPr lang="en-US"/>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1"/>
        </a:solidFill>
        <a:effectLst/>
      </p:bgPr>
    </p:bg>
    <p:spTree>
      <p:nvGrpSpPr>
        <p:cNvPr id="1" name=""/>
        <p:cNvGrpSpPr/>
        <p:nvPr/>
      </p:nvGrpSpPr>
      <p:grpSpPr>
        <a:xfrm>
          <a:off x="0" y="0"/>
          <a:ext cx="0" cy="0"/>
          <a:chOff x="0" y="0"/>
          <a:chExt cx="0" cy="0"/>
        </a:xfrm>
      </p:grpSpPr>
      <p:sp>
        <p:nvSpPr>
          <p:cNvPr id="291846" name="Rectangle 6"/>
          <p:cNvSpPr>
            <a:spLocks noGrp="1" noChangeArrowheads="1"/>
          </p:cNvSpPr>
          <p:nvPr>
            <p:ph type="ctrTitle"/>
          </p:nvPr>
        </p:nvSpPr>
        <p:spPr bwMode="auto">
          <a:xfrm>
            <a:off x="228600" y="2209800"/>
            <a:ext cx="8686800" cy="1752600"/>
          </a:xfrm>
          <a:noFill/>
        </p:spPr>
        <p:txBody>
          <a:bodyPr anchorCtr="1"/>
          <a:lstStyle>
            <a:lvl1pPr algn="ctr">
              <a:defRPr sz="5200">
                <a:solidFill>
                  <a:schemeClr val="tx1"/>
                </a:solidFill>
              </a:defRPr>
            </a:lvl1pPr>
          </a:lstStyle>
          <a:p>
            <a:r>
              <a:rPr lang="en-US"/>
              <a:t>Click to edit Master title style</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82"/>
        <p:cNvGrpSpPr/>
        <p:nvPr/>
      </p:nvGrpSpPr>
      <p:grpSpPr>
        <a:xfrm>
          <a:off x="0" y="0"/>
          <a:ext cx="0" cy="0"/>
          <a:chOff x="0" y="0"/>
          <a:chExt cx="0" cy="0"/>
        </a:xfrm>
      </p:grpSpPr>
      <p:sp>
        <p:nvSpPr>
          <p:cNvPr id="1383" name="Google Shape;1383;p26"/>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384" name="Google Shape;1384;p26"/>
          <p:cNvGrpSpPr/>
          <p:nvPr/>
        </p:nvGrpSpPr>
        <p:grpSpPr>
          <a:xfrm>
            <a:off x="359957" y="-557999"/>
            <a:ext cx="1051274" cy="1049749"/>
            <a:chOff x="3585475" y="1537675"/>
            <a:chExt cx="649175" cy="486175"/>
          </a:xfrm>
        </p:grpSpPr>
        <p:sp>
          <p:nvSpPr>
            <p:cNvPr id="1385" name="Google Shape;1385;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6" name="Google Shape;1386;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7" name="Google Shape;1387;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8" name="Google Shape;1388;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9" name="Google Shape;1389;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0" name="Google Shape;1390;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1" name="Google Shape;1391;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2" name="Google Shape;1392;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3" name="Google Shape;1393;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4" name="Google Shape;1394;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5" name="Google Shape;1395;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6" name="Google Shape;1396;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7" name="Google Shape;1397;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8" name="Google Shape;1398;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9" name="Google Shape;1399;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0" name="Google Shape;1400;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1" name="Google Shape;1401;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2" name="Google Shape;1402;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3" name="Google Shape;1403;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4" name="Google Shape;1404;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05" name="Google Shape;1405;p26"/>
          <p:cNvGrpSpPr/>
          <p:nvPr/>
        </p:nvGrpSpPr>
        <p:grpSpPr>
          <a:xfrm>
            <a:off x="7633694" y="6366919"/>
            <a:ext cx="1051274" cy="1049749"/>
            <a:chOff x="3585475" y="1537675"/>
            <a:chExt cx="649175" cy="486175"/>
          </a:xfrm>
        </p:grpSpPr>
        <p:sp>
          <p:nvSpPr>
            <p:cNvPr id="1406" name="Google Shape;1406;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7" name="Google Shape;1407;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8" name="Google Shape;1408;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9" name="Google Shape;1409;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0" name="Google Shape;1410;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1" name="Google Shape;1411;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2" name="Google Shape;1412;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3" name="Google Shape;1413;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4" name="Google Shape;1414;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5" name="Google Shape;1415;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6" name="Google Shape;1416;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7" name="Google Shape;1417;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8" name="Google Shape;1418;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9" name="Google Shape;1419;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0" name="Google Shape;1420;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1" name="Google Shape;1421;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2" name="Google Shape;1422;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3" name="Google Shape;1423;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4" name="Google Shape;1424;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5" name="Google Shape;1425;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139501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052" name="Picture 4" descr="E:\SHARING\ppt sujith\9999\2.jpg"/>
          <p:cNvPicPr>
            <a:picLocks noChangeAspect="1" noChangeArrowheads="1"/>
          </p:cNvPicPr>
          <p:nvPr/>
        </p:nvPicPr>
        <p:blipFill>
          <a:blip r:embed="rId2"/>
          <a:srcRect/>
          <a:stretch>
            <a:fillRect/>
          </a:stretch>
        </p:blipFill>
        <p:spPr bwMode="auto">
          <a:xfrm>
            <a:off x="0" y="-774"/>
            <a:ext cx="9144000" cy="6858774"/>
          </a:xfrm>
          <a:prstGeom prst="rect">
            <a:avLst/>
          </a:prstGeom>
          <a:noFill/>
        </p:spPr>
      </p:pic>
      <p:sp>
        <p:nvSpPr>
          <p:cNvPr id="3" name="Content Placeholder 2"/>
          <p:cNvSpPr>
            <a:spLocks noGrp="1"/>
          </p:cNvSpPr>
          <p:nvPr>
            <p:ph idx="1"/>
          </p:nvPr>
        </p:nvSpPr>
        <p:spPr>
          <a:xfrm>
            <a:off x="457200" y="1265237"/>
            <a:ext cx="8229600" cy="5059363"/>
          </a:xfrm>
        </p:spPr>
        <p:txBody>
          <a:bodyPr/>
          <a:lstStyle>
            <a:lvl1pPr>
              <a:lnSpc>
                <a:spcPct val="150000"/>
              </a:lnSpc>
              <a:defRPr sz="3000" baseline="0">
                <a:solidFill>
                  <a:srgbClr val="002060"/>
                </a:solidFill>
              </a:defRPr>
            </a:lvl1pPr>
            <a:lvl2pPr>
              <a:defRPr sz="2600">
                <a:solidFill>
                  <a:schemeClr val="accent1">
                    <a:lumMod val="50000"/>
                  </a:schemeClr>
                </a:solidFill>
              </a:defRPr>
            </a:lvl2pPr>
            <a:lvl3pPr>
              <a:defRPr sz="2200">
                <a:solidFill>
                  <a:schemeClr val="accent1">
                    <a:lumMod val="50000"/>
                  </a:schemeClr>
                </a:solidFill>
              </a:defRPr>
            </a:lvl3pPr>
            <a:lvl4pPr>
              <a:defRPr sz="1800">
                <a:solidFill>
                  <a:schemeClr val="accent1">
                    <a:lumMod val="50000"/>
                  </a:schemeClr>
                </a:solidFill>
              </a:defRPr>
            </a:lvl4pPr>
            <a:lvl5pPr>
              <a:defRPr sz="1800">
                <a:solidFill>
                  <a:schemeClr val="accent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Click to edit Master Text Style</a:t>
            </a:r>
            <a:endParaRPr lang="en-US" dirty="0"/>
          </a:p>
        </p:txBody>
      </p:sp>
      <p:sp>
        <p:nvSpPr>
          <p:cNvPr id="9" name="Title 8"/>
          <p:cNvSpPr>
            <a:spLocks noGrp="1"/>
          </p:cNvSpPr>
          <p:nvPr>
            <p:ph type="title"/>
          </p:nvPr>
        </p:nvSpPr>
        <p:spPr>
          <a:xfrm>
            <a:off x="454740" y="39469"/>
            <a:ext cx="6781800" cy="646331"/>
          </a:xfr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lvl1pPr algn="ctr">
              <a:defRPr sz="3600" b="0" u="none" cap="none" spc="0">
                <a:ln>
                  <a:noFill/>
                </a:ln>
                <a:solidFill>
                  <a:srgbClr val="982F0E"/>
                </a:solidFill>
                <a:effectLst>
                  <a:outerShdw blurRad="38100" dist="38100" dir="2700000" algn="tl">
                    <a:srgbClr val="000000">
                      <a:alpha val="43137"/>
                    </a:srgbClr>
                  </a:outerShdw>
                </a:effectLst>
                <a:latin typeface="Arial" pitchFamily="34" charset="0"/>
                <a:cs typeface="Arial" pitchFamily="34" charset="0"/>
              </a:defRPr>
            </a:lvl1pPr>
          </a:lstStyle>
          <a:p>
            <a:r>
              <a:rPr lang="en-US" dirty="0" smtClean="0"/>
              <a:t>Click to edit Master title style</a:t>
            </a:r>
            <a:endParaRPr lang="en-US" dirty="0"/>
          </a:p>
        </p:txBody>
      </p:sp>
      <p:pic>
        <p:nvPicPr>
          <p:cNvPr id="6" name="Picture 6" descr="http://zone.ni.com/cms/images/devzone/tut/ARM-logo.gif"/>
          <p:cNvPicPr>
            <a:picLocks noChangeAspect="1" noChangeArrowheads="1"/>
          </p:cNvPicPr>
          <p:nvPr userDrawn="1"/>
        </p:nvPicPr>
        <p:blipFill>
          <a:blip r:embed="rId3"/>
          <a:srcRect t="11736" b="17848"/>
          <a:stretch>
            <a:fillRect/>
          </a:stretch>
        </p:blipFill>
        <p:spPr bwMode="auto">
          <a:xfrm>
            <a:off x="7676690" y="72570"/>
            <a:ext cx="1427935" cy="533400"/>
          </a:xfrm>
          <a:prstGeom prst="rect">
            <a:avLst/>
          </a:prstGeom>
          <a:ln>
            <a:noFill/>
          </a:ln>
          <a:effectLst>
            <a:softEdge rad="112500"/>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3074" name="Picture 2" descr="E:\SHARING\ppt sujith\3.jpg"/>
          <p:cNvPicPr>
            <a:picLocks noChangeAspect="1" noChangeArrowheads="1"/>
          </p:cNvPicPr>
          <p:nvPr/>
        </p:nvPicPr>
        <p:blipFill>
          <a:blip r:embed="rId2"/>
          <a:srcRect/>
          <a:stretch>
            <a:fillRect/>
          </a:stretch>
        </p:blipFill>
        <p:spPr bwMode="auto">
          <a:xfrm>
            <a:off x="-17208" y="-23558"/>
            <a:ext cx="9144000" cy="6858774"/>
          </a:xfrm>
          <a:prstGeom prst="rect">
            <a:avLst/>
          </a:prstGeom>
          <a:noFill/>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7937" name="Picture 1" descr="E:\SHARING\ppt sujith\9999\2.jpg"/>
          <p:cNvPicPr>
            <a:picLocks noChangeAspect="1" noChangeArrowheads="1"/>
          </p:cNvPicPr>
          <p:nvPr userDrawn="1"/>
        </p:nvPicPr>
        <p:blipFill>
          <a:blip r:embed="rId2"/>
          <a:srcRect/>
          <a:stretch>
            <a:fillRect/>
          </a:stretch>
        </p:blipFill>
        <p:spPr bwMode="auto">
          <a:xfrm>
            <a:off x="6574" y="-9980"/>
            <a:ext cx="9144000" cy="6858774"/>
          </a:xfrm>
          <a:prstGeom prst="rect">
            <a:avLst/>
          </a:prstGeom>
          <a:noFill/>
        </p:spPr>
      </p:pic>
      <p:sp>
        <p:nvSpPr>
          <p:cNvPr id="3" name="Content Placeholder 2"/>
          <p:cNvSpPr>
            <a:spLocks noGrp="1"/>
          </p:cNvSpPr>
          <p:nvPr>
            <p:ph sz="half" idx="1"/>
          </p:nvPr>
        </p:nvSpPr>
        <p:spPr>
          <a:xfrm>
            <a:off x="457200" y="1600200"/>
            <a:ext cx="4038600" cy="4525963"/>
          </a:xfrm>
        </p:spPr>
        <p:txBody>
          <a:bodyPr/>
          <a:lstStyle>
            <a:lvl1pPr>
              <a:defRPr sz="2800">
                <a:solidFill>
                  <a:srgbClr val="002060"/>
                </a:solidFill>
              </a:defRPr>
            </a:lvl1pPr>
            <a:lvl2pPr>
              <a:defRPr sz="2400">
                <a:solidFill>
                  <a:schemeClr val="accent1">
                    <a:lumMod val="50000"/>
                  </a:schemeClr>
                </a:solidFill>
              </a:defRPr>
            </a:lvl2pPr>
            <a:lvl3pPr>
              <a:defRPr sz="2000">
                <a:solidFill>
                  <a:schemeClr val="accent1">
                    <a:lumMod val="50000"/>
                  </a:schemeClr>
                </a:solidFill>
              </a:defRPr>
            </a:lvl3pPr>
            <a:lvl4pPr>
              <a:defRPr sz="1800">
                <a:solidFill>
                  <a:schemeClr val="accent1">
                    <a:lumMod val="50000"/>
                  </a:schemeClr>
                </a:solidFill>
              </a:defRPr>
            </a:lvl4pPr>
            <a:lvl5pPr>
              <a:defRPr sz="1800">
                <a:solidFill>
                  <a:schemeClr val="accent1">
                    <a:lumMod val="50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solidFill>
                  <a:srgbClr val="002060"/>
                </a:solidFill>
              </a:defRPr>
            </a:lvl1pPr>
            <a:lvl2pPr>
              <a:defRPr sz="2400">
                <a:solidFill>
                  <a:schemeClr val="accent1">
                    <a:lumMod val="50000"/>
                  </a:schemeClr>
                </a:solidFill>
              </a:defRPr>
            </a:lvl2pPr>
            <a:lvl3pPr>
              <a:defRPr sz="2000">
                <a:solidFill>
                  <a:schemeClr val="accent1">
                    <a:lumMod val="50000"/>
                  </a:schemeClr>
                </a:solidFill>
              </a:defRPr>
            </a:lvl3pPr>
            <a:lvl4pPr>
              <a:defRPr sz="1800">
                <a:solidFill>
                  <a:schemeClr val="accent1">
                    <a:lumMod val="50000"/>
                  </a:schemeClr>
                </a:solidFill>
              </a:defRPr>
            </a:lvl4pPr>
            <a:lvl5pPr>
              <a:defRPr sz="1800">
                <a:solidFill>
                  <a:schemeClr val="accent1">
                    <a:lumMod val="50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a:xfrm>
            <a:off x="454740" y="39469"/>
            <a:ext cx="6781800" cy="646331"/>
          </a:xfr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lvl1pPr algn="ctr">
              <a:defRPr sz="3600" b="0" u="none" cap="none" spc="0">
                <a:ln>
                  <a:noFill/>
                </a:ln>
                <a:solidFill>
                  <a:srgbClr val="982F0E"/>
                </a:solidFill>
                <a:effectLst>
                  <a:outerShdw blurRad="38100" dist="38100" dir="2700000" algn="tl">
                    <a:srgbClr val="000000">
                      <a:alpha val="43137"/>
                    </a:srgbClr>
                  </a:outerShdw>
                </a:effectLst>
                <a:latin typeface="Arial" pitchFamily="34" charset="0"/>
                <a:cs typeface="Arial" pitchFamily="34" charset="0"/>
              </a:defRPr>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88B4F50E-39F5-4EAB-BD33-18F03932E0CA}" type="datetime1">
              <a:rPr lang="en-US" smtClean="0"/>
              <a:pPr>
                <a:defRPr/>
              </a:pPr>
              <a:t>7/5/2021</a:t>
            </a:fld>
            <a:endParaRPr lang="en-US"/>
          </a:p>
        </p:txBody>
      </p:sp>
      <p:sp>
        <p:nvSpPr>
          <p:cNvPr id="8" name="Footer Placeholder 7"/>
          <p:cNvSpPr>
            <a:spLocks noGrp="1"/>
          </p:cNvSpPr>
          <p:nvPr>
            <p:ph type="ftr" sz="quarter" idx="11"/>
          </p:nvPr>
        </p:nvSpPr>
        <p:spPr/>
        <p:txBody>
          <a:bodyPr/>
          <a:lstStyle/>
          <a:p>
            <a:pPr>
              <a:defRPr/>
            </a:pPr>
            <a:r>
              <a:rPr lang="en-US" smtClean="0"/>
              <a:t>© Pantech Solutions Pvt Ltd. | All rights reserved</a:t>
            </a:r>
            <a:endParaRPr lang="en-US"/>
          </a:p>
        </p:txBody>
      </p:sp>
      <p:sp>
        <p:nvSpPr>
          <p:cNvPr id="9" name="Slide Number Placeholder 8"/>
          <p:cNvSpPr>
            <a:spLocks noGrp="1"/>
          </p:cNvSpPr>
          <p:nvPr>
            <p:ph type="sldNum" sz="quarter" idx="12"/>
          </p:nvPr>
        </p:nvSpPr>
        <p:spPr/>
        <p:txBody>
          <a:bodyPr/>
          <a:lstStyle/>
          <a:p>
            <a:pPr>
              <a:defRPr/>
            </a:pPr>
            <a:fld id="{EF39DF62-D940-46BF-B65D-85806A5AA0F7}" type="slidenum">
              <a:rPr lang="en-US" smtClean="0"/>
              <a:pPr>
                <a:defRPr/>
              </a:pPr>
              <a:t>‹#›</a:t>
            </a:fld>
            <a:endParaRPr lang="en-US"/>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5CFD1807-6431-40CA-AABA-377AD92090A8}" type="datetime1">
              <a:rPr lang="en-US" smtClean="0"/>
              <a:pPr>
                <a:defRPr/>
              </a:pPr>
              <a:t>7/5/2021</a:t>
            </a:fld>
            <a:endParaRPr lang="en-US"/>
          </a:p>
        </p:txBody>
      </p:sp>
      <p:sp>
        <p:nvSpPr>
          <p:cNvPr id="4" name="Footer Placeholder 3"/>
          <p:cNvSpPr>
            <a:spLocks noGrp="1"/>
          </p:cNvSpPr>
          <p:nvPr>
            <p:ph type="ftr" sz="quarter" idx="11"/>
          </p:nvPr>
        </p:nvSpPr>
        <p:spPr/>
        <p:txBody>
          <a:bodyPr/>
          <a:lstStyle/>
          <a:p>
            <a:pPr>
              <a:defRPr/>
            </a:pPr>
            <a:r>
              <a:rPr lang="en-US" smtClean="0"/>
              <a:t>© Pantech Solutions Pvt Ltd. | All rights reserved</a:t>
            </a:r>
            <a:endParaRPr lang="en-US"/>
          </a:p>
        </p:txBody>
      </p:sp>
      <p:sp>
        <p:nvSpPr>
          <p:cNvPr id="5" name="Slide Number Placeholder 4"/>
          <p:cNvSpPr>
            <a:spLocks noGrp="1"/>
          </p:cNvSpPr>
          <p:nvPr>
            <p:ph type="sldNum" sz="quarter" idx="12"/>
          </p:nvPr>
        </p:nvSpPr>
        <p:spPr/>
        <p:txBody>
          <a:bodyPr/>
          <a:lstStyle/>
          <a:p>
            <a:pPr>
              <a:defRPr/>
            </a:pPr>
            <a:fld id="{56611498-FA40-4E99-8428-963D0F8B5DCA}" type="slidenum">
              <a:rPr lang="en-US" smtClean="0"/>
              <a:pPr>
                <a:defRPr/>
              </a:pPr>
              <a:t>‹#›</a:t>
            </a:fld>
            <a:endParaRPr lang="en-US"/>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FA98FC-F167-46ED-B049-6ACA4CF09805}" type="datetime1">
              <a:rPr lang="en-US" smtClean="0"/>
              <a:pPr>
                <a:defRPr/>
              </a:pPr>
              <a:t>7/5/2021</a:t>
            </a:fld>
            <a:endParaRPr lang="en-US"/>
          </a:p>
        </p:txBody>
      </p:sp>
      <p:sp>
        <p:nvSpPr>
          <p:cNvPr id="3" name="Footer Placeholder 2"/>
          <p:cNvSpPr>
            <a:spLocks noGrp="1"/>
          </p:cNvSpPr>
          <p:nvPr>
            <p:ph type="ftr" sz="quarter" idx="11"/>
          </p:nvPr>
        </p:nvSpPr>
        <p:spPr/>
        <p:txBody>
          <a:bodyPr/>
          <a:lstStyle/>
          <a:p>
            <a:pPr>
              <a:defRPr/>
            </a:pPr>
            <a:r>
              <a:rPr lang="en-US" smtClean="0"/>
              <a:t>© Pantech Solutions Pvt Ltd. | All rights reserved</a:t>
            </a:r>
            <a:endParaRPr lang="en-US"/>
          </a:p>
        </p:txBody>
      </p:sp>
      <p:sp>
        <p:nvSpPr>
          <p:cNvPr id="4" name="Slide Number Placeholder 3"/>
          <p:cNvSpPr>
            <a:spLocks noGrp="1"/>
          </p:cNvSpPr>
          <p:nvPr>
            <p:ph type="sldNum" sz="quarter" idx="12"/>
          </p:nvPr>
        </p:nvSpPr>
        <p:spPr/>
        <p:txBody>
          <a:bodyPr/>
          <a:lstStyle/>
          <a:p>
            <a:pPr>
              <a:defRPr/>
            </a:pPr>
            <a:fld id="{E3479EDF-2936-4913-8A54-3B4A13AF8B9D}" type="slidenum">
              <a:rPr lang="en-US" smtClean="0"/>
              <a:pPr>
                <a:defRPr/>
              </a:pPr>
              <a:t>‹#›</a:t>
            </a:fld>
            <a:endParaRPr lang="en-US"/>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A0D11257-54A7-4FB5-9723-7D104D8D921C}" type="datetime1">
              <a:rPr lang="en-US" smtClean="0"/>
              <a:pPr>
                <a:defRPr/>
              </a:pPr>
              <a:t>7/5/2021</a:t>
            </a:fld>
            <a:endParaRPr lang="en-US"/>
          </a:p>
        </p:txBody>
      </p:sp>
      <p:sp>
        <p:nvSpPr>
          <p:cNvPr id="6" name="Footer Placeholder 5"/>
          <p:cNvSpPr>
            <a:spLocks noGrp="1"/>
          </p:cNvSpPr>
          <p:nvPr>
            <p:ph type="ftr" sz="quarter" idx="11"/>
          </p:nvPr>
        </p:nvSpPr>
        <p:spPr/>
        <p:txBody>
          <a:bodyPr/>
          <a:lstStyle/>
          <a:p>
            <a:pPr>
              <a:defRPr/>
            </a:pPr>
            <a:r>
              <a:rPr lang="en-US" smtClean="0"/>
              <a:t>© Pantech Solutions Pvt Ltd. | All rights reserved</a:t>
            </a:r>
            <a:endParaRPr lang="en-US"/>
          </a:p>
        </p:txBody>
      </p:sp>
      <p:sp>
        <p:nvSpPr>
          <p:cNvPr id="7" name="Slide Number Placeholder 6"/>
          <p:cNvSpPr>
            <a:spLocks noGrp="1"/>
          </p:cNvSpPr>
          <p:nvPr>
            <p:ph type="sldNum" sz="quarter" idx="12"/>
          </p:nvPr>
        </p:nvSpPr>
        <p:spPr/>
        <p:txBody>
          <a:bodyPr/>
          <a:lstStyle/>
          <a:p>
            <a:pPr>
              <a:defRPr/>
            </a:pPr>
            <a:fld id="{F972055E-CA9C-4C61-B77F-D1F4F0326223}" type="slidenum">
              <a:rPr lang="en-US" smtClean="0"/>
              <a:pPr>
                <a:defRPr/>
              </a:pPr>
              <a:t>‹#›</a:t>
            </a:fld>
            <a:endParaRPr lang="en-US"/>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4098" name="Picture 2" descr="E:\SHARING\ppt sujith\9999\1.jpg"/>
          <p:cNvPicPr>
            <a:picLocks noChangeAspect="1" noChangeArrowheads="1"/>
          </p:cNvPicPr>
          <p:nvPr/>
        </p:nvPicPr>
        <p:blipFill>
          <a:blip r:embed="rId2"/>
          <a:srcRect/>
          <a:stretch>
            <a:fillRect/>
          </a:stretch>
        </p:blipFill>
        <p:spPr bwMode="auto">
          <a:xfrm>
            <a:off x="0" y="-774"/>
            <a:ext cx="9144000" cy="6858774"/>
          </a:xfrm>
          <a:prstGeom prst="rect">
            <a:avLst/>
          </a:prstGeom>
          <a:noFill/>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CFD1807-6431-40CA-AABA-377AD92090A8}" type="datetime1">
              <a:rPr lang="en-US" smtClean="0"/>
              <a:pPr>
                <a:defRPr/>
              </a:pPr>
              <a:t>7/5/2021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smtClean="0"/>
              <a:t>© Pantech Solutions Pvt Ltd. | All rights reserved</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6611498-FA40-4E99-8428-963D0F8B5DCA}"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12" r:id="rId13"/>
    <p:sldLayoutId id="2147483726" r:id="rId14"/>
  </p:sldLayoutIdLst>
  <p:transition>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23.wmf"/><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18" Type="http://schemas.openxmlformats.org/officeDocument/2006/relationships/image" Target="../media/image42.jpeg"/><Relationship Id="rId3" Type="http://schemas.openxmlformats.org/officeDocument/2006/relationships/image" Target="../media/image27.jpeg"/><Relationship Id="rId21" Type="http://schemas.openxmlformats.org/officeDocument/2006/relationships/image" Target="../media/image45.jpeg"/><Relationship Id="rId7" Type="http://schemas.openxmlformats.org/officeDocument/2006/relationships/image" Target="../media/image31.jpeg"/><Relationship Id="rId12" Type="http://schemas.openxmlformats.org/officeDocument/2006/relationships/image" Target="../media/image36.jpeg"/><Relationship Id="rId17" Type="http://schemas.openxmlformats.org/officeDocument/2006/relationships/image" Target="../media/image41.jpeg"/><Relationship Id="rId2" Type="http://schemas.openxmlformats.org/officeDocument/2006/relationships/hyperlink" Target="http://www.arm.com/markets/showcase/" TargetMode="External"/><Relationship Id="rId16" Type="http://schemas.openxmlformats.org/officeDocument/2006/relationships/image" Target="../media/image40.jpeg"/><Relationship Id="rId20"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jpeg"/><Relationship Id="rId10" Type="http://schemas.openxmlformats.org/officeDocument/2006/relationships/image" Target="../media/image34.jpeg"/><Relationship Id="rId19" Type="http://schemas.openxmlformats.org/officeDocument/2006/relationships/image" Target="../media/image43.jpe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jeevarajan/"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arm.com/markets/" TargetMode="External"/><Relationship Id="rId2" Type="http://schemas.openxmlformats.org/officeDocument/2006/relationships/hyperlink" Target="http://www.arm.com/" TargetMode="External"/><Relationship Id="rId1" Type="http://schemas.openxmlformats.org/officeDocument/2006/relationships/slideLayout" Target="../slideLayouts/slideLayout2.xml"/><Relationship Id="rId5" Type="http://schemas.openxmlformats.org/officeDocument/2006/relationships/hyperlink" Target="http://infocenter.arm.com/help/index.jsp?topic=/com.arm.doc.set.appnotes/" TargetMode="External"/><Relationship Id="rId4" Type="http://schemas.openxmlformats.org/officeDocument/2006/relationships/hyperlink" Target="http://in.youtube.com/watch?v=4VRtujwa_b8"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Grp="1" noChangeArrowheads="1"/>
          </p:cNvSpPr>
          <p:nvPr>
            <p:ph type="ctrTitle"/>
          </p:nvPr>
        </p:nvSpPr>
        <p:spPr/>
        <p:txBody>
          <a:bodyPr/>
          <a:lstStyle/>
          <a:p>
            <a:r>
              <a:rPr lang="en-US" dirty="0" smtClean="0"/>
              <a:t>The ARM Architecture</a:t>
            </a:r>
          </a:p>
        </p:txBody>
      </p:sp>
      <p:sp>
        <p:nvSpPr>
          <p:cNvPr id="3" name="Subtitle 2"/>
          <p:cNvSpPr>
            <a:spLocks noGrp="1"/>
          </p:cNvSpPr>
          <p:nvPr>
            <p:ph type="subTitle" idx="1"/>
          </p:nvPr>
        </p:nvSpPr>
        <p:spPr/>
        <p:txBody>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 y="0"/>
            <a:ext cx="9379938" cy="6949440"/>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ARM Overview</a:t>
            </a:r>
            <a:endParaRPr lang="en-US" dirty="0"/>
          </a:p>
        </p:txBody>
      </p:sp>
      <p:sp>
        <p:nvSpPr>
          <p:cNvPr id="4" name="Rounded Rectangle 3"/>
          <p:cNvSpPr/>
          <p:nvPr/>
        </p:nvSpPr>
        <p:spPr>
          <a:xfrm>
            <a:off x="2351314" y="2641601"/>
            <a:ext cx="1727200" cy="914400"/>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IP Core</a:t>
            </a:r>
          </a:p>
          <a:p>
            <a:pPr algn="ctr"/>
            <a:r>
              <a:rPr lang="en-US" sz="1600" dirty="0" smtClean="0"/>
              <a:t>RTL / GDSII Layout</a:t>
            </a:r>
            <a:endParaRPr lang="en-US" sz="1600" dirty="0"/>
          </a:p>
        </p:txBody>
      </p:sp>
      <p:sp>
        <p:nvSpPr>
          <p:cNvPr id="6" name="Rounded Rectangle 5"/>
          <p:cNvSpPr/>
          <p:nvPr/>
        </p:nvSpPr>
        <p:spPr>
          <a:xfrm>
            <a:off x="2344056" y="4238170"/>
            <a:ext cx="1727200" cy="1262744"/>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Development Tools</a:t>
            </a:r>
          </a:p>
          <a:p>
            <a:pPr algn="ctr"/>
            <a:r>
              <a:rPr lang="en-US" sz="1600" dirty="0" smtClean="0"/>
              <a:t>IDE/Debugger</a:t>
            </a:r>
          </a:p>
          <a:p>
            <a:pPr algn="ctr"/>
            <a:r>
              <a:rPr lang="en-US" sz="1600" dirty="0" smtClean="0"/>
              <a:t>ICE</a:t>
            </a:r>
            <a:endParaRPr lang="en-US" sz="1600" dirty="0"/>
          </a:p>
        </p:txBody>
      </p:sp>
      <p:sp>
        <p:nvSpPr>
          <p:cNvPr id="7" name="Rounded Rectangle 6"/>
          <p:cNvSpPr/>
          <p:nvPr/>
        </p:nvSpPr>
        <p:spPr>
          <a:xfrm>
            <a:off x="4542971" y="2496457"/>
            <a:ext cx="2031999" cy="1190171"/>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Silicon Manufacturer</a:t>
            </a:r>
          </a:p>
          <a:p>
            <a:pPr algn="ctr"/>
            <a:r>
              <a:rPr lang="en-US" sz="1600" dirty="0" smtClean="0"/>
              <a:t>NXP | Atmel | SAMSUNG | INTEL</a:t>
            </a:r>
            <a:endParaRPr lang="en-US" sz="1600" dirty="0"/>
          </a:p>
        </p:txBody>
      </p:sp>
      <p:pic>
        <p:nvPicPr>
          <p:cNvPr id="8" name="Picture 10" descr="E:\Sujith\My Downloads\ARM_LOGO.jpg"/>
          <p:cNvPicPr>
            <a:picLocks noChangeAspect="1" noChangeArrowheads="1"/>
          </p:cNvPicPr>
          <p:nvPr/>
        </p:nvPicPr>
        <p:blipFill>
          <a:blip r:embed="rId3" cstate="print"/>
          <a:srcRect/>
          <a:stretch>
            <a:fillRect/>
          </a:stretch>
        </p:blipFill>
        <p:spPr bwMode="auto">
          <a:xfrm>
            <a:off x="429986" y="3473933"/>
            <a:ext cx="1689100" cy="501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9"/>
          <p:cNvPicPr>
            <a:picLocks noChangeAspect="1" noChangeArrowheads="1"/>
          </p:cNvPicPr>
          <p:nvPr/>
        </p:nvPicPr>
        <p:blipFill>
          <a:blip r:embed="rId4" cstate="print"/>
          <a:srcRect/>
          <a:stretch>
            <a:fillRect/>
          </a:stretch>
        </p:blipFill>
        <p:spPr bwMode="auto">
          <a:xfrm>
            <a:off x="6749142" y="2480356"/>
            <a:ext cx="2202543" cy="1166775"/>
          </a:xfrm>
          <a:prstGeom prst="rect">
            <a:avLst/>
          </a:prstGeom>
          <a:noFill/>
          <a:ln w="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20"/>
          <p:cNvPicPr>
            <a:picLocks noChangeAspect="1" noChangeArrowheads="1"/>
          </p:cNvPicPr>
          <p:nvPr/>
        </p:nvPicPr>
        <p:blipFill>
          <a:blip r:embed="rId5"/>
          <a:srcRect/>
          <a:stretch>
            <a:fillRect/>
          </a:stretch>
        </p:blipFill>
        <p:spPr bwMode="auto">
          <a:xfrm>
            <a:off x="7146698" y="4089785"/>
            <a:ext cx="1387701" cy="1227432"/>
          </a:xfrm>
          <a:prstGeom prst="rect">
            <a:avLst/>
          </a:prstGeom>
          <a:noFill/>
          <a:ln w="9525">
            <a:noFill/>
            <a:miter lim="800000"/>
            <a:headEnd/>
            <a:tailEnd/>
          </a:ln>
        </p:spPr>
      </p:pic>
      <p:sp>
        <p:nvSpPr>
          <p:cNvPr id="12" name="Rounded Rectangle 11"/>
          <p:cNvSpPr/>
          <p:nvPr/>
        </p:nvSpPr>
        <p:spPr>
          <a:xfrm>
            <a:off x="4586513" y="4259941"/>
            <a:ext cx="1727200" cy="1081315"/>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800" dirty="0" smtClean="0"/>
              <a:t>IAR</a:t>
            </a:r>
          </a:p>
          <a:p>
            <a:pPr algn="ctr"/>
            <a:r>
              <a:rPr lang="en-US" sz="1800" dirty="0" smtClean="0"/>
              <a:t>KEIL</a:t>
            </a:r>
          </a:p>
          <a:p>
            <a:pPr algn="ctr"/>
            <a:r>
              <a:rPr lang="en-US" sz="1800" dirty="0" err="1" smtClean="0"/>
              <a:t>Realview</a:t>
            </a:r>
            <a:r>
              <a:rPr lang="en-US" sz="1800" dirty="0" smtClean="0"/>
              <a:t>…</a:t>
            </a:r>
            <a:endParaRPr lang="en-US" sz="18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Over </a:t>
            </a:r>
            <a:r>
              <a:rPr lang="en-US" dirty="0" smtClean="0">
                <a:solidFill>
                  <a:srgbClr val="FF0000"/>
                </a:solidFill>
              </a:rPr>
              <a:t>200</a:t>
            </a:r>
            <a:r>
              <a:rPr lang="en-US" dirty="0" smtClean="0"/>
              <a:t> processor licensees </a:t>
            </a:r>
          </a:p>
          <a:p>
            <a:r>
              <a:rPr lang="en-US" dirty="0" smtClean="0">
                <a:solidFill>
                  <a:srgbClr val="FF0000"/>
                </a:solidFill>
              </a:rPr>
              <a:t>2500</a:t>
            </a:r>
            <a:r>
              <a:rPr lang="en-US" dirty="0" smtClean="0"/>
              <a:t> individual company users of ARM physical IP </a:t>
            </a:r>
          </a:p>
          <a:p>
            <a:r>
              <a:rPr lang="en-US" dirty="0" smtClean="0"/>
              <a:t> </a:t>
            </a:r>
            <a:r>
              <a:rPr lang="en-US" dirty="0" smtClean="0">
                <a:solidFill>
                  <a:srgbClr val="FF0000"/>
                </a:solidFill>
              </a:rPr>
              <a:t>50,000</a:t>
            </a:r>
            <a:r>
              <a:rPr lang="en-US" dirty="0" smtClean="0"/>
              <a:t> users of ARM development tools </a:t>
            </a:r>
          </a:p>
          <a:p>
            <a:r>
              <a:rPr lang="en-US" dirty="0" smtClean="0"/>
              <a:t>ARM has highly adaptable business models with a range of entry points for all potential customers.</a:t>
            </a:r>
          </a:p>
          <a:p>
            <a:endParaRPr lang="en-US" dirty="0"/>
          </a:p>
        </p:txBody>
      </p:sp>
      <p:sp>
        <p:nvSpPr>
          <p:cNvPr id="5" name="Title 4"/>
          <p:cNvSpPr>
            <a:spLocks noGrp="1"/>
          </p:cNvSpPr>
          <p:nvPr>
            <p:ph type="title"/>
          </p:nvPr>
        </p:nvSpPr>
        <p:spPr/>
        <p:txBody>
          <a:bodyPr/>
          <a:lstStyle/>
          <a:p>
            <a:r>
              <a:rPr lang="en-US" dirty="0" smtClean="0"/>
              <a:t>ARM Overview</a:t>
            </a:r>
            <a:endParaRPr lang="en-US"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Markets</a:t>
            </a:r>
            <a:endParaRPr lang="en-US" dirty="0"/>
          </a:p>
        </p:txBody>
      </p:sp>
      <p:sp>
        <p:nvSpPr>
          <p:cNvPr id="5" name="Content Placeholder 4"/>
          <p:cNvSpPr>
            <a:spLocks noGrp="1"/>
          </p:cNvSpPr>
          <p:nvPr>
            <p:ph idx="1"/>
          </p:nvPr>
        </p:nvSpPr>
        <p:spPr>
          <a:xfrm>
            <a:off x="457200" y="943429"/>
            <a:ext cx="8229600" cy="5381171"/>
          </a:xfrm>
        </p:spPr>
        <p:txBody>
          <a:bodyPr/>
          <a:lstStyle/>
          <a:p>
            <a:pPr>
              <a:buNone/>
            </a:pPr>
            <a:r>
              <a:rPr lang="en-US" dirty="0" smtClean="0"/>
              <a:t>The FIVE key markets are:</a:t>
            </a:r>
          </a:p>
          <a:p>
            <a:endParaRPr lang="en-US" dirty="0"/>
          </a:p>
        </p:txBody>
      </p:sp>
      <p:graphicFrame>
        <p:nvGraphicFramePr>
          <p:cNvPr id="6" name="Content Placeholder 3"/>
          <p:cNvGraphicFramePr>
            <a:graphicFrameLocks/>
          </p:cNvGraphicFramePr>
          <p:nvPr/>
        </p:nvGraphicFramePr>
        <p:xfrm>
          <a:off x="457200" y="1756234"/>
          <a:ext cx="8229600" cy="4278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nvGraphicFramePr>
        <p:xfrm>
          <a:off x="1654627" y="3773728"/>
          <a:ext cx="5660571" cy="27177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7598BFB-0508-4E22-8E6F-F732F4C84713}"/>
                                            </p:graphicEl>
                                          </p:spTgt>
                                        </p:tgtEl>
                                        <p:attrNameLst>
                                          <p:attrName>style.visibility</p:attrName>
                                        </p:attrNameLst>
                                      </p:cBhvr>
                                      <p:to>
                                        <p:strVal val="visible"/>
                                      </p:to>
                                    </p:set>
                                    <p:animEffect transition="in" filter="fade">
                                      <p:cBhvr>
                                        <p:cTn id="7" dur="2000"/>
                                        <p:tgtEl>
                                          <p:spTgt spid="6">
                                            <p:graphicEl>
                                              <a:dgm id="{47598BFB-0508-4E22-8E6F-F732F4C847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6A39E40D-07FA-4592-BA78-DA86727C9ABC}"/>
                                            </p:graphicEl>
                                          </p:spTgt>
                                        </p:tgtEl>
                                        <p:attrNameLst>
                                          <p:attrName>style.visibility</p:attrName>
                                        </p:attrNameLst>
                                      </p:cBhvr>
                                      <p:to>
                                        <p:strVal val="visible"/>
                                      </p:to>
                                    </p:set>
                                    <p:animEffect transition="in" filter="fade">
                                      <p:cBhvr>
                                        <p:cTn id="12" dur="2000"/>
                                        <p:tgtEl>
                                          <p:spTgt spid="6">
                                            <p:graphicEl>
                                              <a:dgm id="{6A39E40D-07FA-4592-BA78-DA86727C9AB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16595EF2-7616-4C48-A075-BCA4FE6EBF44}"/>
                                            </p:graphicEl>
                                          </p:spTgt>
                                        </p:tgtEl>
                                        <p:attrNameLst>
                                          <p:attrName>style.visibility</p:attrName>
                                        </p:attrNameLst>
                                      </p:cBhvr>
                                      <p:to>
                                        <p:strVal val="visible"/>
                                      </p:to>
                                    </p:set>
                                    <p:animEffect transition="in" filter="fade">
                                      <p:cBhvr>
                                        <p:cTn id="17" dur="2000"/>
                                        <p:tgtEl>
                                          <p:spTgt spid="6">
                                            <p:graphicEl>
                                              <a:dgm id="{16595EF2-7616-4C48-A075-BCA4FE6EBF4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3DEB9980-044D-4374-B2CB-BAF26E0E3977}"/>
                                            </p:graphicEl>
                                          </p:spTgt>
                                        </p:tgtEl>
                                        <p:attrNameLst>
                                          <p:attrName>style.visibility</p:attrName>
                                        </p:attrNameLst>
                                      </p:cBhvr>
                                      <p:to>
                                        <p:strVal val="visible"/>
                                      </p:to>
                                    </p:set>
                                    <p:animEffect transition="in" filter="fade">
                                      <p:cBhvr>
                                        <p:cTn id="22" dur="2000"/>
                                        <p:tgtEl>
                                          <p:spTgt spid="6">
                                            <p:graphicEl>
                                              <a:dgm id="{3DEB9980-044D-4374-B2CB-BAF26E0E397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60C42223-95CE-46EE-9767-E6A0E50997D9}"/>
                                            </p:graphicEl>
                                          </p:spTgt>
                                        </p:tgtEl>
                                        <p:attrNameLst>
                                          <p:attrName>style.visibility</p:attrName>
                                        </p:attrNameLst>
                                      </p:cBhvr>
                                      <p:to>
                                        <p:strVal val="visible"/>
                                      </p:to>
                                    </p:set>
                                    <p:animEffect transition="in" filter="fade">
                                      <p:cBhvr>
                                        <p:cTn id="27" dur="2000"/>
                                        <p:tgtEl>
                                          <p:spTgt spid="6">
                                            <p:graphicEl>
                                              <a:dgm id="{60C42223-95CE-46EE-9767-E6A0E50997D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1E99C97C-DDA8-42D7-AB43-13794A027FDA}"/>
                                            </p:graphicEl>
                                          </p:spTgt>
                                        </p:tgtEl>
                                        <p:attrNameLst>
                                          <p:attrName>style.visibility</p:attrName>
                                        </p:attrNameLst>
                                      </p:cBhvr>
                                      <p:to>
                                        <p:strVal val="visible"/>
                                      </p:to>
                                    </p:set>
                                    <p:animEffect transition="in" filter="fade">
                                      <p:cBhvr>
                                        <p:cTn id="32" dur="2000"/>
                                        <p:tgtEl>
                                          <p:spTgt spid="7">
                                            <p:graphicEl>
                                              <a:dgm id="{1E99C97C-DDA8-42D7-AB43-13794A027FD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7"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ARM licenses its microprocessor IP to majority of the semiconductor companies.</a:t>
            </a:r>
          </a:p>
          <a:p>
            <a:endParaRPr lang="en-US" dirty="0" smtClean="0"/>
          </a:p>
          <a:p>
            <a:endParaRPr lang="en-US" dirty="0" smtClean="0"/>
          </a:p>
          <a:p>
            <a:endParaRPr lang="en-US" dirty="0" smtClean="0"/>
          </a:p>
          <a:p>
            <a:endParaRPr lang="en-US" dirty="0" smtClean="0"/>
          </a:p>
          <a:p>
            <a:pPr>
              <a:buNone/>
            </a:pPr>
            <a:endParaRPr lang="en-US" dirty="0" smtClean="0"/>
          </a:p>
          <a:p>
            <a:endParaRPr lang="en-US" dirty="0"/>
          </a:p>
        </p:txBody>
      </p:sp>
      <p:sp>
        <p:nvSpPr>
          <p:cNvPr id="3" name="Title 2"/>
          <p:cNvSpPr>
            <a:spLocks noGrp="1"/>
          </p:cNvSpPr>
          <p:nvPr>
            <p:ph type="title"/>
          </p:nvPr>
        </p:nvSpPr>
        <p:spPr/>
        <p:txBody>
          <a:bodyPr/>
          <a:lstStyle/>
          <a:p>
            <a:r>
              <a:rPr lang="en-US" dirty="0" smtClean="0"/>
              <a:t>Processor Licensee</a:t>
            </a:r>
            <a:endParaRPr lang="en-US" dirty="0"/>
          </a:p>
        </p:txBody>
      </p:sp>
      <p:graphicFrame>
        <p:nvGraphicFramePr>
          <p:cNvPr id="4" name="Table 3"/>
          <p:cNvGraphicFramePr>
            <a:graphicFrameLocks noGrp="1"/>
          </p:cNvGraphicFramePr>
          <p:nvPr/>
        </p:nvGraphicFramePr>
        <p:xfrm>
          <a:off x="1223890" y="3034012"/>
          <a:ext cx="6206836" cy="2959330"/>
        </p:xfrm>
        <a:graphic>
          <a:graphicData uri="http://schemas.openxmlformats.org/drawingml/2006/table">
            <a:tbl>
              <a:tblPr firstRow="1" bandRow="1">
                <a:tableStyleId>{35758FB7-9AC5-4552-8A53-C91805E547FA}</a:tableStyleId>
              </a:tblPr>
              <a:tblGrid>
                <a:gridCol w="3103418">
                  <a:extLst>
                    <a:ext uri="{9D8B030D-6E8A-4147-A177-3AD203B41FA5}">
                      <a16:colId xmlns:a16="http://schemas.microsoft.com/office/drawing/2014/main" val="20000"/>
                    </a:ext>
                  </a:extLst>
                </a:gridCol>
                <a:gridCol w="3103418">
                  <a:extLst>
                    <a:ext uri="{9D8B030D-6E8A-4147-A177-3AD203B41FA5}">
                      <a16:colId xmlns:a16="http://schemas.microsoft.com/office/drawing/2014/main" val="20001"/>
                    </a:ext>
                  </a:extLst>
                </a:gridCol>
              </a:tblGrid>
              <a:tr h="591866">
                <a:tc>
                  <a:txBody>
                    <a:bodyPr/>
                    <a:lstStyle/>
                    <a:p>
                      <a:pPr algn="ctr"/>
                      <a:r>
                        <a:rPr lang="en-US" cap="none" spc="0" dirty="0" smtClean="0">
                          <a:ln w="18415" cmpd="sng">
                            <a:noFill/>
                            <a:prstDash val="solid"/>
                          </a:ln>
                          <a:effectLst/>
                        </a:rPr>
                        <a:t>Family</a:t>
                      </a:r>
                      <a:endParaRPr lang="en-US" b="1" cap="none" spc="0" dirty="0">
                        <a:ln w="18415" cmpd="sng">
                          <a:noFill/>
                          <a:prstDash val="solid"/>
                        </a:ln>
                        <a:solidFill>
                          <a:schemeClr val="tx1"/>
                        </a:solidFill>
                        <a:effectLst/>
                      </a:endParaRPr>
                    </a:p>
                  </a:txBody>
                  <a:tcPr anchor="ctr" anchorCtr="1"/>
                </a:tc>
                <a:tc>
                  <a:txBody>
                    <a:bodyPr/>
                    <a:lstStyle/>
                    <a:p>
                      <a:pPr algn="ctr"/>
                      <a:r>
                        <a:rPr lang="en-US" cap="none" spc="0" dirty="0" smtClean="0">
                          <a:ln w="18415" cmpd="sng">
                            <a:noFill/>
                            <a:prstDash val="solid"/>
                          </a:ln>
                          <a:effectLst/>
                        </a:rPr>
                        <a:t>Licenses</a:t>
                      </a:r>
                      <a:endParaRPr lang="en-US" b="1" cap="none" spc="0" dirty="0">
                        <a:ln w="18415" cmpd="sng">
                          <a:noFill/>
                          <a:prstDash val="solid"/>
                        </a:ln>
                        <a:solidFill>
                          <a:schemeClr val="tx1"/>
                        </a:solidFill>
                        <a:effectLst/>
                      </a:endParaRPr>
                    </a:p>
                  </a:txBody>
                  <a:tcPr anchor="ctr" anchorCtr="1"/>
                </a:tc>
                <a:extLst>
                  <a:ext uri="{0D108BD9-81ED-4DB2-BD59-A6C34878D82A}">
                    <a16:rowId xmlns:a16="http://schemas.microsoft.com/office/drawing/2014/main" val="10000"/>
                  </a:ext>
                </a:extLst>
              </a:tr>
              <a:tr h="591866">
                <a:tc>
                  <a:txBody>
                    <a:bodyPr/>
                    <a:lstStyle/>
                    <a:p>
                      <a:pPr algn="ctr"/>
                      <a:r>
                        <a:rPr lang="en-US" b="1" cap="none" spc="0" dirty="0" smtClean="0">
                          <a:ln w="18415" cmpd="sng">
                            <a:noFill/>
                            <a:prstDash val="solid"/>
                          </a:ln>
                          <a:effectLst/>
                        </a:rPr>
                        <a:t>Cortex</a:t>
                      </a:r>
                      <a:r>
                        <a:rPr lang="en-US" b="1" cap="none" spc="0" baseline="30000" dirty="0" smtClean="0">
                          <a:ln w="18415" cmpd="sng">
                            <a:noFill/>
                            <a:prstDash val="solid"/>
                          </a:ln>
                          <a:effectLst/>
                        </a:rPr>
                        <a:t>TM</a:t>
                      </a:r>
                      <a:endParaRPr lang="en-US" b="1" cap="none" spc="0" dirty="0">
                        <a:ln w="18415" cmpd="sng">
                          <a:noFill/>
                          <a:prstDash val="solid"/>
                        </a:ln>
                        <a:solidFill>
                          <a:schemeClr val="tx1"/>
                        </a:solidFill>
                        <a:effectLst/>
                      </a:endParaRPr>
                    </a:p>
                  </a:txBody>
                  <a:tcPr anchor="ctr" anchorCtr="1"/>
                </a:tc>
                <a:tc>
                  <a:txBody>
                    <a:bodyPr/>
                    <a:lstStyle/>
                    <a:p>
                      <a:pPr algn="ctr"/>
                      <a:r>
                        <a:rPr lang="en-US" b="1" cap="none" spc="0" dirty="0" smtClean="0">
                          <a:ln w="18415" cmpd="sng">
                            <a:noFill/>
                            <a:prstDash val="solid"/>
                          </a:ln>
                          <a:solidFill>
                            <a:schemeClr val="tx1"/>
                          </a:solidFill>
                          <a:effectLst/>
                        </a:rPr>
                        <a:t>69*</a:t>
                      </a:r>
                      <a:endParaRPr lang="en-US" b="1" cap="none" spc="0" dirty="0">
                        <a:ln w="18415" cmpd="sng">
                          <a:noFill/>
                          <a:prstDash val="solid"/>
                        </a:ln>
                        <a:solidFill>
                          <a:schemeClr val="tx1"/>
                        </a:solidFill>
                        <a:effectLst/>
                      </a:endParaRPr>
                    </a:p>
                  </a:txBody>
                  <a:tcPr anchor="ctr" anchorCtr="1"/>
                </a:tc>
                <a:extLst>
                  <a:ext uri="{0D108BD9-81ED-4DB2-BD59-A6C34878D82A}">
                    <a16:rowId xmlns:a16="http://schemas.microsoft.com/office/drawing/2014/main" val="10001"/>
                  </a:ext>
                </a:extLst>
              </a:tr>
              <a:tr h="591866">
                <a:tc>
                  <a:txBody>
                    <a:bodyPr/>
                    <a:lstStyle/>
                    <a:p>
                      <a:pPr algn="ctr"/>
                      <a:r>
                        <a:rPr lang="en-US" b="1" cap="none" spc="0" dirty="0" smtClean="0">
                          <a:ln w="18415" cmpd="sng">
                            <a:noFill/>
                            <a:prstDash val="solid"/>
                          </a:ln>
                          <a:effectLst/>
                        </a:rPr>
                        <a:t>ARM11</a:t>
                      </a:r>
                      <a:r>
                        <a:rPr lang="en-US" b="1" cap="none" spc="0" baseline="30000" dirty="0" smtClean="0">
                          <a:ln w="18415" cmpd="sng">
                            <a:noFill/>
                            <a:prstDash val="solid"/>
                          </a:ln>
                          <a:effectLst/>
                        </a:rPr>
                        <a:t>TM</a:t>
                      </a:r>
                      <a:endParaRPr lang="en-US" b="1" cap="none" spc="0" dirty="0">
                        <a:ln w="18415" cmpd="sng">
                          <a:noFill/>
                          <a:prstDash val="solid"/>
                        </a:ln>
                        <a:solidFill>
                          <a:schemeClr val="tx1"/>
                        </a:solidFill>
                        <a:effectLst/>
                      </a:endParaRPr>
                    </a:p>
                  </a:txBody>
                  <a:tcPr anchor="ctr" anchorCtr="1"/>
                </a:tc>
                <a:tc>
                  <a:txBody>
                    <a:bodyPr/>
                    <a:lstStyle/>
                    <a:p>
                      <a:pPr algn="ctr"/>
                      <a:r>
                        <a:rPr lang="en-US" b="1" cap="none" spc="0" dirty="0" smtClean="0">
                          <a:ln w="18415" cmpd="sng">
                            <a:noFill/>
                            <a:prstDash val="solid"/>
                          </a:ln>
                          <a:solidFill>
                            <a:schemeClr val="tx1"/>
                          </a:solidFill>
                          <a:effectLst/>
                        </a:rPr>
                        <a:t>72</a:t>
                      </a:r>
                      <a:endParaRPr lang="en-US" b="1" cap="none" spc="0" dirty="0">
                        <a:ln w="18415" cmpd="sng">
                          <a:noFill/>
                          <a:prstDash val="solid"/>
                        </a:ln>
                        <a:solidFill>
                          <a:schemeClr val="tx1"/>
                        </a:solidFill>
                        <a:effectLst/>
                      </a:endParaRPr>
                    </a:p>
                  </a:txBody>
                  <a:tcPr anchor="ctr" anchorCtr="1"/>
                </a:tc>
                <a:extLst>
                  <a:ext uri="{0D108BD9-81ED-4DB2-BD59-A6C34878D82A}">
                    <a16:rowId xmlns:a16="http://schemas.microsoft.com/office/drawing/2014/main" val="10002"/>
                  </a:ext>
                </a:extLst>
              </a:tr>
              <a:tr h="591866">
                <a:tc>
                  <a:txBody>
                    <a:bodyPr/>
                    <a:lstStyle/>
                    <a:p>
                      <a:pPr algn="ctr"/>
                      <a:r>
                        <a:rPr lang="en-US" b="1" cap="none" spc="0" dirty="0" smtClean="0">
                          <a:ln w="18415" cmpd="sng">
                            <a:noFill/>
                            <a:prstDash val="solid"/>
                          </a:ln>
                          <a:effectLst/>
                        </a:rPr>
                        <a:t>ARM9</a:t>
                      </a:r>
                      <a:r>
                        <a:rPr lang="en-US" b="1" cap="none" spc="0" baseline="30000" dirty="0" smtClean="0">
                          <a:ln w="18415" cmpd="sng">
                            <a:noFill/>
                            <a:prstDash val="solid"/>
                          </a:ln>
                          <a:effectLst/>
                        </a:rPr>
                        <a:t>TM</a:t>
                      </a:r>
                      <a:endParaRPr lang="en-US" b="1" cap="none" spc="0" dirty="0">
                        <a:ln w="18415" cmpd="sng">
                          <a:noFill/>
                          <a:prstDash val="solid"/>
                        </a:ln>
                        <a:solidFill>
                          <a:schemeClr val="tx1"/>
                        </a:solidFill>
                        <a:effectLst/>
                      </a:endParaRPr>
                    </a:p>
                  </a:txBody>
                  <a:tcPr anchor="ctr" anchorCtr="1"/>
                </a:tc>
                <a:tc>
                  <a:txBody>
                    <a:bodyPr/>
                    <a:lstStyle/>
                    <a:p>
                      <a:pPr algn="ctr"/>
                      <a:r>
                        <a:rPr lang="en-US" b="1" cap="none" spc="0" dirty="0" smtClean="0">
                          <a:ln w="18415" cmpd="sng">
                            <a:noFill/>
                            <a:prstDash val="solid"/>
                          </a:ln>
                          <a:effectLst/>
                        </a:rPr>
                        <a:t>253</a:t>
                      </a:r>
                      <a:endParaRPr lang="en-US" b="1" cap="none" spc="0" dirty="0">
                        <a:ln w="18415" cmpd="sng">
                          <a:noFill/>
                          <a:prstDash val="solid"/>
                        </a:ln>
                        <a:solidFill>
                          <a:schemeClr val="tx1"/>
                        </a:solidFill>
                        <a:effectLst/>
                      </a:endParaRPr>
                    </a:p>
                  </a:txBody>
                  <a:tcPr anchor="ctr" anchorCtr="1"/>
                </a:tc>
                <a:extLst>
                  <a:ext uri="{0D108BD9-81ED-4DB2-BD59-A6C34878D82A}">
                    <a16:rowId xmlns:a16="http://schemas.microsoft.com/office/drawing/2014/main" val="10003"/>
                  </a:ext>
                </a:extLst>
              </a:tr>
              <a:tr h="591866">
                <a:tc>
                  <a:txBody>
                    <a:bodyPr/>
                    <a:lstStyle/>
                    <a:p>
                      <a:pPr algn="ctr"/>
                      <a:r>
                        <a:rPr lang="en-US" b="1" cap="none" spc="0" dirty="0" smtClean="0">
                          <a:ln w="18415" cmpd="sng">
                            <a:noFill/>
                            <a:prstDash val="solid"/>
                          </a:ln>
                          <a:effectLst/>
                        </a:rPr>
                        <a:t>ARM7</a:t>
                      </a:r>
                      <a:r>
                        <a:rPr lang="en-US" b="1" cap="none" spc="0" baseline="30000" dirty="0" smtClean="0">
                          <a:ln w="18415" cmpd="sng">
                            <a:noFill/>
                            <a:prstDash val="solid"/>
                          </a:ln>
                          <a:effectLst/>
                        </a:rPr>
                        <a:t>TM</a:t>
                      </a:r>
                      <a:endParaRPr lang="en-US" b="1" cap="none" spc="0" dirty="0">
                        <a:ln w="18415" cmpd="sng">
                          <a:noFill/>
                          <a:prstDash val="solid"/>
                        </a:ln>
                        <a:solidFill>
                          <a:schemeClr val="tx1"/>
                        </a:solidFill>
                        <a:effectLst/>
                      </a:endParaRPr>
                    </a:p>
                  </a:txBody>
                  <a:tcPr anchor="ctr" anchorCtr="1"/>
                </a:tc>
                <a:tc>
                  <a:txBody>
                    <a:bodyPr/>
                    <a:lstStyle/>
                    <a:p>
                      <a:pPr algn="ctr"/>
                      <a:r>
                        <a:rPr lang="en-US" b="1" cap="none" spc="0" dirty="0" smtClean="0">
                          <a:ln w="18415" cmpd="sng">
                            <a:noFill/>
                            <a:prstDash val="solid"/>
                          </a:ln>
                          <a:effectLst/>
                        </a:rPr>
                        <a:t>171</a:t>
                      </a:r>
                      <a:endParaRPr lang="en-US" b="1" cap="none" spc="0" dirty="0">
                        <a:ln w="18415" cmpd="sng">
                          <a:noFill/>
                          <a:prstDash val="solid"/>
                        </a:ln>
                        <a:solidFill>
                          <a:schemeClr val="tx1"/>
                        </a:solidFill>
                        <a:effectLst/>
                      </a:endParaRPr>
                    </a:p>
                  </a:txBody>
                  <a:tcPr anchor="ctr" anchorCtr="1"/>
                </a:tc>
                <a:extLst>
                  <a:ext uri="{0D108BD9-81ED-4DB2-BD59-A6C34878D82A}">
                    <a16:rowId xmlns:a16="http://schemas.microsoft.com/office/drawing/2014/main" val="10004"/>
                  </a:ext>
                </a:extLst>
              </a:tr>
            </a:tbl>
          </a:graphicData>
        </a:graphic>
      </p:graphicFrame>
      <p:sp>
        <p:nvSpPr>
          <p:cNvPr id="5" name="TextBox 4"/>
          <p:cNvSpPr txBox="1"/>
          <p:nvPr/>
        </p:nvSpPr>
        <p:spPr>
          <a:xfrm>
            <a:off x="300037" y="6129337"/>
            <a:ext cx="4371975" cy="307777"/>
          </a:xfrm>
          <a:prstGeom prst="rect">
            <a:avLst/>
          </a:prstGeom>
          <a:noFill/>
        </p:spPr>
        <p:txBody>
          <a:bodyPr wrap="square" rtlCol="0">
            <a:spAutoFit/>
          </a:bodyPr>
          <a:lstStyle/>
          <a:p>
            <a:r>
              <a:rPr lang="en-US" b="0" dirty="0" smtClean="0">
                <a:solidFill>
                  <a:schemeClr val="accent6">
                    <a:lumMod val="50000"/>
                  </a:schemeClr>
                </a:solidFill>
                <a:latin typeface="Calibri" pitchFamily="34" charset="0"/>
              </a:rPr>
              <a:t>Statics info 04/12/2009 – ARM website</a:t>
            </a:r>
            <a:endParaRPr lang="en-US" b="0" dirty="0">
              <a:solidFill>
                <a:schemeClr val="accent6">
                  <a:lumMod val="50000"/>
                </a:schemeClr>
              </a:solidFill>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smtClean="0"/>
              <a:t>Built in architecture extensions</a:t>
            </a:r>
          </a:p>
          <a:p>
            <a:pPr lvl="1"/>
            <a:r>
              <a:rPr lang="en-US" dirty="0" smtClean="0"/>
              <a:t>THUMB®2   - Greatly improved code density</a:t>
            </a:r>
          </a:p>
          <a:p>
            <a:pPr lvl="1"/>
            <a:r>
              <a:rPr lang="en-US" dirty="0" smtClean="0"/>
              <a:t>DSP	       - Signal process directly in the RISC core</a:t>
            </a:r>
          </a:p>
          <a:p>
            <a:pPr lvl="1"/>
            <a:r>
              <a:rPr lang="en-US" dirty="0" err="1" smtClean="0"/>
              <a:t>Jazelle</a:t>
            </a:r>
            <a:r>
              <a:rPr lang="en-US" dirty="0" smtClean="0"/>
              <a:t>®        - Java acceleration</a:t>
            </a:r>
          </a:p>
          <a:p>
            <a:pPr lvl="1"/>
            <a:r>
              <a:rPr lang="en-US" dirty="0" err="1" smtClean="0"/>
              <a:t>Trustzone</a:t>
            </a:r>
            <a:r>
              <a:rPr lang="en-US" dirty="0" smtClean="0"/>
              <a:t>™ - Maximum Security Environment</a:t>
            </a:r>
          </a:p>
          <a:p>
            <a:r>
              <a:rPr lang="en-US" dirty="0" smtClean="0"/>
              <a:t>Core Performance</a:t>
            </a:r>
          </a:p>
          <a:p>
            <a:pPr>
              <a:buNone/>
            </a:pPr>
            <a:r>
              <a:rPr lang="en-US" dirty="0" smtClean="0"/>
              <a:t>-	</a:t>
            </a:r>
            <a:r>
              <a:rPr lang="en-US" dirty="0" smtClean="0">
                <a:solidFill>
                  <a:schemeClr val="tx1">
                    <a:lumMod val="65000"/>
                    <a:lumOff val="35000"/>
                  </a:schemeClr>
                </a:solidFill>
              </a:rPr>
              <a:t>Running from 1MHz to 1 GHz with architectural performance enhancements for media and Java. </a:t>
            </a:r>
          </a:p>
          <a:p>
            <a:r>
              <a:rPr lang="en-US" dirty="0" smtClean="0"/>
              <a:t>Wide Support</a:t>
            </a:r>
          </a:p>
          <a:p>
            <a:pPr>
              <a:buNone/>
            </a:pPr>
            <a:r>
              <a:rPr lang="en-US" dirty="0" smtClean="0"/>
              <a:t>	</a:t>
            </a:r>
            <a:r>
              <a:rPr lang="en-US" dirty="0" smtClean="0">
                <a:solidFill>
                  <a:schemeClr val="tx1">
                    <a:lumMod val="65000"/>
                    <a:lumOff val="35000"/>
                  </a:schemeClr>
                </a:solidFill>
              </a:rPr>
              <a:t>A wide range of OS, Middleware and tools support an extensive choice of multimedia codec solutions optimized for ARM processors</a:t>
            </a:r>
          </a:p>
          <a:p>
            <a:endParaRPr lang="en-US" dirty="0" smtClean="0"/>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smtClean="0"/>
              <a:t>Why ARM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smtClean="0"/>
              <a:t>Low cost of silicon </a:t>
            </a:r>
          </a:p>
          <a:p>
            <a:pPr>
              <a:buNone/>
            </a:pPr>
            <a:r>
              <a:rPr lang="en-US" dirty="0" smtClean="0"/>
              <a:t>	</a:t>
            </a:r>
            <a:r>
              <a:rPr lang="en-US" sz="2600" dirty="0" smtClean="0">
                <a:solidFill>
                  <a:schemeClr val="tx1">
                    <a:lumMod val="65000"/>
                    <a:lumOff val="35000"/>
                  </a:schemeClr>
                </a:solidFill>
              </a:rPr>
              <a:t>Architectural features such as Thumb and Thumb-2 core technology reduce code size for minimal footprint and silicon cost.</a:t>
            </a:r>
          </a:p>
          <a:p>
            <a:r>
              <a:rPr lang="en-US" dirty="0" smtClean="0"/>
              <a:t>Rapid Time-to-Market</a:t>
            </a:r>
          </a:p>
          <a:p>
            <a:r>
              <a:rPr lang="en-US" dirty="0" smtClean="0"/>
              <a:t>Low power consumption </a:t>
            </a:r>
          </a:p>
          <a:p>
            <a:pPr>
              <a:buNone/>
            </a:pPr>
            <a:r>
              <a:rPr lang="en-US" sz="2400" dirty="0" smtClean="0">
                <a:solidFill>
                  <a:schemeClr val="tx1">
                    <a:lumMod val="65000"/>
                    <a:lumOff val="35000"/>
                  </a:schemeClr>
                </a:solidFill>
              </a:rPr>
              <a:t>	</a:t>
            </a:r>
            <a:r>
              <a:rPr lang="en-US" sz="2600" dirty="0" smtClean="0">
                <a:solidFill>
                  <a:schemeClr val="tx1">
                    <a:lumMod val="65000"/>
                    <a:lumOff val="35000"/>
                  </a:schemeClr>
                </a:solidFill>
              </a:rPr>
              <a:t>ARM microprocessor solutions offer the industries lowest power consumption and MIPS per Watt. These enable long battery life with very advanced features.</a:t>
            </a:r>
            <a:r>
              <a:rPr lang="en-US" sz="2400" dirty="0" smtClean="0"/>
              <a:t/>
            </a:r>
            <a:br>
              <a:rPr lang="en-US" sz="2400" dirty="0" smtClean="0"/>
            </a:br>
            <a:endParaRPr lang="en-US" sz="2400" dirty="0" smtClean="0"/>
          </a:p>
          <a:p>
            <a:endParaRPr lang="en-US" dirty="0" smtClean="0"/>
          </a:p>
          <a:p>
            <a:endParaRPr lang="en-US" dirty="0"/>
          </a:p>
        </p:txBody>
      </p:sp>
      <p:sp>
        <p:nvSpPr>
          <p:cNvPr id="3" name="Title 2"/>
          <p:cNvSpPr>
            <a:spLocks noGrp="1"/>
          </p:cNvSpPr>
          <p:nvPr>
            <p:ph type="title"/>
          </p:nvPr>
        </p:nvSpPr>
        <p:spPr/>
        <p:txBody>
          <a:bodyPr/>
          <a:lstStyle/>
          <a:p>
            <a:r>
              <a:rPr lang="en-US" smtClean="0"/>
              <a:t>Why ARM ?</a:t>
            </a:r>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solidFill>
                  <a:schemeClr val="tx1">
                    <a:lumMod val="50000"/>
                    <a:lumOff val="50000"/>
                  </a:schemeClr>
                </a:solidFill>
              </a:rPr>
              <a:t>ARM Introduction </a:t>
            </a:r>
          </a:p>
          <a:p>
            <a:r>
              <a:rPr lang="en-US" b="1" dirty="0" smtClean="0"/>
              <a:t>Architecture Extensions</a:t>
            </a:r>
          </a:p>
          <a:p>
            <a:r>
              <a:rPr lang="en-US" dirty="0" smtClean="0">
                <a:solidFill>
                  <a:schemeClr val="tx1">
                    <a:lumMod val="50000"/>
                    <a:lumOff val="50000"/>
                  </a:schemeClr>
                </a:solidFill>
              </a:rPr>
              <a:t>ARM7TDMI-S</a:t>
            </a:r>
          </a:p>
          <a:p>
            <a:r>
              <a:rPr lang="en-US" dirty="0" smtClean="0">
                <a:solidFill>
                  <a:schemeClr val="tx1">
                    <a:lumMod val="50000"/>
                    <a:lumOff val="50000"/>
                  </a:schemeClr>
                </a:solidFill>
              </a:rPr>
              <a:t>Processor Modes</a:t>
            </a:r>
          </a:p>
          <a:p>
            <a:r>
              <a:rPr lang="en-US" sz="3100" dirty="0" smtClean="0">
                <a:solidFill>
                  <a:schemeClr val="tx1">
                    <a:lumMod val="50000"/>
                    <a:lumOff val="50000"/>
                  </a:schemeClr>
                </a:solidFill>
              </a:rPr>
              <a:t>Registers</a:t>
            </a:r>
          </a:p>
          <a:p>
            <a:r>
              <a:rPr lang="en-US" dirty="0" smtClean="0">
                <a:solidFill>
                  <a:schemeClr val="tx1">
                    <a:lumMod val="50000"/>
                    <a:lumOff val="50000"/>
                  </a:schemeClr>
                </a:solidFill>
              </a:rPr>
              <a:t>ARM Vs Thumb</a:t>
            </a:r>
          </a:p>
          <a:p>
            <a:r>
              <a:rPr lang="en-US" dirty="0" smtClean="0">
                <a:solidFill>
                  <a:schemeClr val="tx1">
                    <a:lumMod val="50000"/>
                    <a:lumOff val="50000"/>
                  </a:schemeClr>
                </a:solidFill>
              </a:rPr>
              <a:t>Instruction Set</a:t>
            </a:r>
          </a:p>
          <a:p>
            <a:r>
              <a:rPr lang="en-US" dirty="0" smtClean="0">
                <a:solidFill>
                  <a:schemeClr val="tx1">
                    <a:lumMod val="50000"/>
                    <a:lumOff val="50000"/>
                  </a:schemeClr>
                </a:solidFill>
              </a:rPr>
              <a:t>System Design</a:t>
            </a:r>
          </a:p>
          <a:p>
            <a:r>
              <a:rPr lang="en-US" dirty="0" smtClean="0">
                <a:solidFill>
                  <a:schemeClr val="tx1">
                    <a:lumMod val="50000"/>
                    <a:lumOff val="50000"/>
                  </a:schemeClr>
                </a:solidFill>
              </a:rPr>
              <a:t>Summary</a:t>
            </a:r>
          </a:p>
          <a:p>
            <a:pPr>
              <a:buNone/>
            </a:pP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Improved Code Density</a:t>
            </a:r>
          </a:p>
          <a:p>
            <a:r>
              <a:rPr lang="en-US" dirty="0" smtClean="0"/>
              <a:t>Improved Performance</a:t>
            </a:r>
          </a:p>
          <a:p>
            <a:r>
              <a:rPr lang="en-US" dirty="0" smtClean="0"/>
              <a:t>Power Efficiency</a:t>
            </a:r>
          </a:p>
          <a:p>
            <a:endParaRPr lang="en-US" dirty="0"/>
          </a:p>
        </p:txBody>
      </p:sp>
      <p:sp>
        <p:nvSpPr>
          <p:cNvPr id="3" name="Title 2"/>
          <p:cNvSpPr>
            <a:spLocks noGrp="1"/>
          </p:cNvSpPr>
          <p:nvPr>
            <p:ph type="title"/>
          </p:nvPr>
        </p:nvSpPr>
        <p:spPr/>
        <p:txBody>
          <a:bodyPr/>
          <a:lstStyle/>
          <a:p>
            <a:r>
              <a:rPr lang="en-US" dirty="0" smtClean="0"/>
              <a:t>Architecture Extensions</a:t>
            </a:r>
            <a:endParaRPr lang="en-US" dirty="0"/>
          </a:p>
        </p:txBody>
      </p:sp>
      <p:pic>
        <p:nvPicPr>
          <p:cNvPr id="4" name="Picture 2" descr="Thumb-2 Performance vs density"/>
          <p:cNvPicPr>
            <a:picLocks noChangeAspect="1" noChangeArrowheads="1"/>
          </p:cNvPicPr>
          <p:nvPr/>
        </p:nvPicPr>
        <p:blipFill>
          <a:blip r:embed="rId2"/>
          <a:srcRect/>
          <a:stretch>
            <a:fillRect/>
          </a:stretch>
        </p:blipFill>
        <p:spPr bwMode="auto">
          <a:xfrm>
            <a:off x="5420868" y="1612900"/>
            <a:ext cx="2625602" cy="2330222"/>
          </a:xfrm>
          <a:prstGeom prst="rect">
            <a:avLst/>
          </a:prstGeom>
          <a:noFill/>
          <a:ln w="0">
            <a:noFill/>
            <a:miter lim="800000"/>
            <a:headEnd/>
            <a:tailEnd/>
          </a:ln>
        </p:spPr>
      </p:pic>
      <p:pic>
        <p:nvPicPr>
          <p:cNvPr id="5" name="Picture 4"/>
          <p:cNvPicPr/>
          <p:nvPr/>
        </p:nvPicPr>
        <p:blipFill>
          <a:blip r:embed="rId3"/>
          <a:srcRect/>
          <a:stretch>
            <a:fillRect/>
          </a:stretch>
        </p:blipFill>
        <p:spPr bwMode="auto">
          <a:xfrm>
            <a:off x="952500" y="4059617"/>
            <a:ext cx="5943600" cy="226936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828357"/>
            <a:ext cx="5872480" cy="5059363"/>
          </a:xfrm>
        </p:spPr>
        <p:txBody>
          <a:bodyPr/>
          <a:lstStyle/>
          <a:p>
            <a:r>
              <a:rPr lang="en-US" dirty="0" smtClean="0"/>
              <a:t>The TrustZone® </a:t>
            </a:r>
          </a:p>
          <a:p>
            <a:pPr lvl="1"/>
            <a:r>
              <a:rPr lang="en-US" dirty="0" smtClean="0"/>
              <a:t>Provide a Trusted Execution Environment (TEE)</a:t>
            </a:r>
          </a:p>
          <a:p>
            <a:pPr lvl="1"/>
            <a:r>
              <a:rPr lang="en-US" dirty="0" smtClean="0"/>
              <a:t>Consistent programming model across platforms and applications</a:t>
            </a:r>
          </a:p>
          <a:p>
            <a:pPr lvl="1"/>
            <a:r>
              <a:rPr lang="en-US" dirty="0" smtClean="0"/>
              <a:t>Hardware backed security environment</a:t>
            </a:r>
            <a:endParaRPr lang="en-US" dirty="0"/>
          </a:p>
        </p:txBody>
      </p:sp>
      <p:sp>
        <p:nvSpPr>
          <p:cNvPr id="3" name="Title 2"/>
          <p:cNvSpPr>
            <a:spLocks noGrp="1"/>
          </p:cNvSpPr>
          <p:nvPr>
            <p:ph type="title"/>
          </p:nvPr>
        </p:nvSpPr>
        <p:spPr/>
        <p:txBody>
          <a:bodyPr/>
          <a:lstStyle/>
          <a:p>
            <a:r>
              <a:rPr lang="en-US" dirty="0" smtClean="0"/>
              <a:t>Architecture Extensions…</a:t>
            </a:r>
            <a:endParaRPr lang="en-US" dirty="0"/>
          </a:p>
        </p:txBody>
      </p:sp>
      <p:pic>
        <p:nvPicPr>
          <p:cNvPr id="5" name="Picture 2" descr="Trustzone Logo"/>
          <p:cNvPicPr>
            <a:picLocks noChangeAspect="1" noChangeArrowheads="1"/>
          </p:cNvPicPr>
          <p:nvPr/>
        </p:nvPicPr>
        <p:blipFill>
          <a:blip r:embed="rId2"/>
          <a:srcRect/>
          <a:stretch>
            <a:fillRect/>
          </a:stretch>
        </p:blipFill>
        <p:spPr bwMode="auto">
          <a:xfrm>
            <a:off x="461774" y="4717824"/>
            <a:ext cx="2790825" cy="866775"/>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5336077" y="1137920"/>
            <a:ext cx="3807923" cy="3579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p:txBody>
      </p:sp>
      <p:sp>
        <p:nvSpPr>
          <p:cNvPr id="3" name="Title 2"/>
          <p:cNvSpPr>
            <a:spLocks noGrp="1"/>
          </p:cNvSpPr>
          <p:nvPr>
            <p:ph type="title"/>
          </p:nvPr>
        </p:nvSpPr>
        <p:spPr/>
        <p:txBody>
          <a:bodyPr/>
          <a:lstStyle/>
          <a:p>
            <a:r>
              <a:rPr lang="en-US" dirty="0" smtClean="0"/>
              <a:t>Trust zone – s/w</a:t>
            </a:r>
            <a:endParaRPr lang="en-US" dirty="0"/>
          </a:p>
        </p:txBody>
      </p:sp>
      <p:pic>
        <p:nvPicPr>
          <p:cNvPr id="7" name="Picture 4" descr="TrustZone Software Overview"/>
          <p:cNvPicPr>
            <a:picLocks noChangeAspect="1" noChangeArrowheads="1"/>
          </p:cNvPicPr>
          <p:nvPr/>
        </p:nvPicPr>
        <p:blipFill>
          <a:blip r:embed="rId2"/>
          <a:srcRect/>
          <a:stretch>
            <a:fillRect/>
          </a:stretch>
        </p:blipFill>
        <p:spPr bwMode="auto">
          <a:xfrm>
            <a:off x="4278312" y="849311"/>
            <a:ext cx="4191000" cy="3352800"/>
          </a:xfrm>
          <a:prstGeom prst="rect">
            <a:avLst/>
          </a:prstGeom>
          <a:noFill/>
        </p:spPr>
      </p:pic>
      <p:pic>
        <p:nvPicPr>
          <p:cNvPr id="8" name="Picture 2" descr="http://www.arm.com/rximages/21885.gif"/>
          <p:cNvPicPr>
            <a:picLocks noChangeAspect="1" noChangeArrowheads="1"/>
          </p:cNvPicPr>
          <p:nvPr/>
        </p:nvPicPr>
        <p:blipFill>
          <a:blip r:embed="rId3"/>
          <a:srcRect/>
          <a:stretch>
            <a:fillRect/>
          </a:stretch>
        </p:blipFill>
        <p:spPr bwMode="auto">
          <a:xfrm>
            <a:off x="313418" y="3897313"/>
            <a:ext cx="4994365" cy="241662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t>ARM Introduction </a:t>
            </a:r>
          </a:p>
          <a:p>
            <a:r>
              <a:rPr lang="en-US" dirty="0" smtClean="0"/>
              <a:t>Architecture Extensions</a:t>
            </a:r>
          </a:p>
          <a:p>
            <a:r>
              <a:rPr lang="en-US" dirty="0" smtClean="0"/>
              <a:t>ARM7TDMI-S</a:t>
            </a:r>
          </a:p>
          <a:p>
            <a:r>
              <a:rPr lang="en-US" dirty="0" smtClean="0"/>
              <a:t>Processor Modes</a:t>
            </a:r>
          </a:p>
          <a:p>
            <a:r>
              <a:rPr lang="en-US" sz="3100" dirty="0" smtClean="0"/>
              <a:t>Registers</a:t>
            </a:r>
          </a:p>
          <a:p>
            <a:r>
              <a:rPr lang="en-US" dirty="0" smtClean="0"/>
              <a:t>ARM Vs Thumb</a:t>
            </a:r>
          </a:p>
          <a:p>
            <a:r>
              <a:rPr lang="en-US" dirty="0" smtClean="0"/>
              <a:t>Instruction Set</a:t>
            </a:r>
          </a:p>
          <a:p>
            <a:r>
              <a:rPr lang="en-US" dirty="0" smtClean="0"/>
              <a:t>System Design</a:t>
            </a:r>
          </a:p>
          <a:p>
            <a:r>
              <a:rPr lang="en-US" dirty="0" smtClean="0"/>
              <a:t>Summary</a:t>
            </a:r>
          </a:p>
          <a:p>
            <a:pPr>
              <a:buNone/>
            </a:pP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Jazelle®</a:t>
            </a:r>
          </a:p>
          <a:p>
            <a:pPr lvl="1"/>
            <a:r>
              <a:rPr lang="en-US" dirty="0" smtClean="0"/>
              <a:t>Technology to enable Jazelle H/w in any existing JVM</a:t>
            </a:r>
          </a:p>
          <a:p>
            <a:pPr lvl="1"/>
            <a:r>
              <a:rPr lang="en-US" dirty="0" smtClean="0"/>
              <a:t>Full featured multi-tasking Java Virtual Machine JVM</a:t>
            </a:r>
          </a:p>
          <a:p>
            <a:pPr lvl="1"/>
            <a:r>
              <a:rPr lang="en-US" dirty="0" smtClean="0"/>
              <a:t>Enables acceleration of execution environments</a:t>
            </a:r>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Architecture Extensions…</a:t>
            </a:r>
            <a:endParaRPr lang="en-US" dirty="0"/>
          </a:p>
        </p:txBody>
      </p:sp>
      <p:pic>
        <p:nvPicPr>
          <p:cNvPr id="174082" name="Picture 2" descr="http://www.3g.co.uk/PR/Sept2005/Jazz.jpg"/>
          <p:cNvPicPr>
            <a:picLocks noChangeAspect="1" noChangeArrowheads="1"/>
          </p:cNvPicPr>
          <p:nvPr/>
        </p:nvPicPr>
        <p:blipFill>
          <a:blip r:embed="rId2"/>
          <a:srcRect/>
          <a:stretch>
            <a:fillRect/>
          </a:stretch>
        </p:blipFill>
        <p:spPr bwMode="auto">
          <a:xfrm>
            <a:off x="5612268" y="4151085"/>
            <a:ext cx="3125333" cy="1416817"/>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082"/>
                                        </p:tgtEl>
                                        <p:attrNameLst>
                                          <p:attrName>style.visibility</p:attrName>
                                        </p:attrNameLst>
                                      </p:cBhvr>
                                      <p:to>
                                        <p:strVal val="visible"/>
                                      </p:to>
                                    </p:set>
                                    <p:animEffect transition="in" filter="fade">
                                      <p:cBhvr>
                                        <p:cTn id="7" dur="2000"/>
                                        <p:tgtEl>
                                          <p:spTgt spid="174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Jazelle</a:t>
            </a:r>
            <a:endParaRPr lang="en-US" dirty="0"/>
          </a:p>
        </p:txBody>
      </p:sp>
      <p:sp>
        <p:nvSpPr>
          <p:cNvPr id="5" name="Content Placeholder 4"/>
          <p:cNvSpPr>
            <a:spLocks noGrp="1"/>
          </p:cNvSpPr>
          <p:nvPr>
            <p:ph idx="1"/>
          </p:nvPr>
        </p:nvSpPr>
        <p:spPr/>
        <p:txBody>
          <a:bodyPr/>
          <a:lstStyle/>
          <a:p>
            <a:r>
              <a:rPr lang="en-US" dirty="0" smtClean="0"/>
              <a:t>JDBX</a:t>
            </a:r>
          </a:p>
          <a:p>
            <a:pPr lvl="1"/>
            <a:r>
              <a:rPr lang="en-US" dirty="0" smtClean="0"/>
              <a:t>Java </a:t>
            </a:r>
            <a:r>
              <a:rPr lang="en-US" smtClean="0"/>
              <a:t>Direct Byte-code </a:t>
            </a:r>
            <a:endParaRPr lang="en-US" dirty="0" smtClean="0"/>
          </a:p>
          <a:p>
            <a:pPr lvl="1">
              <a:buNone/>
            </a:pPr>
            <a:r>
              <a:rPr lang="en-US" dirty="0" smtClean="0"/>
              <a:t>    Execution</a:t>
            </a:r>
          </a:p>
          <a:p>
            <a:r>
              <a:rPr lang="en-US" dirty="0" smtClean="0"/>
              <a:t>JRCT</a:t>
            </a:r>
          </a:p>
          <a:p>
            <a:pPr lvl="1">
              <a:buNone/>
            </a:pPr>
            <a:r>
              <a:rPr lang="en-US" dirty="0" smtClean="0"/>
              <a:t>Java Runtime </a:t>
            </a:r>
          </a:p>
          <a:p>
            <a:pPr lvl="1">
              <a:buNone/>
            </a:pPr>
            <a:r>
              <a:rPr lang="en-US" dirty="0" smtClean="0"/>
              <a:t>compilation Tool suite</a:t>
            </a:r>
            <a:endParaRPr lang="en-US" dirty="0"/>
          </a:p>
        </p:txBody>
      </p:sp>
      <p:pic>
        <p:nvPicPr>
          <p:cNvPr id="6" name="Content Placeholder 3" descr="jazzele.gif"/>
          <p:cNvPicPr>
            <a:picLocks noChangeAspect="1"/>
          </p:cNvPicPr>
          <p:nvPr/>
        </p:nvPicPr>
        <p:blipFill>
          <a:blip r:embed="rId2"/>
          <a:stretch>
            <a:fillRect/>
          </a:stretch>
        </p:blipFill>
        <p:spPr>
          <a:xfrm>
            <a:off x="4470400" y="1154270"/>
            <a:ext cx="4470400" cy="5073904"/>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4" name="Picture 4"/>
          <p:cNvPicPr>
            <a:picLocks noChangeAspect="1" noChangeArrowheads="1"/>
          </p:cNvPicPr>
          <p:nvPr/>
        </p:nvPicPr>
        <p:blipFill>
          <a:blip r:embed="rId2"/>
          <a:srcRect/>
          <a:stretch>
            <a:fillRect/>
          </a:stretch>
        </p:blipFill>
        <p:spPr bwMode="auto">
          <a:xfrm>
            <a:off x="137890" y="1211719"/>
            <a:ext cx="8788400" cy="2649082"/>
          </a:xfrm>
          <a:prstGeom prst="rect">
            <a:avLst/>
          </a:prstGeom>
          <a:noFill/>
          <a:ln w="9525">
            <a:noFill/>
            <a:miter lim="800000"/>
            <a:headEnd/>
            <a:tailEnd/>
          </a:ln>
        </p:spPr>
      </p:pic>
      <p:sp>
        <p:nvSpPr>
          <p:cNvPr id="3" name="Title 2"/>
          <p:cNvSpPr>
            <a:spLocks noGrp="1"/>
          </p:cNvSpPr>
          <p:nvPr>
            <p:ph type="title"/>
          </p:nvPr>
        </p:nvSpPr>
        <p:spPr>
          <a:xfrm>
            <a:off x="454740" y="39469"/>
            <a:ext cx="6781800" cy="646331"/>
          </a:xfrm>
        </p:spPr>
        <p:txBody>
          <a:bodyPr/>
          <a:lstStyle/>
          <a:p>
            <a:r>
              <a:rPr lang="en-US" dirty="0" smtClean="0"/>
              <a:t>Apple </a:t>
            </a:r>
            <a:r>
              <a:rPr lang="en-US" dirty="0" err="1" smtClean="0"/>
              <a:t>iPhone</a:t>
            </a:r>
            <a:r>
              <a:rPr lang="en-US" dirty="0" smtClean="0"/>
              <a:t> </a:t>
            </a:r>
            <a:r>
              <a:rPr lang="en-US" sz="1600" dirty="0" smtClean="0"/>
              <a:t>Key Design Win for NXP ARM</a:t>
            </a:r>
            <a:endParaRPr lang="en-US" dirty="0"/>
          </a:p>
        </p:txBody>
      </p:sp>
      <p:graphicFrame>
        <p:nvGraphicFramePr>
          <p:cNvPr id="5" name="Diagram 4"/>
          <p:cNvGraphicFramePr/>
          <p:nvPr/>
        </p:nvGraphicFramePr>
        <p:xfrm>
          <a:off x="1045025" y="3835421"/>
          <a:ext cx="6516914" cy="1273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943428" y="4844145"/>
          <a:ext cx="7097485" cy="1803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097DDAF3-48B2-4728-B43D-E6DE00F980AE}"/>
                                            </p:graphicEl>
                                          </p:spTgt>
                                        </p:tgtEl>
                                        <p:attrNameLst>
                                          <p:attrName>style.visibility</p:attrName>
                                        </p:attrNameLst>
                                      </p:cBhvr>
                                      <p:to>
                                        <p:strVal val="visible"/>
                                      </p:to>
                                    </p:set>
                                    <p:animEffect transition="in" filter="fade">
                                      <p:cBhvr>
                                        <p:cTn id="12" dur="2000"/>
                                        <p:tgtEl>
                                          <p:spTgt spid="5">
                                            <p:graphicEl>
                                              <a:dgm id="{097DDAF3-48B2-4728-B43D-E6DE00F980A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C8574D3C-744F-477B-AFBA-393F6DB1083E}"/>
                                            </p:graphicEl>
                                          </p:spTgt>
                                        </p:tgtEl>
                                        <p:attrNameLst>
                                          <p:attrName>style.visibility</p:attrName>
                                        </p:attrNameLst>
                                      </p:cBhvr>
                                      <p:to>
                                        <p:strVal val="visible"/>
                                      </p:to>
                                    </p:set>
                                    <p:animEffect transition="in" filter="fade">
                                      <p:cBhvr>
                                        <p:cTn id="15" dur="2000"/>
                                        <p:tgtEl>
                                          <p:spTgt spid="5">
                                            <p:graphicEl>
                                              <a:dgm id="{C8574D3C-744F-477B-AFBA-393F6DB1083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27F131BA-1B55-433D-9C02-C3E9B199F942}"/>
                                            </p:graphicEl>
                                          </p:spTgt>
                                        </p:tgtEl>
                                        <p:attrNameLst>
                                          <p:attrName>style.visibility</p:attrName>
                                        </p:attrNameLst>
                                      </p:cBhvr>
                                      <p:to>
                                        <p:strVal val="visible"/>
                                      </p:to>
                                    </p:set>
                                    <p:animEffect transition="in" filter="fade">
                                      <p:cBhvr>
                                        <p:cTn id="18" dur="2000"/>
                                        <p:tgtEl>
                                          <p:spTgt spid="5">
                                            <p:graphicEl>
                                              <a:dgm id="{27F131BA-1B55-433D-9C02-C3E9B199F94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28EE8A4-B36E-443F-99AA-B99B42E7FB2C}"/>
                                            </p:graphicEl>
                                          </p:spTgt>
                                        </p:tgtEl>
                                        <p:attrNameLst>
                                          <p:attrName>style.visibility</p:attrName>
                                        </p:attrNameLst>
                                      </p:cBhvr>
                                      <p:to>
                                        <p:strVal val="visible"/>
                                      </p:to>
                                    </p:set>
                                    <p:animEffect transition="in" filter="fade">
                                      <p:cBhvr>
                                        <p:cTn id="21" dur="2000"/>
                                        <p:tgtEl>
                                          <p:spTgt spid="5">
                                            <p:graphicEl>
                                              <a:dgm id="{928EE8A4-B36E-443F-99AA-B99B42E7FB2C}"/>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541E0ECC-872C-4EB3-8A72-998C40C47E72}"/>
                                            </p:graphicEl>
                                          </p:spTgt>
                                        </p:tgtEl>
                                        <p:attrNameLst>
                                          <p:attrName>style.visibility</p:attrName>
                                        </p:attrNameLst>
                                      </p:cBhvr>
                                      <p:to>
                                        <p:strVal val="visible"/>
                                      </p:to>
                                    </p:set>
                                    <p:animEffect transition="in" filter="fade">
                                      <p:cBhvr>
                                        <p:cTn id="26" dur="2000"/>
                                        <p:tgtEl>
                                          <p:spTgt spid="6">
                                            <p:graphicEl>
                                              <a:dgm id="{541E0ECC-872C-4EB3-8A72-998C40C47E7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7B7BF67A-780E-4D43-A9A3-FE35524367F5}"/>
                                            </p:graphicEl>
                                          </p:spTgt>
                                        </p:tgtEl>
                                        <p:attrNameLst>
                                          <p:attrName>style.visibility</p:attrName>
                                        </p:attrNameLst>
                                      </p:cBhvr>
                                      <p:to>
                                        <p:strVal val="visible"/>
                                      </p:to>
                                    </p:set>
                                    <p:animEffect transition="in" filter="fade">
                                      <p:cBhvr>
                                        <p:cTn id="31" dur="2000"/>
                                        <p:tgtEl>
                                          <p:spTgt spid="6">
                                            <p:graphicEl>
                                              <a:dgm id="{7B7BF67A-780E-4D43-A9A3-FE35524367F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17574FAC-C06F-4F0C-BC96-A93320C95762}"/>
                                            </p:graphicEl>
                                          </p:spTgt>
                                        </p:tgtEl>
                                        <p:attrNameLst>
                                          <p:attrName>style.visibility</p:attrName>
                                        </p:attrNameLst>
                                      </p:cBhvr>
                                      <p:to>
                                        <p:strVal val="visible"/>
                                      </p:to>
                                    </p:set>
                                    <p:animEffect transition="in" filter="fade">
                                      <p:cBhvr>
                                        <p:cTn id="36" dur="2000"/>
                                        <p:tgtEl>
                                          <p:spTgt spid="6">
                                            <p:graphicEl>
                                              <a:dgm id="{17574FAC-C06F-4F0C-BC96-A93320C95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Graphic spid="6"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4740" y="39469"/>
            <a:ext cx="6781800" cy="461665"/>
          </a:xfrm>
        </p:spPr>
        <p:txBody>
          <a:bodyPr/>
          <a:lstStyle/>
          <a:p>
            <a:r>
              <a:rPr lang="en-US" sz="2400" dirty="0" smtClean="0"/>
              <a:t>Significant Design-Win Americas: Q4 2006</a:t>
            </a:r>
            <a:endParaRPr lang="en-US" sz="2400" dirty="0"/>
          </a:p>
        </p:txBody>
      </p:sp>
      <p:sp>
        <p:nvSpPr>
          <p:cNvPr id="7" name="Content Placeholder 6"/>
          <p:cNvSpPr>
            <a:spLocks noGrp="1"/>
          </p:cNvSpPr>
          <p:nvPr>
            <p:ph idx="1"/>
          </p:nvPr>
        </p:nvSpPr>
        <p:spPr/>
        <p:txBody>
          <a:bodyPr/>
          <a:lstStyle/>
          <a:p>
            <a:endParaRPr lang="en-US" dirty="0"/>
          </a:p>
        </p:txBody>
      </p:sp>
      <p:graphicFrame>
        <p:nvGraphicFramePr>
          <p:cNvPr id="8" name="Group 4"/>
          <p:cNvGraphicFramePr>
            <a:graphicFrameLocks noGrp="1"/>
          </p:cNvGraphicFramePr>
          <p:nvPr>
            <p:custDataLst>
              <p:tags r:id="rId1"/>
            </p:custDataLst>
          </p:nvPr>
        </p:nvGraphicFramePr>
        <p:xfrm>
          <a:off x="896701" y="1177925"/>
          <a:ext cx="6958742" cy="5260766"/>
        </p:xfrm>
        <a:graphic>
          <a:graphicData uri="http://schemas.openxmlformats.org/drawingml/2006/table">
            <a:tbl>
              <a:tblPr>
                <a:tableStyleId>{69C7853C-536D-4A76-A0AE-DD22124D55A5}</a:tableStyleId>
              </a:tblPr>
              <a:tblGrid>
                <a:gridCol w="1367577">
                  <a:extLst>
                    <a:ext uri="{9D8B030D-6E8A-4147-A177-3AD203B41FA5}">
                      <a16:colId xmlns:a16="http://schemas.microsoft.com/office/drawing/2014/main" val="20000"/>
                    </a:ext>
                  </a:extLst>
                </a:gridCol>
                <a:gridCol w="2379134">
                  <a:extLst>
                    <a:ext uri="{9D8B030D-6E8A-4147-A177-3AD203B41FA5}">
                      <a16:colId xmlns:a16="http://schemas.microsoft.com/office/drawing/2014/main" val="20001"/>
                    </a:ext>
                  </a:extLst>
                </a:gridCol>
                <a:gridCol w="744876">
                  <a:extLst>
                    <a:ext uri="{9D8B030D-6E8A-4147-A177-3AD203B41FA5}">
                      <a16:colId xmlns:a16="http://schemas.microsoft.com/office/drawing/2014/main" val="20002"/>
                    </a:ext>
                  </a:extLst>
                </a:gridCol>
                <a:gridCol w="1031265">
                  <a:extLst>
                    <a:ext uri="{9D8B030D-6E8A-4147-A177-3AD203B41FA5}">
                      <a16:colId xmlns:a16="http://schemas.microsoft.com/office/drawing/2014/main" val="20003"/>
                    </a:ext>
                  </a:extLst>
                </a:gridCol>
                <a:gridCol w="1435890">
                  <a:extLst>
                    <a:ext uri="{9D8B030D-6E8A-4147-A177-3AD203B41FA5}">
                      <a16:colId xmlns:a16="http://schemas.microsoft.com/office/drawing/2014/main" val="20004"/>
                    </a:ext>
                  </a:extLst>
                </a:gridCol>
              </a:tblGrid>
              <a:tr h="652745">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600" u="none" strike="noStrike" cap="none" normalizeH="0" baseline="0" dirty="0" smtClean="0">
                          <a:ln>
                            <a:noFill/>
                          </a:ln>
                          <a:effectLst/>
                        </a:rPr>
                        <a:t>Significance</a:t>
                      </a:r>
                      <a:endParaRPr kumimoji="0" lang="en-US" sz="1600" b="0" i="0" u="none" strike="noStrike" cap="none" normalizeH="0" baseline="0" dirty="0" smtClean="0">
                        <a:ln>
                          <a:noFill/>
                        </a:ln>
                        <a:solidFill>
                          <a:srgbClr val="000000"/>
                        </a:solidFill>
                        <a:effectLst/>
                        <a:latin typeface="Arial" charset="0"/>
                      </a:endParaRPr>
                    </a:p>
                  </a:txBody>
                  <a:tcPr horzOverflow="overflow"/>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200" u="none" strike="noStrike" cap="none" normalizeH="0" baseline="0" smtClean="0">
                          <a:ln>
                            <a:noFill/>
                          </a:ln>
                          <a:effectLst/>
                        </a:rPr>
                        <a:t>Used LPC900 MCUs to beat Microchip on high volume consumer product</a:t>
                      </a:r>
                      <a:endParaRPr kumimoji="0" lang="en-US" sz="1200" b="0" i="0" u="none" strike="noStrike" cap="none" normalizeH="0" baseline="0" smtClean="0">
                        <a:ln>
                          <a:noFill/>
                        </a:ln>
                        <a:solidFill>
                          <a:srgbClr val="000000"/>
                        </a:solidFill>
                        <a:effectLst/>
                        <a:latin typeface="Arial" charset="0"/>
                      </a:endParaRPr>
                    </a:p>
                  </a:txBody>
                  <a:tcPr horzOverflow="overflow"/>
                </a:tc>
                <a:tc rowSpan="8" gridSpan="3">
                  <a:txBody>
                    <a:bodyPr/>
                    <a:lstStyle/>
                    <a:p>
                      <a:r>
                        <a:rPr lang="en-US" sz="1600" dirty="0" smtClean="0"/>
                        <a:t>Automation Bank machine can be chosen as  world platform by Diebold.</a:t>
                      </a:r>
                    </a:p>
                    <a:p>
                      <a:endParaRPr lang="en-US" sz="1600" dirty="0" smtClean="0"/>
                    </a:p>
                    <a:p>
                      <a:r>
                        <a:rPr lang="en-US" sz="1600" dirty="0" smtClean="0"/>
                        <a:t>Provides stronger security system in this kind of product.</a:t>
                      </a:r>
                      <a:endParaRPr lang="en-US" sz="1600" dirty="0">
                        <a:solidFill>
                          <a:schemeClr val="accent1">
                            <a:lumMod val="50000"/>
                          </a:schemeClr>
                        </a:solidFill>
                        <a:latin typeface="Arial Unicode MS" pitchFamily="34" charset="-128"/>
                      </a:endParaRPr>
                    </a:p>
                  </a:txBody>
                  <a:tcPr horzOverflow="overflow"/>
                </a:tc>
                <a:tc rowSpan="8" hMerge="1">
                  <a:txBody>
                    <a:bodyPr/>
                    <a:lstStyle/>
                    <a:p>
                      <a:endParaRPr lang="en-US"/>
                    </a:p>
                  </a:txBody>
                  <a:tcPr/>
                </a:tc>
                <a:tc rowSpan="8" hMerge="1">
                  <a:txBody>
                    <a:bodyPr/>
                    <a:lstStyle/>
                    <a:p>
                      <a:endParaRPr lang="en-US"/>
                    </a:p>
                  </a:txBody>
                  <a:tcPr/>
                </a:tc>
                <a:extLst>
                  <a:ext uri="{0D108BD9-81ED-4DB2-BD59-A6C34878D82A}">
                    <a16:rowId xmlns:a16="http://schemas.microsoft.com/office/drawing/2014/main" val="10000"/>
                  </a:ext>
                </a:extLst>
              </a:tr>
              <a:tr h="373514">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600" u="none" strike="noStrike" cap="none" normalizeH="0" baseline="0" smtClean="0">
                          <a:ln>
                            <a:noFill/>
                          </a:ln>
                          <a:effectLst/>
                        </a:rPr>
                        <a:t>Customer</a:t>
                      </a:r>
                      <a:endParaRPr kumimoji="0" lang="en-US" sz="1600" b="0" i="0" u="none" strike="noStrike" cap="none" normalizeH="0" baseline="0" smtClean="0">
                        <a:ln>
                          <a:noFill/>
                        </a:ln>
                        <a:solidFill>
                          <a:srgbClr val="000000"/>
                        </a:solidFill>
                        <a:effectLst/>
                        <a:latin typeface="Arial" charset="0"/>
                      </a:endParaRPr>
                    </a:p>
                  </a:txBody>
                  <a:tcPr horzOverflow="overflow"/>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200" u="none" strike="noStrike" cap="none" normalizeH="0" baseline="0" smtClean="0">
                          <a:ln>
                            <a:noFill/>
                          </a:ln>
                          <a:effectLst/>
                        </a:rPr>
                        <a:t>Diebold - Procomp</a:t>
                      </a:r>
                      <a:endParaRPr kumimoji="0" lang="en-US" sz="1200" b="0" i="0" u="none" strike="noStrike" cap="none" normalizeH="0" baseline="0" smtClean="0">
                        <a:ln>
                          <a:noFill/>
                        </a:ln>
                        <a:solidFill>
                          <a:srgbClr val="000000"/>
                        </a:solidFill>
                        <a:effectLst/>
                        <a:latin typeface="Arial" charset="0"/>
                      </a:endParaRPr>
                    </a:p>
                  </a:txBody>
                  <a:tcPr horzOverflow="overflow"/>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590153">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600" u="none" strike="noStrike" cap="none" normalizeH="0" baseline="0" smtClean="0">
                          <a:ln>
                            <a:noFill/>
                          </a:ln>
                          <a:effectLst/>
                        </a:rPr>
                        <a:t>MMS DW Product</a:t>
                      </a:r>
                      <a:endParaRPr kumimoji="0" lang="en-US" sz="1600" b="0" i="0" u="none" strike="noStrike" cap="none" normalizeH="0" baseline="0" smtClean="0">
                        <a:ln>
                          <a:noFill/>
                        </a:ln>
                        <a:solidFill>
                          <a:srgbClr val="000000"/>
                        </a:solidFill>
                        <a:effectLst/>
                        <a:latin typeface="Arial" charset="0"/>
                      </a:endParaRPr>
                    </a:p>
                  </a:txBody>
                  <a:tcPr horzOverflow="overflow"/>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200" u="none" strike="noStrike" cap="none" normalizeH="0" baseline="0" dirty="0" smtClean="0">
                          <a:ln>
                            <a:noFill/>
                          </a:ln>
                          <a:effectLst/>
                        </a:rPr>
                        <a:t>LPC2144FBD64-S</a:t>
                      </a:r>
                      <a:endParaRPr kumimoji="0" lang="en-US" sz="1200" b="0" i="0" u="none" strike="noStrike" cap="none" normalizeH="0" baseline="0" dirty="0" smtClean="0">
                        <a:ln>
                          <a:noFill/>
                        </a:ln>
                        <a:solidFill>
                          <a:srgbClr val="000000"/>
                        </a:solidFill>
                        <a:effectLst/>
                        <a:latin typeface="Arial" charset="0"/>
                      </a:endParaRPr>
                    </a:p>
                  </a:txBody>
                  <a:tcPr horzOverflow="overflow"/>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840521">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600" u="none" strike="noStrike" cap="none" normalizeH="0" baseline="0" smtClean="0">
                          <a:ln>
                            <a:noFill/>
                          </a:ln>
                          <a:effectLst/>
                        </a:rPr>
                        <a:t>Other NXP/MMS part types</a:t>
                      </a:r>
                      <a:endParaRPr kumimoji="0" lang="en-US" sz="1600" b="0" i="0" u="none" strike="noStrike" cap="none" normalizeH="0" baseline="0" smtClean="0">
                        <a:ln>
                          <a:noFill/>
                        </a:ln>
                        <a:solidFill>
                          <a:srgbClr val="000000"/>
                        </a:solidFill>
                        <a:effectLst/>
                        <a:latin typeface="Arial" charset="0"/>
                      </a:endParaRPr>
                    </a:p>
                  </a:txBody>
                  <a:tcPr horzOverflow="overflow"/>
                </a:tc>
                <a:tc>
                  <a:txBody>
                    <a:bodyPr/>
                    <a:lstStyle/>
                    <a:p>
                      <a:pPr marL="0" marR="0" lvl="0" indent="0" algn="l" defTabSz="914400" rtl="0" eaLnBrk="1" fontAlgn="b" latinLnBrk="0" hangingPunct="1">
                        <a:lnSpc>
                          <a:spcPct val="105000"/>
                        </a:lnSpc>
                        <a:spcBef>
                          <a:spcPct val="45000"/>
                        </a:spcBef>
                        <a:spcAft>
                          <a:spcPct val="0"/>
                        </a:spcAft>
                        <a:buClr>
                          <a:srgbClr val="FAB400"/>
                        </a:buClr>
                        <a:buSzPct val="75000"/>
                        <a:buFont typeface="Arial" charset="0"/>
                        <a:buNone/>
                        <a:tabLst/>
                      </a:pPr>
                      <a:endParaRPr kumimoji="0" lang="en-US" sz="1200" b="0" i="0" u="none" strike="noStrike" cap="none" normalizeH="0" baseline="0" dirty="0" smtClean="0">
                        <a:ln>
                          <a:noFill/>
                        </a:ln>
                        <a:solidFill>
                          <a:srgbClr val="000000"/>
                        </a:solidFill>
                        <a:effectLst/>
                        <a:latin typeface="Arial" charset="0"/>
                      </a:endParaRPr>
                    </a:p>
                  </a:txBody>
                  <a:tcPr horzOverflow="overflow"/>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374688">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600" u="none" strike="noStrike" cap="none" normalizeH="0" baseline="0" smtClean="0">
                          <a:ln>
                            <a:noFill/>
                          </a:ln>
                          <a:effectLst/>
                        </a:rPr>
                        <a:t>End Product</a:t>
                      </a:r>
                      <a:endParaRPr kumimoji="0" lang="en-US" sz="1600" b="0" i="0" u="none" strike="noStrike" cap="none" normalizeH="0" baseline="0" smtClean="0">
                        <a:ln>
                          <a:noFill/>
                        </a:ln>
                        <a:solidFill>
                          <a:srgbClr val="000000"/>
                        </a:solidFill>
                        <a:effectLst/>
                        <a:latin typeface="Arial" charset="0"/>
                      </a:endParaRPr>
                    </a:p>
                  </a:txBody>
                  <a:tcPr horzOverflow="overflow"/>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200" u="none" strike="noStrike" cap="none" normalizeH="0" baseline="0" smtClean="0">
                          <a:ln>
                            <a:noFill/>
                          </a:ln>
                          <a:effectLst/>
                        </a:rPr>
                        <a:t>Automation Bank Machine</a:t>
                      </a:r>
                      <a:endParaRPr kumimoji="0" lang="en-US" sz="1200" b="0" i="0" u="none" strike="noStrike" cap="none" normalizeH="0" baseline="0" smtClean="0">
                        <a:ln>
                          <a:noFill/>
                        </a:ln>
                        <a:solidFill>
                          <a:srgbClr val="000000"/>
                        </a:solidFill>
                        <a:effectLst/>
                        <a:latin typeface="Arial" charset="0"/>
                      </a:endParaRPr>
                    </a:p>
                  </a:txBody>
                  <a:tcPr horzOverflow="overflow"/>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339785">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600" u="none" strike="noStrike" cap="none" normalizeH="0" baseline="0" smtClean="0">
                          <a:ln>
                            <a:noFill/>
                          </a:ln>
                          <a:effectLst/>
                        </a:rPr>
                        <a:t>Application</a:t>
                      </a:r>
                      <a:endParaRPr kumimoji="0" lang="en-US" sz="1600" b="0" i="0" u="none" strike="noStrike" cap="none" normalizeH="0" baseline="0" smtClean="0">
                        <a:ln>
                          <a:noFill/>
                        </a:ln>
                        <a:solidFill>
                          <a:srgbClr val="000000"/>
                        </a:solidFill>
                        <a:effectLst/>
                        <a:latin typeface="Arial" charset="0"/>
                      </a:endParaRPr>
                    </a:p>
                  </a:txBody>
                  <a:tcPr horzOverflow="overflow"/>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200" u="none" strike="noStrike" cap="none" normalizeH="0" baseline="0" dirty="0" smtClean="0">
                          <a:ln>
                            <a:noFill/>
                          </a:ln>
                          <a:effectLst/>
                        </a:rPr>
                        <a:t>Baking</a:t>
                      </a:r>
                      <a:endParaRPr kumimoji="0" lang="en-US" sz="1200" b="0" i="0" u="none" strike="noStrike" cap="none" normalizeH="0" baseline="0" dirty="0" smtClean="0">
                        <a:ln>
                          <a:noFill/>
                        </a:ln>
                        <a:solidFill>
                          <a:srgbClr val="000000"/>
                        </a:solidFill>
                        <a:effectLst/>
                        <a:latin typeface="Arial" charset="0"/>
                      </a:endParaRPr>
                    </a:p>
                  </a:txBody>
                  <a:tcPr horzOverflow="overflow"/>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590153">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600" u="none" strike="noStrike" cap="none" normalizeH="0" baseline="0" smtClean="0">
                          <a:ln>
                            <a:noFill/>
                          </a:ln>
                          <a:effectLst/>
                        </a:rPr>
                        <a:t>Quantity (EAU)</a:t>
                      </a:r>
                      <a:endParaRPr kumimoji="0" lang="en-US" sz="1600" b="0" i="0" u="none" strike="noStrike" cap="none" normalizeH="0" baseline="0" smtClean="0">
                        <a:ln>
                          <a:noFill/>
                        </a:ln>
                        <a:solidFill>
                          <a:srgbClr val="000000"/>
                        </a:solidFill>
                        <a:effectLst/>
                        <a:latin typeface="Arial" charset="0"/>
                      </a:endParaRPr>
                    </a:p>
                  </a:txBody>
                  <a:tcPr horzOverflow="overflow"/>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200" u="none" strike="noStrike" cap="none" normalizeH="0" baseline="0" smtClean="0">
                          <a:ln>
                            <a:noFill/>
                          </a:ln>
                          <a:effectLst/>
                        </a:rPr>
                        <a:t>50k units</a:t>
                      </a:r>
                      <a:endParaRPr kumimoji="0" lang="en-US" sz="1200" b="0" i="0" u="none" strike="noStrike" cap="none" normalizeH="0" baseline="0" smtClean="0">
                        <a:ln>
                          <a:noFill/>
                        </a:ln>
                        <a:solidFill>
                          <a:srgbClr val="000000"/>
                        </a:solidFill>
                        <a:effectLst/>
                        <a:latin typeface="Arial" charset="0"/>
                      </a:endParaRPr>
                    </a:p>
                  </a:txBody>
                  <a:tcPr horzOverflow="overflow"/>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558857">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600" u="none" strike="noStrike" cap="none" normalizeH="0" baseline="0" smtClean="0">
                          <a:ln>
                            <a:noFill/>
                          </a:ln>
                          <a:effectLst/>
                        </a:rPr>
                        <a:t>Value </a:t>
                      </a:r>
                      <a:r>
                        <a:rPr kumimoji="0" lang="en-US" sz="1400" u="none" strike="noStrike" cap="none" normalizeH="0" baseline="0" smtClean="0">
                          <a:ln>
                            <a:noFill/>
                          </a:ln>
                          <a:effectLst/>
                        </a:rPr>
                        <a:t>(3yr/5yr auto)</a:t>
                      </a:r>
                      <a:endParaRPr kumimoji="0" lang="en-US" sz="1400" b="0" i="0" u="none" strike="noStrike" cap="none" normalizeH="0" baseline="0" smtClean="0">
                        <a:ln>
                          <a:noFill/>
                        </a:ln>
                        <a:solidFill>
                          <a:srgbClr val="000000"/>
                        </a:solidFill>
                        <a:effectLst/>
                        <a:latin typeface="Arial" charset="0"/>
                      </a:endParaRPr>
                    </a:p>
                  </a:txBody>
                  <a:tcPr horzOverflow="overflow"/>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200" u="none" strike="noStrike" cap="none" normalizeH="0" baseline="0" smtClean="0">
                          <a:ln>
                            <a:noFill/>
                          </a:ln>
                          <a:effectLst/>
                        </a:rPr>
                        <a:t>$1.00 mil (3yr)</a:t>
                      </a:r>
                      <a:endParaRPr kumimoji="0" lang="en-US" sz="1200" b="0" i="0" u="none" strike="noStrike" cap="none" normalizeH="0" baseline="0" smtClean="0">
                        <a:ln>
                          <a:noFill/>
                        </a:ln>
                        <a:solidFill>
                          <a:srgbClr val="000000"/>
                        </a:solidFill>
                        <a:effectLst/>
                        <a:latin typeface="Arial" charset="0"/>
                      </a:endParaRPr>
                    </a:p>
                  </a:txBody>
                  <a:tcPr horzOverflow="overflow"/>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840521">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600" u="none" strike="noStrike" cap="none" normalizeH="0" baseline="0" dirty="0" smtClean="0">
                          <a:ln>
                            <a:noFill/>
                          </a:ln>
                          <a:effectLst/>
                        </a:rPr>
                        <a:t>NXP Competitive Advantage</a:t>
                      </a:r>
                      <a:endParaRPr kumimoji="0" lang="en-US" sz="1600" b="0" i="0" u="none" strike="noStrike" cap="none" normalizeH="0" baseline="0" dirty="0" smtClean="0">
                        <a:ln>
                          <a:noFill/>
                        </a:ln>
                        <a:solidFill>
                          <a:srgbClr val="000000"/>
                        </a:solidFill>
                        <a:effectLst/>
                        <a:latin typeface="Arial" charset="0"/>
                      </a:endParaRPr>
                    </a:p>
                  </a:txBody>
                  <a:tcPr horzOverflow="overflow"/>
                </a:tc>
                <a:tc gridSpan="2">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200" u="none" strike="noStrike" cap="none" normalizeH="0" baseline="0" dirty="0" smtClean="0">
                          <a:ln>
                            <a:noFill/>
                          </a:ln>
                          <a:effectLst/>
                        </a:rPr>
                        <a:t>NXP MCU is most competitive package product solution</a:t>
                      </a:r>
                      <a:endParaRPr kumimoji="0" lang="en-US" sz="1200" b="0" i="0" u="none" strike="noStrike" cap="none" normalizeH="0" baseline="0" dirty="0" smtClean="0">
                        <a:ln>
                          <a:noFill/>
                        </a:ln>
                        <a:solidFill>
                          <a:srgbClr val="000000"/>
                        </a:solidFill>
                        <a:effectLst/>
                        <a:latin typeface="Arial" charset="0"/>
                      </a:endParaRPr>
                    </a:p>
                  </a:txBody>
                  <a:tcPr horzOverflow="overflow"/>
                </a:tc>
                <a:tc hMerge="1">
                  <a:txBody>
                    <a:bodyPr/>
                    <a:lstStyle/>
                    <a:p>
                      <a:endParaRPr lang="en-US"/>
                    </a:p>
                  </a:txBody>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600" u="none" strike="noStrike" cap="none" normalizeH="0" baseline="0" smtClean="0">
                          <a:ln>
                            <a:noFill/>
                          </a:ln>
                          <a:effectLst/>
                        </a:rPr>
                        <a:t>Sales Engineer</a:t>
                      </a:r>
                      <a:endParaRPr kumimoji="0" lang="en-US" sz="1600" b="0" i="0" u="none" strike="noStrike" cap="none" normalizeH="0" baseline="0" smtClean="0">
                        <a:ln>
                          <a:noFill/>
                        </a:ln>
                        <a:solidFill>
                          <a:srgbClr val="D6352A"/>
                        </a:solidFill>
                        <a:effectLst/>
                        <a:latin typeface="Arial" charset="0"/>
                      </a:endParaRPr>
                    </a:p>
                  </a:txBody>
                  <a:tcPr horzOverflow="overflow"/>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en-US" sz="1200" u="none" strike="noStrike" cap="none" normalizeH="0" baseline="0" dirty="0" smtClean="0">
                          <a:ln>
                            <a:noFill/>
                          </a:ln>
                          <a:effectLst/>
                        </a:rPr>
                        <a:t>Marcelo </a:t>
                      </a:r>
                      <a:r>
                        <a:rPr kumimoji="0" lang="en-US" sz="1200" u="none" strike="noStrike" cap="none" normalizeH="0" baseline="0" dirty="0" err="1" smtClean="0">
                          <a:ln>
                            <a:noFill/>
                          </a:ln>
                          <a:effectLst/>
                        </a:rPr>
                        <a:t>Gonçalves</a:t>
                      </a:r>
                      <a:endParaRPr kumimoji="0" lang="en-US" sz="1200" b="0" i="0" u="none" strike="noStrike" cap="none" normalizeH="0" baseline="0" dirty="0" smtClean="0">
                        <a:ln>
                          <a:noFill/>
                        </a:ln>
                        <a:solidFill>
                          <a:srgbClr val="000000"/>
                        </a:solidFill>
                        <a:effectLst/>
                        <a:latin typeface="Arial" charset="0"/>
                      </a:endParaRPr>
                    </a:p>
                  </a:txBody>
                  <a:tcPr horzOverflow="overflow"/>
                </a:tc>
                <a:extLst>
                  <a:ext uri="{0D108BD9-81ED-4DB2-BD59-A6C34878D82A}">
                    <a16:rowId xmlns:a16="http://schemas.microsoft.com/office/drawing/2014/main" val="10008"/>
                  </a:ext>
                </a:extLst>
              </a:tr>
            </a:tbl>
          </a:graphicData>
        </a:graphic>
      </p:graphicFrame>
      <p:pic>
        <p:nvPicPr>
          <p:cNvPr id="9" name="Picture 46"/>
          <p:cNvPicPr>
            <a:picLocks noChangeAspect="1" noChangeArrowheads="1"/>
          </p:cNvPicPr>
          <p:nvPr/>
        </p:nvPicPr>
        <p:blipFill>
          <a:blip r:embed="rId3"/>
          <a:srcRect/>
          <a:stretch>
            <a:fillRect/>
          </a:stretch>
        </p:blipFill>
        <p:spPr bwMode="auto">
          <a:xfrm>
            <a:off x="6219362" y="2910114"/>
            <a:ext cx="1600200" cy="2219325"/>
          </a:xfrm>
          <a:prstGeom prst="rect">
            <a:avLst/>
          </a:prstGeom>
          <a:noFill/>
          <a:ln w="9525">
            <a:noFill/>
            <a:miter lim="800000"/>
            <a:headEnd/>
            <a:tailEnd/>
          </a:ln>
        </p:spPr>
      </p:pic>
      <p:pic>
        <p:nvPicPr>
          <p:cNvPr id="10" name="Picture 47"/>
          <p:cNvPicPr>
            <a:picLocks noChangeAspect="1" noChangeArrowheads="1"/>
          </p:cNvPicPr>
          <p:nvPr/>
        </p:nvPicPr>
        <p:blipFill>
          <a:blip r:embed="rId4"/>
          <a:srcRect/>
          <a:stretch>
            <a:fillRect/>
          </a:stretch>
        </p:blipFill>
        <p:spPr bwMode="auto">
          <a:xfrm>
            <a:off x="4698990" y="3026228"/>
            <a:ext cx="1352550" cy="5048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ARM Partnership Model</a:t>
            </a:r>
            <a:endParaRPr lang="en-US" dirty="0"/>
          </a:p>
        </p:txBody>
      </p:sp>
      <p:pic>
        <p:nvPicPr>
          <p:cNvPr id="4" name="Picture 4" descr="partner map"/>
          <p:cNvPicPr>
            <a:picLocks noChangeAspect="1" noChangeArrowheads="1"/>
          </p:cNvPicPr>
          <p:nvPr/>
        </p:nvPicPr>
        <p:blipFill>
          <a:blip r:embed="rId3"/>
          <a:srcRect/>
          <a:stretch>
            <a:fillRect/>
          </a:stretch>
        </p:blipFill>
        <p:spPr bwMode="gray">
          <a:xfrm>
            <a:off x="284163" y="1016000"/>
            <a:ext cx="8574087" cy="541178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End Products</a:t>
            </a:r>
            <a:endParaRPr lang="en-US" dirty="0"/>
          </a:p>
        </p:txBody>
      </p:sp>
      <p:pic>
        <p:nvPicPr>
          <p:cNvPr id="4" name="ARMPP_img" descr="ARM Powered Product Image Slideshow">
            <a:hlinkClick r:id="rId2"/>
          </p:cNvPr>
          <p:cNvPicPr/>
          <p:nvPr/>
        </p:nvPicPr>
        <p:blipFill>
          <a:blip r:embed="rId3"/>
          <a:srcRect/>
          <a:stretch>
            <a:fillRect/>
          </a:stretch>
        </p:blipFill>
        <p:spPr bwMode="auto">
          <a:xfrm>
            <a:off x="3746500" y="2231756"/>
            <a:ext cx="2328836" cy="1134112"/>
          </a:xfrm>
          <a:prstGeom prst="rect">
            <a:avLst/>
          </a:prstGeom>
          <a:noFill/>
          <a:ln w="9525">
            <a:noFill/>
            <a:miter lim="800000"/>
            <a:headEnd/>
            <a:tailEnd/>
          </a:ln>
          <a:effectLst>
            <a:softEdge rad="127000"/>
          </a:effectLst>
        </p:spPr>
      </p:pic>
      <p:pic>
        <p:nvPicPr>
          <p:cNvPr id="5" name="ARMPP_img" descr="ARM Powered Product Image Slideshow">
            <a:hlinkClick r:id="rId2"/>
          </p:cNvPr>
          <p:cNvPicPr/>
          <p:nvPr/>
        </p:nvPicPr>
        <p:blipFill>
          <a:blip r:embed="rId4"/>
          <a:srcRect/>
          <a:stretch>
            <a:fillRect/>
          </a:stretch>
        </p:blipFill>
        <p:spPr bwMode="auto">
          <a:xfrm>
            <a:off x="1753210" y="3487117"/>
            <a:ext cx="2400337" cy="1479019"/>
          </a:xfrm>
          <a:prstGeom prst="rect">
            <a:avLst/>
          </a:prstGeom>
          <a:noFill/>
          <a:ln w="9525">
            <a:noFill/>
            <a:miter lim="800000"/>
            <a:headEnd/>
            <a:tailEnd/>
          </a:ln>
          <a:effectLst>
            <a:softEdge rad="127000"/>
          </a:effectLst>
        </p:spPr>
      </p:pic>
      <p:pic>
        <p:nvPicPr>
          <p:cNvPr id="6" name="ARMPP_img" descr="ARM Powered Product Image Slideshow">
            <a:hlinkClick r:id="rId2"/>
          </p:cNvPr>
          <p:cNvPicPr/>
          <p:nvPr/>
        </p:nvPicPr>
        <p:blipFill>
          <a:blip r:embed="rId5"/>
          <a:srcRect/>
          <a:stretch>
            <a:fillRect/>
          </a:stretch>
        </p:blipFill>
        <p:spPr bwMode="auto">
          <a:xfrm>
            <a:off x="7689905" y="2324745"/>
            <a:ext cx="1237119" cy="981184"/>
          </a:xfrm>
          <a:prstGeom prst="rect">
            <a:avLst/>
          </a:prstGeom>
          <a:noFill/>
          <a:ln w="9525">
            <a:noFill/>
            <a:miter lim="800000"/>
            <a:headEnd/>
            <a:tailEnd/>
          </a:ln>
          <a:effectLst>
            <a:softEdge rad="127000"/>
          </a:effectLst>
        </p:spPr>
      </p:pic>
      <p:pic>
        <p:nvPicPr>
          <p:cNvPr id="7" name="ARMPP_img" descr="ARM Powered Product Image Slideshow">
            <a:hlinkClick r:id="rId2"/>
          </p:cNvPr>
          <p:cNvPicPr/>
          <p:nvPr/>
        </p:nvPicPr>
        <p:blipFill>
          <a:blip r:embed="rId6"/>
          <a:srcRect/>
          <a:stretch>
            <a:fillRect/>
          </a:stretch>
        </p:blipFill>
        <p:spPr bwMode="auto">
          <a:xfrm>
            <a:off x="228457" y="2138765"/>
            <a:ext cx="1631340" cy="857761"/>
          </a:xfrm>
          <a:prstGeom prst="rect">
            <a:avLst/>
          </a:prstGeom>
          <a:noFill/>
          <a:ln w="9525">
            <a:noFill/>
            <a:miter lim="800000"/>
            <a:headEnd/>
            <a:tailEnd/>
          </a:ln>
          <a:effectLst>
            <a:softEdge rad="127000"/>
          </a:effectLst>
        </p:spPr>
      </p:pic>
      <p:pic>
        <p:nvPicPr>
          <p:cNvPr id="8" name="ARMPP_img" descr="ARM Powered Product Image Slideshow">
            <a:hlinkClick r:id="rId2"/>
          </p:cNvPr>
          <p:cNvPicPr/>
          <p:nvPr/>
        </p:nvPicPr>
        <p:blipFill>
          <a:blip r:embed="rId7"/>
          <a:srcRect/>
          <a:stretch>
            <a:fillRect/>
          </a:stretch>
        </p:blipFill>
        <p:spPr bwMode="auto">
          <a:xfrm>
            <a:off x="339273" y="3316638"/>
            <a:ext cx="1520523" cy="879178"/>
          </a:xfrm>
          <a:prstGeom prst="rect">
            <a:avLst/>
          </a:prstGeom>
          <a:noFill/>
          <a:ln w="9525">
            <a:noFill/>
            <a:miter lim="800000"/>
            <a:headEnd/>
            <a:tailEnd/>
          </a:ln>
          <a:effectLst>
            <a:softEdge rad="127000"/>
          </a:effectLst>
        </p:spPr>
      </p:pic>
      <p:pic>
        <p:nvPicPr>
          <p:cNvPr id="9" name="ARMPP_img" descr="ARM Powered Product Image Slideshow">
            <a:hlinkClick r:id="rId2"/>
          </p:cNvPr>
          <p:cNvPicPr/>
          <p:nvPr/>
        </p:nvPicPr>
        <p:blipFill>
          <a:blip r:embed="rId8"/>
          <a:srcRect/>
          <a:stretch>
            <a:fillRect/>
          </a:stretch>
        </p:blipFill>
        <p:spPr bwMode="auto">
          <a:xfrm>
            <a:off x="0" y="1100381"/>
            <a:ext cx="1800693" cy="867058"/>
          </a:xfrm>
          <a:prstGeom prst="rect">
            <a:avLst/>
          </a:prstGeom>
          <a:noFill/>
          <a:ln w="9525">
            <a:noFill/>
            <a:miter lim="800000"/>
            <a:headEnd/>
            <a:tailEnd/>
          </a:ln>
          <a:effectLst>
            <a:softEdge rad="127000"/>
          </a:effectLst>
        </p:spPr>
      </p:pic>
      <p:pic>
        <p:nvPicPr>
          <p:cNvPr id="10" name="ARMPP_img" descr="ARM Powered Product Image Slideshow">
            <a:hlinkClick r:id="rId2"/>
          </p:cNvPr>
          <p:cNvPicPr/>
          <p:nvPr/>
        </p:nvPicPr>
        <p:blipFill>
          <a:blip r:embed="rId9"/>
          <a:srcRect/>
          <a:stretch>
            <a:fillRect/>
          </a:stretch>
        </p:blipFill>
        <p:spPr bwMode="auto">
          <a:xfrm>
            <a:off x="432190" y="5579389"/>
            <a:ext cx="1644583" cy="835217"/>
          </a:xfrm>
          <a:prstGeom prst="rect">
            <a:avLst/>
          </a:prstGeom>
          <a:noFill/>
          <a:ln w="9525">
            <a:noFill/>
            <a:miter lim="800000"/>
            <a:headEnd/>
            <a:tailEnd/>
          </a:ln>
          <a:effectLst>
            <a:softEdge rad="127000"/>
          </a:effectLst>
        </p:spPr>
      </p:pic>
      <p:pic>
        <p:nvPicPr>
          <p:cNvPr id="11" name="ARMPP_img" descr="ARM Powered Product Image Slideshow">
            <a:hlinkClick r:id="rId2"/>
          </p:cNvPr>
          <p:cNvPicPr/>
          <p:nvPr/>
        </p:nvPicPr>
        <p:blipFill>
          <a:blip r:embed="rId10"/>
          <a:srcRect/>
          <a:stretch>
            <a:fillRect/>
          </a:stretch>
        </p:blipFill>
        <p:spPr bwMode="auto">
          <a:xfrm>
            <a:off x="2102625" y="2293748"/>
            <a:ext cx="1632467" cy="972449"/>
          </a:xfrm>
          <a:prstGeom prst="rect">
            <a:avLst/>
          </a:prstGeom>
          <a:noFill/>
          <a:ln w="9525">
            <a:noFill/>
            <a:miter lim="800000"/>
            <a:headEnd/>
            <a:tailEnd/>
          </a:ln>
          <a:effectLst>
            <a:softEdge rad="127000"/>
          </a:effectLst>
        </p:spPr>
      </p:pic>
      <p:pic>
        <p:nvPicPr>
          <p:cNvPr id="12" name="ARMPP_img" descr="ARM Powered Product Image Slideshow">
            <a:hlinkClick r:id="rId2"/>
          </p:cNvPr>
          <p:cNvPicPr/>
          <p:nvPr/>
        </p:nvPicPr>
        <p:blipFill>
          <a:blip r:embed="rId11"/>
          <a:srcRect/>
          <a:stretch>
            <a:fillRect/>
          </a:stretch>
        </p:blipFill>
        <p:spPr bwMode="auto">
          <a:xfrm>
            <a:off x="1871840" y="1177871"/>
            <a:ext cx="2250709" cy="1069100"/>
          </a:xfrm>
          <a:prstGeom prst="rect">
            <a:avLst/>
          </a:prstGeom>
          <a:noFill/>
          <a:ln w="9525">
            <a:noFill/>
            <a:miter lim="800000"/>
            <a:headEnd/>
            <a:tailEnd/>
          </a:ln>
          <a:effectLst>
            <a:softEdge rad="127000"/>
          </a:effectLst>
        </p:spPr>
      </p:pic>
      <p:pic>
        <p:nvPicPr>
          <p:cNvPr id="13" name="ARMPP_img" descr="ARM Powered Product Image Slideshow">
            <a:hlinkClick r:id="rId2"/>
          </p:cNvPr>
          <p:cNvPicPr/>
          <p:nvPr/>
        </p:nvPicPr>
        <p:blipFill>
          <a:blip r:embed="rId12"/>
          <a:srcRect/>
          <a:stretch>
            <a:fillRect/>
          </a:stretch>
        </p:blipFill>
        <p:spPr bwMode="auto">
          <a:xfrm>
            <a:off x="2517698" y="5563892"/>
            <a:ext cx="1775332" cy="774352"/>
          </a:xfrm>
          <a:prstGeom prst="rect">
            <a:avLst/>
          </a:prstGeom>
          <a:noFill/>
          <a:ln w="9525">
            <a:noFill/>
            <a:miter lim="800000"/>
            <a:headEnd/>
            <a:tailEnd/>
          </a:ln>
          <a:effectLst>
            <a:softEdge rad="127000"/>
          </a:effectLst>
        </p:spPr>
      </p:pic>
      <p:pic>
        <p:nvPicPr>
          <p:cNvPr id="14" name="ARMPP_img" descr="ARM Powered Product Image Slideshow">
            <a:hlinkClick r:id="rId2"/>
          </p:cNvPr>
          <p:cNvPicPr/>
          <p:nvPr/>
        </p:nvPicPr>
        <p:blipFill>
          <a:blip r:embed="rId13"/>
          <a:srcRect/>
          <a:stretch>
            <a:fillRect/>
          </a:stretch>
        </p:blipFill>
        <p:spPr bwMode="auto">
          <a:xfrm>
            <a:off x="5754716" y="1122947"/>
            <a:ext cx="2211412" cy="1145303"/>
          </a:xfrm>
          <a:prstGeom prst="rect">
            <a:avLst/>
          </a:prstGeom>
          <a:noFill/>
          <a:ln w="9525">
            <a:noFill/>
            <a:miter lim="800000"/>
            <a:headEnd/>
            <a:tailEnd/>
          </a:ln>
          <a:effectLst>
            <a:softEdge rad="127000"/>
          </a:effectLst>
        </p:spPr>
      </p:pic>
      <p:pic>
        <p:nvPicPr>
          <p:cNvPr id="15" name="ARMPP_img" descr="ARM Powered Product Image Slideshow">
            <a:hlinkClick r:id="rId2"/>
          </p:cNvPr>
          <p:cNvPicPr/>
          <p:nvPr/>
        </p:nvPicPr>
        <p:blipFill>
          <a:blip r:embed="rId14"/>
          <a:srcRect/>
          <a:stretch>
            <a:fillRect/>
          </a:stretch>
        </p:blipFill>
        <p:spPr bwMode="auto">
          <a:xfrm>
            <a:off x="4550834" y="5246040"/>
            <a:ext cx="1850782" cy="1062265"/>
          </a:xfrm>
          <a:prstGeom prst="rect">
            <a:avLst/>
          </a:prstGeom>
          <a:noFill/>
          <a:ln w="9525">
            <a:noFill/>
            <a:miter lim="800000"/>
            <a:headEnd/>
            <a:tailEnd/>
          </a:ln>
          <a:effectLst>
            <a:softEdge rad="127000"/>
          </a:effectLst>
        </p:spPr>
      </p:pic>
      <p:pic>
        <p:nvPicPr>
          <p:cNvPr id="16" name="ARMPP_img" descr="ARM Powered Product Image Slideshow">
            <a:hlinkClick r:id="rId2"/>
          </p:cNvPr>
          <p:cNvPicPr/>
          <p:nvPr/>
        </p:nvPicPr>
        <p:blipFill>
          <a:blip r:embed="rId15"/>
          <a:srcRect/>
          <a:stretch>
            <a:fillRect/>
          </a:stretch>
        </p:blipFill>
        <p:spPr bwMode="auto">
          <a:xfrm>
            <a:off x="4101342" y="1107993"/>
            <a:ext cx="1869856" cy="1060514"/>
          </a:xfrm>
          <a:prstGeom prst="rect">
            <a:avLst/>
          </a:prstGeom>
          <a:noFill/>
          <a:ln w="9525">
            <a:noFill/>
            <a:miter lim="800000"/>
            <a:headEnd/>
            <a:tailEnd/>
          </a:ln>
          <a:effectLst>
            <a:softEdge rad="127000"/>
          </a:effectLst>
        </p:spPr>
      </p:pic>
      <p:pic>
        <p:nvPicPr>
          <p:cNvPr id="17" name="ARMPP_img" descr="ARM Powered Product Image Slideshow">
            <a:hlinkClick r:id="rId2"/>
          </p:cNvPr>
          <p:cNvPicPr/>
          <p:nvPr/>
        </p:nvPicPr>
        <p:blipFill>
          <a:blip r:embed="rId16"/>
          <a:srcRect/>
          <a:stretch>
            <a:fillRect/>
          </a:stretch>
        </p:blipFill>
        <p:spPr bwMode="auto">
          <a:xfrm>
            <a:off x="5755946" y="2246984"/>
            <a:ext cx="1954325" cy="976802"/>
          </a:xfrm>
          <a:prstGeom prst="rect">
            <a:avLst/>
          </a:prstGeom>
          <a:noFill/>
          <a:ln w="9525">
            <a:noFill/>
            <a:miter lim="800000"/>
            <a:headEnd/>
            <a:tailEnd/>
          </a:ln>
          <a:effectLst>
            <a:softEdge rad="127000"/>
          </a:effectLst>
        </p:spPr>
      </p:pic>
      <p:pic>
        <p:nvPicPr>
          <p:cNvPr id="18" name="ARMPP_img" descr="ARM Powered Product Image Slideshow">
            <a:hlinkClick r:id="rId2"/>
          </p:cNvPr>
          <p:cNvPicPr/>
          <p:nvPr/>
        </p:nvPicPr>
        <p:blipFill>
          <a:blip r:embed="rId17"/>
          <a:srcRect/>
          <a:stretch>
            <a:fillRect/>
          </a:stretch>
        </p:blipFill>
        <p:spPr bwMode="auto">
          <a:xfrm>
            <a:off x="4963255" y="3657599"/>
            <a:ext cx="2149924" cy="952213"/>
          </a:xfrm>
          <a:prstGeom prst="rect">
            <a:avLst/>
          </a:prstGeom>
          <a:noFill/>
          <a:ln w="9525">
            <a:noFill/>
            <a:miter lim="800000"/>
            <a:headEnd/>
            <a:tailEnd/>
          </a:ln>
          <a:effectLst>
            <a:softEdge rad="127000"/>
          </a:effectLst>
        </p:spPr>
      </p:pic>
      <p:pic>
        <p:nvPicPr>
          <p:cNvPr id="19" name="ARMPP_img" descr="ARM Powered Product Image Slideshow">
            <a:hlinkClick r:id="rId2"/>
          </p:cNvPr>
          <p:cNvPicPr/>
          <p:nvPr/>
        </p:nvPicPr>
        <p:blipFill>
          <a:blip r:embed="rId18"/>
          <a:srcRect/>
          <a:stretch>
            <a:fillRect/>
          </a:stretch>
        </p:blipFill>
        <p:spPr bwMode="auto">
          <a:xfrm>
            <a:off x="6723574" y="5234892"/>
            <a:ext cx="2183874" cy="979137"/>
          </a:xfrm>
          <a:prstGeom prst="rect">
            <a:avLst/>
          </a:prstGeom>
          <a:noFill/>
          <a:ln w="9525">
            <a:noFill/>
            <a:miter lim="800000"/>
            <a:headEnd/>
            <a:tailEnd/>
          </a:ln>
          <a:effectLst>
            <a:softEdge rad="127000"/>
          </a:effectLst>
        </p:spPr>
      </p:pic>
      <p:pic>
        <p:nvPicPr>
          <p:cNvPr id="20" name="ARMPP_img" descr="ARM Powered Product Image Slideshow">
            <a:hlinkClick r:id="rId2"/>
          </p:cNvPr>
          <p:cNvPicPr/>
          <p:nvPr/>
        </p:nvPicPr>
        <p:blipFill>
          <a:blip r:embed="rId19" cstate="print"/>
          <a:srcRect/>
          <a:stretch>
            <a:fillRect/>
          </a:stretch>
        </p:blipFill>
        <p:spPr bwMode="auto">
          <a:xfrm>
            <a:off x="3476705" y="3674186"/>
            <a:ext cx="1471604" cy="914385"/>
          </a:xfrm>
          <a:prstGeom prst="rect">
            <a:avLst/>
          </a:prstGeom>
          <a:noFill/>
          <a:ln w="9525">
            <a:noFill/>
            <a:miter lim="800000"/>
            <a:headEnd/>
            <a:tailEnd/>
          </a:ln>
          <a:effectLst>
            <a:softEdge rad="127000"/>
          </a:effectLst>
        </p:spPr>
      </p:pic>
      <p:pic>
        <p:nvPicPr>
          <p:cNvPr id="21" name="ARMPP_img" descr="ARM Powered Product Image Slideshow">
            <a:hlinkClick r:id="rId2"/>
          </p:cNvPr>
          <p:cNvPicPr/>
          <p:nvPr/>
        </p:nvPicPr>
        <p:blipFill>
          <a:blip r:embed="rId20" cstate="print"/>
          <a:srcRect/>
          <a:stretch>
            <a:fillRect/>
          </a:stretch>
        </p:blipFill>
        <p:spPr bwMode="auto">
          <a:xfrm>
            <a:off x="7605577" y="1487837"/>
            <a:ext cx="1538423" cy="405689"/>
          </a:xfrm>
          <a:prstGeom prst="rect">
            <a:avLst/>
          </a:prstGeom>
          <a:noFill/>
          <a:ln w="9525">
            <a:noFill/>
            <a:miter lim="800000"/>
            <a:headEnd/>
            <a:tailEnd/>
          </a:ln>
          <a:effectLst>
            <a:softEdge rad="127000"/>
          </a:effectLst>
        </p:spPr>
      </p:pic>
      <p:pic>
        <p:nvPicPr>
          <p:cNvPr id="22" name="ARMPP_img" descr="ARM Powered Product Image Slideshow">
            <a:hlinkClick r:id="rId2"/>
          </p:cNvPr>
          <p:cNvPicPr/>
          <p:nvPr/>
        </p:nvPicPr>
        <p:blipFill>
          <a:blip r:embed="rId21"/>
          <a:srcRect/>
          <a:stretch>
            <a:fillRect/>
          </a:stretch>
        </p:blipFill>
        <p:spPr bwMode="auto">
          <a:xfrm>
            <a:off x="6766744" y="3511317"/>
            <a:ext cx="2377256" cy="1131886"/>
          </a:xfrm>
          <a:prstGeom prst="rect">
            <a:avLst/>
          </a:prstGeom>
          <a:noFill/>
          <a:ln w="9525">
            <a:noFill/>
            <a:miter lim="800000"/>
            <a:headEnd/>
            <a:tailEnd/>
          </a:ln>
          <a:effectLst>
            <a:softEdge rad="127000"/>
          </a:effectLst>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solidFill>
                  <a:schemeClr val="tx1">
                    <a:lumMod val="50000"/>
                    <a:lumOff val="50000"/>
                  </a:schemeClr>
                </a:solidFill>
              </a:rPr>
              <a:t>ARM Introduction </a:t>
            </a:r>
          </a:p>
          <a:p>
            <a:r>
              <a:rPr lang="en-US" dirty="0" smtClean="0">
                <a:solidFill>
                  <a:schemeClr val="tx1">
                    <a:lumMod val="50000"/>
                    <a:lumOff val="50000"/>
                  </a:schemeClr>
                </a:solidFill>
              </a:rPr>
              <a:t>Architecture Extensions</a:t>
            </a:r>
          </a:p>
          <a:p>
            <a:r>
              <a:rPr lang="en-US" b="1" dirty="0" smtClean="0"/>
              <a:t>ARM7TDMI-S</a:t>
            </a:r>
          </a:p>
          <a:p>
            <a:r>
              <a:rPr lang="en-US" dirty="0" smtClean="0">
                <a:solidFill>
                  <a:schemeClr val="tx1">
                    <a:lumMod val="50000"/>
                    <a:lumOff val="50000"/>
                  </a:schemeClr>
                </a:solidFill>
              </a:rPr>
              <a:t>Processor Modes</a:t>
            </a:r>
          </a:p>
          <a:p>
            <a:r>
              <a:rPr lang="en-US" sz="3100" dirty="0" smtClean="0">
                <a:solidFill>
                  <a:schemeClr val="tx1">
                    <a:lumMod val="50000"/>
                    <a:lumOff val="50000"/>
                  </a:schemeClr>
                </a:solidFill>
              </a:rPr>
              <a:t>Registers</a:t>
            </a:r>
          </a:p>
          <a:p>
            <a:r>
              <a:rPr lang="en-US" dirty="0" smtClean="0">
                <a:solidFill>
                  <a:schemeClr val="tx1">
                    <a:lumMod val="50000"/>
                    <a:lumOff val="50000"/>
                  </a:schemeClr>
                </a:solidFill>
              </a:rPr>
              <a:t>ARM Vs Thumb</a:t>
            </a:r>
          </a:p>
          <a:p>
            <a:r>
              <a:rPr lang="en-US" dirty="0" smtClean="0">
                <a:solidFill>
                  <a:schemeClr val="tx1">
                    <a:lumMod val="50000"/>
                    <a:lumOff val="50000"/>
                  </a:schemeClr>
                </a:solidFill>
              </a:rPr>
              <a:t>Instruction Set</a:t>
            </a:r>
          </a:p>
          <a:p>
            <a:r>
              <a:rPr lang="en-US" dirty="0" smtClean="0">
                <a:solidFill>
                  <a:schemeClr val="tx1">
                    <a:lumMod val="50000"/>
                    <a:lumOff val="50000"/>
                  </a:schemeClr>
                </a:solidFill>
              </a:rPr>
              <a:t>System Design</a:t>
            </a:r>
          </a:p>
          <a:p>
            <a:r>
              <a:rPr lang="en-US" dirty="0" smtClean="0">
                <a:solidFill>
                  <a:schemeClr val="tx1">
                    <a:lumMod val="50000"/>
                    <a:lumOff val="50000"/>
                  </a:schemeClr>
                </a:solidFill>
              </a:rPr>
              <a:t>Summary</a:t>
            </a:r>
          </a:p>
          <a:p>
            <a:pPr>
              <a:buNone/>
            </a:pP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ARM7TDMI-S is based on ARM7 Core</a:t>
            </a:r>
          </a:p>
          <a:p>
            <a:pPr lvl="1"/>
            <a:r>
              <a:rPr lang="en-US" dirty="0" smtClean="0"/>
              <a:t>3 Stage Pipeline</a:t>
            </a:r>
          </a:p>
          <a:p>
            <a:pPr lvl="1"/>
            <a:r>
              <a:rPr lang="en-US" dirty="0" smtClean="0"/>
              <a:t>Von-Neumann Architecture</a:t>
            </a:r>
          </a:p>
          <a:p>
            <a:pPr lvl="1"/>
            <a:r>
              <a:rPr lang="en-US" dirty="0" smtClean="0"/>
              <a:t>CPI ~ 1.9</a:t>
            </a:r>
          </a:p>
          <a:p>
            <a:pPr lvl="2"/>
            <a:r>
              <a:rPr lang="en-US" dirty="0" smtClean="0"/>
              <a:t>T – Thumb instruction Sets</a:t>
            </a:r>
          </a:p>
          <a:p>
            <a:pPr lvl="2"/>
            <a:r>
              <a:rPr lang="en-US" dirty="0" smtClean="0"/>
              <a:t>D – includes debug extensions</a:t>
            </a:r>
          </a:p>
          <a:p>
            <a:pPr lvl="2"/>
            <a:r>
              <a:rPr lang="en-US" dirty="0" smtClean="0"/>
              <a:t>M – Enhanced Multipliers</a:t>
            </a:r>
          </a:p>
          <a:p>
            <a:pPr lvl="2"/>
            <a:r>
              <a:rPr lang="en-US" dirty="0" smtClean="0"/>
              <a:t>I – Core has Embedded ICE logic extensions</a:t>
            </a:r>
          </a:p>
          <a:p>
            <a:pPr lvl="2"/>
            <a:r>
              <a:rPr lang="en-US" dirty="0" smtClean="0"/>
              <a:t>S – Fully Synthesizable soft IP</a:t>
            </a:r>
            <a:endParaRPr lang="en-US" dirty="0"/>
          </a:p>
        </p:txBody>
      </p:sp>
      <p:sp>
        <p:nvSpPr>
          <p:cNvPr id="3" name="Title 2"/>
          <p:cNvSpPr>
            <a:spLocks noGrp="1"/>
          </p:cNvSpPr>
          <p:nvPr>
            <p:ph type="title"/>
          </p:nvPr>
        </p:nvSpPr>
        <p:spPr/>
        <p:txBody>
          <a:bodyPr/>
          <a:lstStyle/>
          <a:p>
            <a:r>
              <a:rPr lang="en-US" dirty="0" smtClean="0"/>
              <a:t>ARM7 TDMI - S</a:t>
            </a:r>
            <a:endParaRPr lang="en-US" dirty="0"/>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ARM7 Family</a:t>
            </a:r>
            <a:endParaRPr lang="en-US" dirty="0"/>
          </a:p>
        </p:txBody>
      </p:sp>
      <p:sp>
        <p:nvSpPr>
          <p:cNvPr id="5" name="Content Placeholder 4"/>
          <p:cNvSpPr>
            <a:spLocks noGrp="1"/>
          </p:cNvSpPr>
          <p:nvPr>
            <p:ph idx="1"/>
          </p:nvPr>
        </p:nvSpPr>
        <p:spPr/>
        <p:txBody>
          <a:bodyPr/>
          <a:lstStyle/>
          <a:p>
            <a:r>
              <a:rPr lang="en-US" dirty="0" smtClean="0"/>
              <a:t>ARM7 Family Includes…</a:t>
            </a:r>
            <a:endParaRPr lang="en-US" dirty="0"/>
          </a:p>
        </p:txBody>
      </p:sp>
      <p:graphicFrame>
        <p:nvGraphicFramePr>
          <p:cNvPr id="6" name="Content Placeholder 3"/>
          <p:cNvGraphicFramePr>
            <a:graphicFrameLocks/>
          </p:cNvGraphicFramePr>
          <p:nvPr/>
        </p:nvGraphicFramePr>
        <p:xfrm>
          <a:off x="573314" y="2179638"/>
          <a:ext cx="8251371" cy="4163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81942E5-2028-474B-A06E-55D419C25DD4}"/>
                                            </p:graphicEl>
                                          </p:spTgt>
                                        </p:tgtEl>
                                        <p:attrNameLst>
                                          <p:attrName>style.visibility</p:attrName>
                                        </p:attrNameLst>
                                      </p:cBhvr>
                                      <p:to>
                                        <p:strVal val="visible"/>
                                      </p:to>
                                    </p:set>
                                    <p:animEffect transition="in" filter="fade">
                                      <p:cBhvr>
                                        <p:cTn id="7" dur="2000"/>
                                        <p:tgtEl>
                                          <p:spTgt spid="6">
                                            <p:graphicEl>
                                              <a:dgm id="{D81942E5-2028-474B-A06E-55D419C25DD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BC712317-D332-48CB-93A1-FFB691CED70F}"/>
                                            </p:graphicEl>
                                          </p:spTgt>
                                        </p:tgtEl>
                                        <p:attrNameLst>
                                          <p:attrName>style.visibility</p:attrName>
                                        </p:attrNameLst>
                                      </p:cBhvr>
                                      <p:to>
                                        <p:strVal val="visible"/>
                                      </p:to>
                                    </p:set>
                                    <p:animEffect transition="in" filter="fade">
                                      <p:cBhvr>
                                        <p:cTn id="12" dur="2000"/>
                                        <p:tgtEl>
                                          <p:spTgt spid="6">
                                            <p:graphicEl>
                                              <a:dgm id="{BC712317-D332-48CB-93A1-FFB691CED70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B2A9576C-C432-4799-86CA-6DDB3956F7CB}"/>
                                            </p:graphicEl>
                                          </p:spTgt>
                                        </p:tgtEl>
                                        <p:attrNameLst>
                                          <p:attrName>style.visibility</p:attrName>
                                        </p:attrNameLst>
                                      </p:cBhvr>
                                      <p:to>
                                        <p:strVal val="visible"/>
                                      </p:to>
                                    </p:set>
                                    <p:animEffect transition="in" filter="fade">
                                      <p:cBhvr>
                                        <p:cTn id="15" dur="2000"/>
                                        <p:tgtEl>
                                          <p:spTgt spid="6">
                                            <p:graphicEl>
                                              <a:dgm id="{B2A9576C-C432-4799-86CA-6DDB3956F7C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8FF73809-2603-49B5-B3FD-5EC56D69CD34}"/>
                                            </p:graphicEl>
                                          </p:spTgt>
                                        </p:tgtEl>
                                        <p:attrNameLst>
                                          <p:attrName>style.visibility</p:attrName>
                                        </p:attrNameLst>
                                      </p:cBhvr>
                                      <p:to>
                                        <p:strVal val="visible"/>
                                      </p:to>
                                    </p:set>
                                    <p:animEffect transition="in" filter="fade">
                                      <p:cBhvr>
                                        <p:cTn id="20" dur="2000"/>
                                        <p:tgtEl>
                                          <p:spTgt spid="6">
                                            <p:graphicEl>
                                              <a:dgm id="{8FF73809-2603-49B5-B3FD-5EC56D69CD3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8C3C0172-9A66-4269-894E-53D134FF2CC9}"/>
                                            </p:graphicEl>
                                          </p:spTgt>
                                        </p:tgtEl>
                                        <p:attrNameLst>
                                          <p:attrName>style.visibility</p:attrName>
                                        </p:attrNameLst>
                                      </p:cBhvr>
                                      <p:to>
                                        <p:strVal val="visible"/>
                                      </p:to>
                                    </p:set>
                                    <p:animEffect transition="in" filter="fade">
                                      <p:cBhvr>
                                        <p:cTn id="23" dur="2000"/>
                                        <p:tgtEl>
                                          <p:spTgt spid="6">
                                            <p:graphicEl>
                                              <a:dgm id="{8C3C0172-9A66-4269-894E-53D134FF2CC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B0B24CE2-C095-4333-AEB7-9A8593DAAE83}"/>
                                            </p:graphicEl>
                                          </p:spTgt>
                                        </p:tgtEl>
                                        <p:attrNameLst>
                                          <p:attrName>style.visibility</p:attrName>
                                        </p:attrNameLst>
                                      </p:cBhvr>
                                      <p:to>
                                        <p:strVal val="visible"/>
                                      </p:to>
                                    </p:set>
                                    <p:animEffect transition="in" filter="fade">
                                      <p:cBhvr>
                                        <p:cTn id="28" dur="2000"/>
                                        <p:tgtEl>
                                          <p:spTgt spid="6">
                                            <p:graphicEl>
                                              <a:dgm id="{B0B24CE2-C095-4333-AEB7-9A8593DAAE83}"/>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FBE29A1E-6D7C-4905-9034-E8E7979A089F}"/>
                                            </p:graphicEl>
                                          </p:spTgt>
                                        </p:tgtEl>
                                        <p:attrNameLst>
                                          <p:attrName>style.visibility</p:attrName>
                                        </p:attrNameLst>
                                      </p:cBhvr>
                                      <p:to>
                                        <p:strVal val="visible"/>
                                      </p:to>
                                    </p:set>
                                    <p:animEffect transition="in" filter="fade">
                                      <p:cBhvr>
                                        <p:cTn id="31" dur="2000"/>
                                        <p:tgtEl>
                                          <p:spTgt spid="6">
                                            <p:graphicEl>
                                              <a:dgm id="{FBE29A1E-6D7C-4905-9034-E8E7979A089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ARM7 is a 32-bit architecture</a:t>
            </a:r>
          </a:p>
          <a:p>
            <a:r>
              <a:rPr lang="en-US" dirty="0" smtClean="0"/>
              <a:t>Data Paths and Instructions (ARM) are 32 bits wide</a:t>
            </a:r>
          </a:p>
          <a:p>
            <a:r>
              <a:rPr lang="en-US" dirty="0" smtClean="0"/>
              <a:t>Von-Neumann Architecture</a:t>
            </a:r>
          </a:p>
          <a:p>
            <a:pPr lvl="1"/>
            <a:r>
              <a:rPr lang="en-US" dirty="0" smtClean="0"/>
              <a:t>Instructions and Data use 				  same bus</a:t>
            </a:r>
          </a:p>
          <a:p>
            <a:r>
              <a:rPr lang="en-US" dirty="0" smtClean="0"/>
              <a:t>Thumb Mode</a:t>
            </a:r>
          </a:p>
          <a:p>
            <a:pPr lvl="1"/>
            <a:r>
              <a:rPr lang="en-US" dirty="0" smtClean="0"/>
              <a:t>Subset of 16-bit instructions</a:t>
            </a:r>
          </a:p>
          <a:p>
            <a:pPr lvl="1"/>
            <a:r>
              <a:rPr lang="en-US" dirty="0" smtClean="0"/>
              <a:t>Code density optimization</a:t>
            </a:r>
            <a:endParaRPr lang="en-US" dirty="0"/>
          </a:p>
        </p:txBody>
      </p:sp>
      <p:sp>
        <p:nvSpPr>
          <p:cNvPr id="3" name="Title 2"/>
          <p:cNvSpPr>
            <a:spLocks noGrp="1"/>
          </p:cNvSpPr>
          <p:nvPr>
            <p:ph type="title"/>
          </p:nvPr>
        </p:nvSpPr>
        <p:spPr/>
        <p:txBody>
          <a:bodyPr/>
          <a:lstStyle/>
          <a:p>
            <a:r>
              <a:rPr lang="en-US" dirty="0" smtClean="0"/>
              <a:t>Bus Width</a:t>
            </a:r>
            <a:endParaRPr lang="en-US" dirty="0"/>
          </a:p>
        </p:txBody>
      </p:sp>
      <p:pic>
        <p:nvPicPr>
          <p:cNvPr id="4" name="Picture 49" descr="http://www.arm.com/rximages/15156.gif"/>
          <p:cNvPicPr>
            <a:picLocks noChangeAspect="1" noChangeArrowheads="1"/>
          </p:cNvPicPr>
          <p:nvPr/>
        </p:nvPicPr>
        <p:blipFill>
          <a:blip r:embed="rId2"/>
          <a:srcRect/>
          <a:stretch>
            <a:fillRect/>
          </a:stretch>
        </p:blipFill>
        <p:spPr bwMode="auto">
          <a:xfrm>
            <a:off x="5229681" y="2673803"/>
            <a:ext cx="3812721" cy="391375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4740" y="973664"/>
            <a:ext cx="6781800" cy="492443"/>
          </a:xfrm>
        </p:spPr>
        <p:txBody>
          <a:bodyPr/>
          <a:lstStyle/>
          <a:p>
            <a:r>
              <a:rPr lang="en-US" sz="2600" b="1" dirty="0">
                <a:solidFill>
                  <a:schemeClr val="tx2"/>
                </a:solidFill>
                <a:latin typeface="Fire sans extra"/>
              </a:rPr>
              <a:t>About Pantech</a:t>
            </a:r>
          </a:p>
        </p:txBody>
      </p:sp>
      <p:sp>
        <p:nvSpPr>
          <p:cNvPr id="12291" name="Content Placeholder 2"/>
          <p:cNvSpPr>
            <a:spLocks noGrp="1"/>
          </p:cNvSpPr>
          <p:nvPr>
            <p:ph idx="1"/>
          </p:nvPr>
        </p:nvSpPr>
        <p:spPr>
          <a:xfrm>
            <a:off x="131618" y="2016867"/>
            <a:ext cx="7924800" cy="2357438"/>
          </a:xfrm>
        </p:spPr>
        <p:txBody>
          <a:bodyPr>
            <a:normAutofit fontScale="77500" lnSpcReduction="20000"/>
          </a:bodyPr>
          <a:lstStyle/>
          <a:p>
            <a:pPr>
              <a:buFont typeface="Wingdings" pitchFamily="2" charset="2"/>
              <a:buChar char="ü"/>
            </a:pPr>
            <a:r>
              <a:rPr lang="en-US" sz="2000" b="1" dirty="0">
                <a:latin typeface="Roboto" panose="02000000000000000000" pitchFamily="2" charset="0"/>
                <a:ea typeface="Roboto" panose="02000000000000000000" pitchFamily="2" charset="0"/>
              </a:rPr>
              <a:t>Started in the Year 2004</a:t>
            </a:r>
          </a:p>
          <a:p>
            <a:pPr>
              <a:buFont typeface="Wingdings" pitchFamily="2" charset="2"/>
              <a:buChar char="ü"/>
            </a:pPr>
            <a:r>
              <a:rPr lang="en-US" sz="2000" b="1" dirty="0">
                <a:latin typeface="Roboto" panose="02000000000000000000" pitchFamily="2" charset="0"/>
                <a:ea typeface="Roboto" panose="02000000000000000000" pitchFamily="2" charset="0"/>
              </a:rPr>
              <a:t>Lab equipments and Sensor Interface</a:t>
            </a:r>
          </a:p>
          <a:p>
            <a:pPr>
              <a:buFont typeface="Wingdings" pitchFamily="2" charset="2"/>
              <a:buChar char="ü"/>
            </a:pPr>
            <a:r>
              <a:rPr lang="en-US" sz="2000" b="1" dirty="0">
                <a:latin typeface="Roboto" panose="02000000000000000000" pitchFamily="2" charset="0"/>
                <a:ea typeface="Roboto" panose="02000000000000000000" pitchFamily="2" charset="0"/>
              </a:rPr>
              <a:t>Manufacturer of Brainsense EEG Headset</a:t>
            </a:r>
          </a:p>
          <a:p>
            <a:pPr>
              <a:buFont typeface="Wingdings" pitchFamily="2" charset="2"/>
              <a:buChar char="ü"/>
            </a:pPr>
            <a:r>
              <a:rPr lang="en-US" sz="2000" b="1" dirty="0">
                <a:latin typeface="Roboto" panose="02000000000000000000" pitchFamily="2" charset="0"/>
                <a:ea typeface="Roboto" panose="02000000000000000000" pitchFamily="2" charset="0"/>
              </a:rPr>
              <a:t>Reconfigurable Algorithms on AI</a:t>
            </a:r>
          </a:p>
          <a:p>
            <a:pPr>
              <a:buFont typeface="Wingdings" pitchFamily="2" charset="2"/>
              <a:buChar char="ü"/>
            </a:pPr>
            <a:r>
              <a:rPr lang="en-US" sz="2000" b="1" dirty="0">
                <a:latin typeface="Roboto" panose="02000000000000000000" pitchFamily="2" charset="0"/>
                <a:ea typeface="Roboto" panose="02000000000000000000" pitchFamily="2" charset="0"/>
              </a:rPr>
              <a:t>Manufacture of AI development Boards</a:t>
            </a:r>
          </a:p>
          <a:p>
            <a:pPr>
              <a:buFont typeface="Wingdings" pitchFamily="2" charset="2"/>
              <a:buChar char="ü"/>
            </a:pPr>
            <a:r>
              <a:rPr lang="en-US" sz="2000" b="1" dirty="0">
                <a:latin typeface="Roboto" panose="02000000000000000000" pitchFamily="2" charset="0"/>
                <a:ea typeface="Roboto" panose="02000000000000000000" pitchFamily="2" charset="0"/>
              </a:rPr>
              <a:t>Power electronics, Fuel cell and Renewable Energy trainers</a:t>
            </a:r>
          </a:p>
          <a:p>
            <a:pPr>
              <a:buNone/>
            </a:pPr>
            <a:endParaRPr lang="en-US" sz="2000" dirty="0">
              <a:latin typeface="Roboto" panose="02000000000000000000" pitchFamily="2" charset="0"/>
              <a:ea typeface="Roboto" panose="02000000000000000000" pitchFamily="2" charset="0"/>
            </a:endParaRPr>
          </a:p>
          <a:p>
            <a:endParaRPr lang="en-US" sz="2000" dirty="0">
              <a:latin typeface="Roboto" panose="02000000000000000000" pitchFamily="2" charset="0"/>
              <a:ea typeface="Roboto" panose="02000000000000000000" pitchFamily="2" charset="0"/>
            </a:endParaRPr>
          </a:p>
        </p:txBody>
      </p:sp>
      <p:sp>
        <p:nvSpPr>
          <p:cNvPr id="5" name="Rectangle 4"/>
          <p:cNvSpPr/>
          <p:nvPr/>
        </p:nvSpPr>
        <p:spPr>
          <a:xfrm>
            <a:off x="827415" y="4516198"/>
            <a:ext cx="7117705" cy="584775"/>
          </a:xfrm>
          <a:prstGeom prst="rect">
            <a:avLst/>
          </a:prstGeom>
        </p:spPr>
        <p:txBody>
          <a:bodyPr wrap="square">
            <a:spAutoFit/>
          </a:bodyPr>
          <a:lstStyle/>
          <a:p>
            <a:pPr>
              <a:defRPr/>
            </a:pPr>
            <a:r>
              <a:rPr lang="en-US" sz="3200" dirty="0"/>
              <a:t>www.pantechsolutions.net</a:t>
            </a:r>
          </a:p>
        </p:txBody>
      </p:sp>
      <p:pic>
        <p:nvPicPr>
          <p:cNvPr id="2" name="Picture 1"/>
          <p:cNvPicPr>
            <a:picLocks noChangeAspect="1"/>
          </p:cNvPicPr>
          <p:nvPr/>
        </p:nvPicPr>
        <p:blipFill>
          <a:blip r:embed="rId2"/>
          <a:stretch>
            <a:fillRect/>
          </a:stretch>
        </p:blipFill>
        <p:spPr>
          <a:xfrm>
            <a:off x="5389418" y="933450"/>
            <a:ext cx="3526864" cy="2507992"/>
          </a:xfrm>
          <a:prstGeom prst="rect">
            <a:avLst/>
          </a:prstGeom>
        </p:spPr>
      </p:pic>
    </p:spTree>
    <p:extLst>
      <p:ext uri="{BB962C8B-B14F-4D97-AF65-F5344CB8AC3E}">
        <p14:creationId xmlns:p14="http://schemas.microsoft.com/office/powerpoint/2010/main" val="210995429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00000"/>
              </a:lnSpc>
              <a:spcBef>
                <a:spcPct val="50000"/>
              </a:spcBef>
            </a:pPr>
            <a:r>
              <a:rPr lang="en-GB" sz="2800" dirty="0" smtClean="0"/>
              <a:t>Set of instructions re-coded into 16 bits</a:t>
            </a:r>
          </a:p>
          <a:p>
            <a:pPr lvl="1">
              <a:lnSpc>
                <a:spcPct val="100000"/>
              </a:lnSpc>
              <a:spcBef>
                <a:spcPct val="50000"/>
              </a:spcBef>
            </a:pPr>
            <a:r>
              <a:rPr lang="en-GB" sz="2400" dirty="0" smtClean="0"/>
              <a:t>Improved code density by ~ 30%</a:t>
            </a:r>
          </a:p>
          <a:p>
            <a:pPr lvl="1">
              <a:lnSpc>
                <a:spcPct val="100000"/>
              </a:lnSpc>
              <a:spcBef>
                <a:spcPct val="50000"/>
              </a:spcBef>
            </a:pPr>
            <a:r>
              <a:rPr lang="en-GB" sz="2400" dirty="0" smtClean="0"/>
              <a:t>saving program memory space</a:t>
            </a:r>
          </a:p>
          <a:p>
            <a:pPr>
              <a:lnSpc>
                <a:spcPct val="100000"/>
              </a:lnSpc>
              <a:spcBef>
                <a:spcPct val="50000"/>
              </a:spcBef>
            </a:pPr>
            <a:r>
              <a:rPr lang="en-GB" sz="2800" dirty="0" smtClean="0"/>
              <a:t>In Thumb state only the program code is 16-bit wide</a:t>
            </a:r>
          </a:p>
          <a:p>
            <a:pPr lvl="1">
              <a:lnSpc>
                <a:spcPct val="100000"/>
              </a:lnSpc>
              <a:spcBef>
                <a:spcPct val="50000"/>
              </a:spcBef>
            </a:pPr>
            <a:r>
              <a:rPr lang="en-GB" sz="2400" dirty="0" smtClean="0"/>
              <a:t>after fetching the 16-bit instructions from memory, they are de-compressed to 32 bit instructions before they are decoded and executed</a:t>
            </a:r>
          </a:p>
          <a:p>
            <a:pPr lvl="1">
              <a:lnSpc>
                <a:spcPct val="100000"/>
              </a:lnSpc>
              <a:spcBef>
                <a:spcPct val="50000"/>
              </a:spcBef>
            </a:pPr>
            <a:r>
              <a:rPr lang="en-GB" sz="2400" dirty="0" smtClean="0"/>
              <a:t>all </a:t>
            </a:r>
            <a:r>
              <a:rPr lang="en-GB" sz="2400" b="1" dirty="0" smtClean="0">
                <a:solidFill>
                  <a:srgbClr val="FF5050"/>
                </a:solidFill>
              </a:rPr>
              <a:t>operations are still 32-bit</a:t>
            </a:r>
            <a:r>
              <a:rPr lang="en-GB" sz="2400" dirty="0" smtClean="0"/>
              <a:t> operations</a:t>
            </a:r>
            <a:endParaRPr lang="en-US" dirty="0"/>
          </a:p>
        </p:txBody>
      </p:sp>
      <p:sp>
        <p:nvSpPr>
          <p:cNvPr id="3" name="Title 2"/>
          <p:cNvSpPr>
            <a:spLocks noGrp="1"/>
          </p:cNvSpPr>
          <p:nvPr>
            <p:ph type="title"/>
          </p:nvPr>
        </p:nvSpPr>
        <p:spPr/>
        <p:txBody>
          <a:bodyPr/>
          <a:lstStyle/>
          <a:p>
            <a:r>
              <a:rPr lang="en-US" dirty="0" smtClean="0"/>
              <a:t>Thumb State</a:t>
            </a:r>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Rectangle 2"/>
          <p:cNvSpPr>
            <a:spLocks noGrp="1" noChangeArrowheads="1"/>
          </p:cNvSpPr>
          <p:nvPr>
            <p:ph type="title"/>
          </p:nvPr>
        </p:nvSpPr>
        <p:spPr>
          <a:noFill/>
          <a:ln/>
        </p:spPr>
        <p:txBody>
          <a:bodyPr/>
          <a:lstStyle/>
          <a:p>
            <a:pPr algn="ctr"/>
            <a:r>
              <a:rPr lang="en-US"/>
              <a:t>Data Types and Alignment</a:t>
            </a:r>
          </a:p>
        </p:txBody>
      </p:sp>
      <p:sp>
        <p:nvSpPr>
          <p:cNvPr id="1441795" name="Rectangle 3"/>
          <p:cNvSpPr>
            <a:spLocks noGrp="1" noChangeArrowheads="1"/>
          </p:cNvSpPr>
          <p:nvPr>
            <p:ph type="body" idx="1"/>
          </p:nvPr>
        </p:nvSpPr>
        <p:spPr>
          <a:xfrm>
            <a:off x="292100" y="1079500"/>
            <a:ext cx="8458200" cy="1905000"/>
          </a:xfrm>
          <a:noFill/>
          <a:ln/>
        </p:spPr>
        <p:txBody>
          <a:bodyPr lIns="92075" tIns="46038" rIns="92075" bIns="46038"/>
          <a:lstStyle/>
          <a:p>
            <a:pPr>
              <a:lnSpc>
                <a:spcPct val="100000"/>
              </a:lnSpc>
              <a:spcBef>
                <a:spcPct val="50000"/>
              </a:spcBef>
            </a:pPr>
            <a:r>
              <a:rPr lang="en-GB" sz="2400" dirty="0"/>
              <a:t>Definitions (Little </a:t>
            </a:r>
            <a:r>
              <a:rPr lang="en-GB" sz="2400" dirty="0" err="1"/>
              <a:t>endian</a:t>
            </a:r>
            <a:r>
              <a:rPr lang="en-GB" sz="2400" dirty="0"/>
              <a:t> or big </a:t>
            </a:r>
            <a:r>
              <a:rPr lang="en-GB" sz="2400" dirty="0" err="1"/>
              <a:t>endian</a:t>
            </a:r>
            <a:r>
              <a:rPr lang="en-GB" sz="2400" dirty="0"/>
              <a:t> are options):</a:t>
            </a:r>
          </a:p>
          <a:p>
            <a:pPr lvl="1">
              <a:lnSpc>
                <a:spcPct val="100000"/>
              </a:lnSpc>
              <a:spcBef>
                <a:spcPct val="50000"/>
              </a:spcBef>
            </a:pPr>
            <a:r>
              <a:rPr lang="en-GB" sz="2000" dirty="0"/>
              <a:t>Word		=	32 bits (four bytes)</a:t>
            </a:r>
          </a:p>
          <a:p>
            <a:pPr lvl="1">
              <a:lnSpc>
                <a:spcPct val="100000"/>
              </a:lnSpc>
              <a:spcBef>
                <a:spcPct val="50000"/>
              </a:spcBef>
            </a:pPr>
            <a:r>
              <a:rPr lang="en-GB" sz="2000" dirty="0" err="1"/>
              <a:t>Halfword</a:t>
            </a:r>
            <a:r>
              <a:rPr lang="en-GB" sz="2000" dirty="0"/>
              <a:t>		=	16 bits (two bytes)</a:t>
            </a:r>
          </a:p>
          <a:p>
            <a:pPr lvl="1">
              <a:lnSpc>
                <a:spcPct val="100000"/>
              </a:lnSpc>
              <a:spcBef>
                <a:spcPct val="50000"/>
              </a:spcBef>
            </a:pPr>
            <a:r>
              <a:rPr lang="en-GB" sz="2000" dirty="0"/>
              <a:t>Byte		=	  8 bits</a:t>
            </a:r>
          </a:p>
        </p:txBody>
      </p:sp>
      <p:grpSp>
        <p:nvGrpSpPr>
          <p:cNvPr id="2" name="Group 4"/>
          <p:cNvGrpSpPr>
            <a:grpSpLocks/>
          </p:cNvGrpSpPr>
          <p:nvPr/>
        </p:nvGrpSpPr>
        <p:grpSpPr bwMode="auto">
          <a:xfrm>
            <a:off x="1377950" y="3016250"/>
            <a:ext cx="6556375" cy="2622550"/>
            <a:chOff x="860" y="2236"/>
            <a:chExt cx="4130" cy="1652"/>
          </a:xfrm>
        </p:grpSpPr>
        <p:sp>
          <p:nvSpPr>
            <p:cNvPr id="1441797" name="Line 5"/>
            <p:cNvSpPr>
              <a:spLocks noChangeShapeType="1"/>
            </p:cNvSpPr>
            <p:nvPr/>
          </p:nvSpPr>
          <p:spPr bwMode="auto">
            <a:xfrm>
              <a:off x="1824" y="2304"/>
              <a:ext cx="0" cy="1584"/>
            </a:xfrm>
            <a:prstGeom prst="line">
              <a:avLst/>
            </a:prstGeom>
            <a:noFill/>
            <a:ln w="28575" cap="rnd">
              <a:solidFill>
                <a:schemeClr val="tx1"/>
              </a:solidFill>
              <a:prstDash val="sysDot"/>
              <a:round/>
              <a:headEnd/>
              <a:tailEnd/>
            </a:ln>
            <a:effectLst/>
          </p:spPr>
          <p:txBody>
            <a:bodyPr/>
            <a:lstStyle/>
            <a:p>
              <a:endParaRPr lang="en-US"/>
            </a:p>
          </p:txBody>
        </p:sp>
        <p:sp>
          <p:nvSpPr>
            <p:cNvPr id="1441798" name="Line 6"/>
            <p:cNvSpPr>
              <a:spLocks noChangeShapeType="1"/>
            </p:cNvSpPr>
            <p:nvPr/>
          </p:nvSpPr>
          <p:spPr bwMode="auto">
            <a:xfrm flipH="1">
              <a:off x="2784" y="2304"/>
              <a:ext cx="0" cy="1584"/>
            </a:xfrm>
            <a:prstGeom prst="line">
              <a:avLst/>
            </a:prstGeom>
            <a:noFill/>
            <a:ln w="28575">
              <a:solidFill>
                <a:schemeClr val="tx1"/>
              </a:solidFill>
              <a:prstDash val="dash"/>
              <a:round/>
              <a:headEnd/>
              <a:tailEnd/>
            </a:ln>
            <a:effectLst/>
          </p:spPr>
          <p:txBody>
            <a:bodyPr/>
            <a:lstStyle/>
            <a:p>
              <a:endParaRPr lang="en-US"/>
            </a:p>
          </p:txBody>
        </p:sp>
        <p:sp>
          <p:nvSpPr>
            <p:cNvPr id="1441799" name="Line 7"/>
            <p:cNvSpPr>
              <a:spLocks noChangeShapeType="1"/>
            </p:cNvSpPr>
            <p:nvPr/>
          </p:nvSpPr>
          <p:spPr bwMode="auto">
            <a:xfrm flipH="1">
              <a:off x="860" y="2304"/>
              <a:ext cx="4" cy="1584"/>
            </a:xfrm>
            <a:prstGeom prst="line">
              <a:avLst/>
            </a:prstGeom>
            <a:noFill/>
            <a:ln w="28575">
              <a:solidFill>
                <a:schemeClr val="tx1"/>
              </a:solidFill>
              <a:prstDash val="dash"/>
              <a:round/>
              <a:headEnd/>
              <a:tailEnd/>
            </a:ln>
            <a:effectLst/>
          </p:spPr>
          <p:txBody>
            <a:bodyPr/>
            <a:lstStyle/>
            <a:p>
              <a:endParaRPr lang="en-US"/>
            </a:p>
          </p:txBody>
        </p:sp>
        <p:sp>
          <p:nvSpPr>
            <p:cNvPr id="1441800" name="Text Box 8"/>
            <p:cNvSpPr txBox="1">
              <a:spLocks noChangeArrowheads="1"/>
            </p:cNvSpPr>
            <p:nvPr/>
          </p:nvSpPr>
          <p:spPr bwMode="auto">
            <a:xfrm>
              <a:off x="864" y="2400"/>
              <a:ext cx="1920" cy="218"/>
            </a:xfrm>
            <a:prstGeom prst="rect">
              <a:avLst/>
            </a:prstGeom>
            <a:solidFill>
              <a:srgbClr val="EAEAEA"/>
            </a:solidFill>
            <a:ln w="9525">
              <a:solidFill>
                <a:schemeClr val="tx1"/>
              </a:solidFill>
              <a:miter lim="800000"/>
              <a:headEnd/>
              <a:tailEnd/>
            </a:ln>
            <a:effectLst/>
          </p:spPr>
          <p:txBody>
            <a:bodyPr>
              <a:spAutoFit/>
            </a:bodyPr>
            <a:lstStyle/>
            <a:p>
              <a:pPr>
                <a:spcBef>
                  <a:spcPct val="50000"/>
                </a:spcBef>
              </a:pPr>
              <a:r>
                <a:rPr lang="de-DE" sz="1600" b="1"/>
                <a:t>Word</a:t>
              </a:r>
              <a:endParaRPr lang="en-GB" sz="1600" b="1"/>
            </a:p>
          </p:txBody>
        </p:sp>
        <p:sp>
          <p:nvSpPr>
            <p:cNvPr id="1441801" name="Text Box 9"/>
            <p:cNvSpPr txBox="1">
              <a:spLocks noChangeArrowheads="1"/>
            </p:cNvSpPr>
            <p:nvPr/>
          </p:nvSpPr>
          <p:spPr bwMode="auto">
            <a:xfrm>
              <a:off x="2784" y="2400"/>
              <a:ext cx="1920" cy="218"/>
            </a:xfrm>
            <a:prstGeom prst="rect">
              <a:avLst/>
            </a:prstGeom>
            <a:solidFill>
              <a:srgbClr val="EAEAEA"/>
            </a:solidFill>
            <a:ln w="9525">
              <a:solidFill>
                <a:schemeClr val="tx1"/>
              </a:solidFill>
              <a:miter lim="800000"/>
              <a:headEnd/>
              <a:tailEnd/>
            </a:ln>
            <a:effectLst/>
          </p:spPr>
          <p:txBody>
            <a:bodyPr>
              <a:spAutoFit/>
            </a:bodyPr>
            <a:lstStyle/>
            <a:p>
              <a:pPr>
                <a:spcBef>
                  <a:spcPct val="50000"/>
                </a:spcBef>
              </a:pPr>
              <a:r>
                <a:rPr lang="de-DE" sz="1600" b="1"/>
                <a:t>Word</a:t>
              </a:r>
              <a:endParaRPr lang="en-GB" sz="1600" b="1"/>
            </a:p>
          </p:txBody>
        </p:sp>
        <p:sp>
          <p:nvSpPr>
            <p:cNvPr id="1441802" name="Text Box 10"/>
            <p:cNvSpPr txBox="1">
              <a:spLocks noChangeArrowheads="1"/>
            </p:cNvSpPr>
            <p:nvPr/>
          </p:nvSpPr>
          <p:spPr bwMode="auto">
            <a:xfrm>
              <a:off x="864" y="2688"/>
              <a:ext cx="960" cy="218"/>
            </a:xfrm>
            <a:prstGeom prst="rect">
              <a:avLst/>
            </a:prstGeom>
            <a:solidFill>
              <a:srgbClr val="C0C0C0"/>
            </a:solidFill>
            <a:ln w="9525">
              <a:solidFill>
                <a:schemeClr val="tx1"/>
              </a:solidFill>
              <a:miter lim="800000"/>
              <a:headEnd/>
              <a:tailEnd/>
            </a:ln>
            <a:effectLst/>
          </p:spPr>
          <p:txBody>
            <a:bodyPr>
              <a:spAutoFit/>
            </a:bodyPr>
            <a:lstStyle/>
            <a:p>
              <a:pPr>
                <a:spcBef>
                  <a:spcPct val="50000"/>
                </a:spcBef>
              </a:pPr>
              <a:r>
                <a:rPr lang="de-DE" sz="1600" b="1"/>
                <a:t>Halfword</a:t>
              </a:r>
              <a:endParaRPr lang="en-GB" sz="1600" b="1"/>
            </a:p>
          </p:txBody>
        </p:sp>
        <p:sp>
          <p:nvSpPr>
            <p:cNvPr id="1441803" name="Text Box 11"/>
            <p:cNvSpPr txBox="1">
              <a:spLocks noChangeArrowheads="1"/>
            </p:cNvSpPr>
            <p:nvPr/>
          </p:nvSpPr>
          <p:spPr bwMode="auto">
            <a:xfrm>
              <a:off x="2784" y="2688"/>
              <a:ext cx="960" cy="218"/>
            </a:xfrm>
            <a:prstGeom prst="rect">
              <a:avLst/>
            </a:prstGeom>
            <a:solidFill>
              <a:srgbClr val="C0C0C0"/>
            </a:solidFill>
            <a:ln w="9525">
              <a:solidFill>
                <a:schemeClr val="tx1"/>
              </a:solidFill>
              <a:miter lim="800000"/>
              <a:headEnd/>
              <a:tailEnd/>
            </a:ln>
            <a:effectLst/>
          </p:spPr>
          <p:txBody>
            <a:bodyPr>
              <a:spAutoFit/>
            </a:bodyPr>
            <a:lstStyle/>
            <a:p>
              <a:pPr>
                <a:spcBef>
                  <a:spcPct val="50000"/>
                </a:spcBef>
              </a:pPr>
              <a:r>
                <a:rPr lang="de-DE" sz="1600" b="1"/>
                <a:t>Halfword</a:t>
              </a:r>
              <a:endParaRPr lang="en-GB" sz="1600" b="1"/>
            </a:p>
          </p:txBody>
        </p:sp>
        <p:sp>
          <p:nvSpPr>
            <p:cNvPr id="1441804" name="Text Box 12"/>
            <p:cNvSpPr txBox="1">
              <a:spLocks noChangeArrowheads="1"/>
            </p:cNvSpPr>
            <p:nvPr/>
          </p:nvSpPr>
          <p:spPr bwMode="auto">
            <a:xfrm>
              <a:off x="864" y="2976"/>
              <a:ext cx="480" cy="218"/>
            </a:xfrm>
            <a:prstGeom prst="rect">
              <a:avLst/>
            </a:prstGeom>
            <a:solidFill>
              <a:srgbClr val="777777"/>
            </a:solidFill>
            <a:ln w="9525">
              <a:solidFill>
                <a:schemeClr val="tx1"/>
              </a:solidFill>
              <a:miter lim="800000"/>
              <a:headEnd/>
              <a:tailEnd/>
            </a:ln>
            <a:effectLst/>
          </p:spPr>
          <p:txBody>
            <a:bodyPr>
              <a:spAutoFit/>
            </a:bodyPr>
            <a:lstStyle/>
            <a:p>
              <a:pPr>
                <a:spcBef>
                  <a:spcPct val="50000"/>
                </a:spcBef>
              </a:pPr>
              <a:r>
                <a:rPr lang="de-DE" sz="1600" b="1">
                  <a:solidFill>
                    <a:schemeClr val="bg1"/>
                  </a:solidFill>
                </a:rPr>
                <a:t>Byte</a:t>
              </a:r>
              <a:endParaRPr lang="en-GB" sz="1600" b="1">
                <a:solidFill>
                  <a:schemeClr val="bg1"/>
                </a:solidFill>
              </a:endParaRPr>
            </a:p>
          </p:txBody>
        </p:sp>
        <p:sp>
          <p:nvSpPr>
            <p:cNvPr id="1441805" name="Text Box 13"/>
            <p:cNvSpPr txBox="1">
              <a:spLocks noChangeArrowheads="1"/>
            </p:cNvSpPr>
            <p:nvPr/>
          </p:nvSpPr>
          <p:spPr bwMode="auto">
            <a:xfrm>
              <a:off x="1344" y="2976"/>
              <a:ext cx="480" cy="218"/>
            </a:xfrm>
            <a:prstGeom prst="rect">
              <a:avLst/>
            </a:prstGeom>
            <a:solidFill>
              <a:srgbClr val="777777"/>
            </a:solidFill>
            <a:ln w="9525">
              <a:solidFill>
                <a:schemeClr val="tx1"/>
              </a:solidFill>
              <a:miter lim="800000"/>
              <a:headEnd/>
              <a:tailEnd/>
            </a:ln>
            <a:effectLst/>
          </p:spPr>
          <p:txBody>
            <a:bodyPr>
              <a:spAutoFit/>
            </a:bodyPr>
            <a:lstStyle/>
            <a:p>
              <a:pPr>
                <a:spcBef>
                  <a:spcPct val="50000"/>
                </a:spcBef>
              </a:pPr>
              <a:r>
                <a:rPr lang="de-DE" sz="1600" b="1">
                  <a:solidFill>
                    <a:schemeClr val="bg1"/>
                  </a:solidFill>
                </a:rPr>
                <a:t>Byte</a:t>
              </a:r>
              <a:endParaRPr lang="en-GB" sz="1600" b="1">
                <a:solidFill>
                  <a:schemeClr val="bg1"/>
                </a:solidFill>
              </a:endParaRPr>
            </a:p>
          </p:txBody>
        </p:sp>
        <p:sp>
          <p:nvSpPr>
            <p:cNvPr id="1441806" name="Text Box 14"/>
            <p:cNvSpPr txBox="1">
              <a:spLocks noChangeArrowheads="1"/>
            </p:cNvSpPr>
            <p:nvPr/>
          </p:nvSpPr>
          <p:spPr bwMode="auto">
            <a:xfrm>
              <a:off x="1824" y="2976"/>
              <a:ext cx="480" cy="218"/>
            </a:xfrm>
            <a:prstGeom prst="rect">
              <a:avLst/>
            </a:prstGeom>
            <a:solidFill>
              <a:srgbClr val="777777"/>
            </a:solidFill>
            <a:ln w="9525">
              <a:solidFill>
                <a:schemeClr val="tx1"/>
              </a:solidFill>
              <a:miter lim="800000"/>
              <a:headEnd/>
              <a:tailEnd/>
            </a:ln>
            <a:effectLst/>
          </p:spPr>
          <p:txBody>
            <a:bodyPr>
              <a:spAutoFit/>
            </a:bodyPr>
            <a:lstStyle/>
            <a:p>
              <a:pPr>
                <a:spcBef>
                  <a:spcPct val="50000"/>
                </a:spcBef>
              </a:pPr>
              <a:r>
                <a:rPr lang="de-DE" sz="1600" b="1">
                  <a:solidFill>
                    <a:schemeClr val="bg1"/>
                  </a:solidFill>
                </a:rPr>
                <a:t>Byte</a:t>
              </a:r>
              <a:endParaRPr lang="en-GB" sz="1600" b="1">
                <a:solidFill>
                  <a:schemeClr val="bg1"/>
                </a:solidFill>
              </a:endParaRPr>
            </a:p>
          </p:txBody>
        </p:sp>
        <p:sp>
          <p:nvSpPr>
            <p:cNvPr id="1441807" name="Text Box 15"/>
            <p:cNvSpPr txBox="1">
              <a:spLocks noChangeArrowheads="1"/>
            </p:cNvSpPr>
            <p:nvPr/>
          </p:nvSpPr>
          <p:spPr bwMode="auto">
            <a:xfrm>
              <a:off x="2304" y="2976"/>
              <a:ext cx="480" cy="218"/>
            </a:xfrm>
            <a:prstGeom prst="rect">
              <a:avLst/>
            </a:prstGeom>
            <a:solidFill>
              <a:srgbClr val="777777"/>
            </a:solidFill>
            <a:ln w="9525">
              <a:solidFill>
                <a:schemeClr val="tx1"/>
              </a:solidFill>
              <a:miter lim="800000"/>
              <a:headEnd/>
              <a:tailEnd/>
            </a:ln>
            <a:effectLst/>
          </p:spPr>
          <p:txBody>
            <a:bodyPr>
              <a:spAutoFit/>
            </a:bodyPr>
            <a:lstStyle/>
            <a:p>
              <a:pPr>
                <a:spcBef>
                  <a:spcPct val="50000"/>
                </a:spcBef>
              </a:pPr>
              <a:r>
                <a:rPr lang="de-DE" sz="1600" b="1">
                  <a:solidFill>
                    <a:schemeClr val="bg1"/>
                  </a:solidFill>
                </a:rPr>
                <a:t>Byte</a:t>
              </a:r>
              <a:endParaRPr lang="en-GB" sz="1600" b="1">
                <a:solidFill>
                  <a:schemeClr val="bg1"/>
                </a:solidFill>
              </a:endParaRPr>
            </a:p>
          </p:txBody>
        </p:sp>
        <p:sp>
          <p:nvSpPr>
            <p:cNvPr id="1441808" name="Text Box 16"/>
            <p:cNvSpPr txBox="1">
              <a:spLocks noChangeArrowheads="1"/>
            </p:cNvSpPr>
            <p:nvPr/>
          </p:nvSpPr>
          <p:spPr bwMode="auto">
            <a:xfrm>
              <a:off x="1824" y="2688"/>
              <a:ext cx="960" cy="218"/>
            </a:xfrm>
            <a:prstGeom prst="rect">
              <a:avLst/>
            </a:prstGeom>
            <a:solidFill>
              <a:srgbClr val="C0C0C0"/>
            </a:solidFill>
            <a:ln w="9525">
              <a:solidFill>
                <a:schemeClr val="tx1"/>
              </a:solidFill>
              <a:miter lim="800000"/>
              <a:headEnd/>
              <a:tailEnd/>
            </a:ln>
            <a:effectLst/>
          </p:spPr>
          <p:txBody>
            <a:bodyPr>
              <a:spAutoFit/>
            </a:bodyPr>
            <a:lstStyle/>
            <a:p>
              <a:pPr>
                <a:spcBef>
                  <a:spcPct val="50000"/>
                </a:spcBef>
              </a:pPr>
              <a:r>
                <a:rPr lang="de-DE" sz="1600" b="1"/>
                <a:t>Halfword</a:t>
              </a:r>
              <a:endParaRPr lang="en-GB" sz="1600" b="1"/>
            </a:p>
          </p:txBody>
        </p:sp>
        <p:sp>
          <p:nvSpPr>
            <p:cNvPr id="1441809" name="Text Box 17"/>
            <p:cNvSpPr txBox="1">
              <a:spLocks noChangeArrowheads="1"/>
            </p:cNvSpPr>
            <p:nvPr/>
          </p:nvSpPr>
          <p:spPr bwMode="auto">
            <a:xfrm>
              <a:off x="3744" y="2688"/>
              <a:ext cx="960" cy="218"/>
            </a:xfrm>
            <a:prstGeom prst="rect">
              <a:avLst/>
            </a:prstGeom>
            <a:solidFill>
              <a:srgbClr val="C0C0C0"/>
            </a:solidFill>
            <a:ln w="9525">
              <a:solidFill>
                <a:schemeClr val="tx1"/>
              </a:solidFill>
              <a:miter lim="800000"/>
              <a:headEnd/>
              <a:tailEnd/>
            </a:ln>
            <a:effectLst/>
          </p:spPr>
          <p:txBody>
            <a:bodyPr>
              <a:spAutoFit/>
            </a:bodyPr>
            <a:lstStyle/>
            <a:p>
              <a:pPr>
                <a:spcBef>
                  <a:spcPct val="50000"/>
                </a:spcBef>
              </a:pPr>
              <a:r>
                <a:rPr lang="de-DE" sz="1600" b="1"/>
                <a:t>Halfword</a:t>
              </a:r>
              <a:endParaRPr lang="en-GB" sz="1600" b="1"/>
            </a:p>
          </p:txBody>
        </p:sp>
        <p:sp>
          <p:nvSpPr>
            <p:cNvPr id="1441810" name="Text Box 18"/>
            <p:cNvSpPr txBox="1">
              <a:spLocks noChangeArrowheads="1"/>
            </p:cNvSpPr>
            <p:nvPr/>
          </p:nvSpPr>
          <p:spPr bwMode="auto">
            <a:xfrm>
              <a:off x="2784" y="2976"/>
              <a:ext cx="480" cy="218"/>
            </a:xfrm>
            <a:prstGeom prst="rect">
              <a:avLst/>
            </a:prstGeom>
            <a:solidFill>
              <a:srgbClr val="777777"/>
            </a:solidFill>
            <a:ln w="9525">
              <a:solidFill>
                <a:schemeClr val="tx1"/>
              </a:solidFill>
              <a:miter lim="800000"/>
              <a:headEnd/>
              <a:tailEnd/>
            </a:ln>
            <a:effectLst/>
          </p:spPr>
          <p:txBody>
            <a:bodyPr>
              <a:spAutoFit/>
            </a:bodyPr>
            <a:lstStyle/>
            <a:p>
              <a:pPr>
                <a:spcBef>
                  <a:spcPct val="50000"/>
                </a:spcBef>
              </a:pPr>
              <a:r>
                <a:rPr lang="de-DE" sz="1600" b="1">
                  <a:solidFill>
                    <a:schemeClr val="bg1"/>
                  </a:solidFill>
                </a:rPr>
                <a:t>Byte</a:t>
              </a:r>
              <a:endParaRPr lang="en-GB" sz="1600" b="1">
                <a:solidFill>
                  <a:schemeClr val="bg1"/>
                </a:solidFill>
              </a:endParaRPr>
            </a:p>
          </p:txBody>
        </p:sp>
        <p:sp>
          <p:nvSpPr>
            <p:cNvPr id="1441811" name="Text Box 19"/>
            <p:cNvSpPr txBox="1">
              <a:spLocks noChangeArrowheads="1"/>
            </p:cNvSpPr>
            <p:nvPr/>
          </p:nvSpPr>
          <p:spPr bwMode="auto">
            <a:xfrm>
              <a:off x="3264" y="2976"/>
              <a:ext cx="480" cy="218"/>
            </a:xfrm>
            <a:prstGeom prst="rect">
              <a:avLst/>
            </a:prstGeom>
            <a:solidFill>
              <a:srgbClr val="777777"/>
            </a:solidFill>
            <a:ln w="9525">
              <a:solidFill>
                <a:schemeClr val="tx1"/>
              </a:solidFill>
              <a:miter lim="800000"/>
              <a:headEnd/>
              <a:tailEnd/>
            </a:ln>
            <a:effectLst/>
          </p:spPr>
          <p:txBody>
            <a:bodyPr>
              <a:spAutoFit/>
            </a:bodyPr>
            <a:lstStyle/>
            <a:p>
              <a:pPr>
                <a:spcBef>
                  <a:spcPct val="50000"/>
                </a:spcBef>
              </a:pPr>
              <a:r>
                <a:rPr lang="de-DE" sz="1600" b="1">
                  <a:solidFill>
                    <a:schemeClr val="bg1"/>
                  </a:solidFill>
                </a:rPr>
                <a:t>Byte</a:t>
              </a:r>
              <a:endParaRPr lang="en-GB" sz="1600" b="1">
                <a:solidFill>
                  <a:schemeClr val="bg1"/>
                </a:solidFill>
              </a:endParaRPr>
            </a:p>
          </p:txBody>
        </p:sp>
        <p:sp>
          <p:nvSpPr>
            <p:cNvPr id="1441812" name="Text Box 20"/>
            <p:cNvSpPr txBox="1">
              <a:spLocks noChangeArrowheads="1"/>
            </p:cNvSpPr>
            <p:nvPr/>
          </p:nvSpPr>
          <p:spPr bwMode="auto">
            <a:xfrm>
              <a:off x="3744" y="2976"/>
              <a:ext cx="480" cy="218"/>
            </a:xfrm>
            <a:prstGeom prst="rect">
              <a:avLst/>
            </a:prstGeom>
            <a:solidFill>
              <a:srgbClr val="777777"/>
            </a:solidFill>
            <a:ln w="9525">
              <a:solidFill>
                <a:schemeClr val="tx1"/>
              </a:solidFill>
              <a:miter lim="800000"/>
              <a:headEnd/>
              <a:tailEnd/>
            </a:ln>
            <a:effectLst/>
          </p:spPr>
          <p:txBody>
            <a:bodyPr>
              <a:spAutoFit/>
            </a:bodyPr>
            <a:lstStyle/>
            <a:p>
              <a:pPr>
                <a:spcBef>
                  <a:spcPct val="50000"/>
                </a:spcBef>
              </a:pPr>
              <a:r>
                <a:rPr lang="de-DE" sz="1600" b="1">
                  <a:solidFill>
                    <a:schemeClr val="bg1"/>
                  </a:solidFill>
                </a:rPr>
                <a:t>Byte</a:t>
              </a:r>
              <a:endParaRPr lang="en-GB" sz="1600" b="1">
                <a:solidFill>
                  <a:schemeClr val="bg1"/>
                </a:solidFill>
              </a:endParaRPr>
            </a:p>
          </p:txBody>
        </p:sp>
        <p:sp>
          <p:nvSpPr>
            <p:cNvPr id="1441813" name="Text Box 21"/>
            <p:cNvSpPr txBox="1">
              <a:spLocks noChangeArrowheads="1"/>
            </p:cNvSpPr>
            <p:nvPr/>
          </p:nvSpPr>
          <p:spPr bwMode="auto">
            <a:xfrm>
              <a:off x="4224" y="2976"/>
              <a:ext cx="480" cy="218"/>
            </a:xfrm>
            <a:prstGeom prst="rect">
              <a:avLst/>
            </a:prstGeom>
            <a:solidFill>
              <a:srgbClr val="777777"/>
            </a:solidFill>
            <a:ln w="9525">
              <a:solidFill>
                <a:schemeClr val="tx1"/>
              </a:solidFill>
              <a:miter lim="800000"/>
              <a:headEnd/>
              <a:tailEnd/>
            </a:ln>
            <a:effectLst/>
          </p:spPr>
          <p:txBody>
            <a:bodyPr>
              <a:spAutoFit/>
            </a:bodyPr>
            <a:lstStyle/>
            <a:p>
              <a:pPr>
                <a:spcBef>
                  <a:spcPct val="50000"/>
                </a:spcBef>
              </a:pPr>
              <a:r>
                <a:rPr lang="de-DE" sz="1600" b="1">
                  <a:solidFill>
                    <a:schemeClr val="bg1"/>
                  </a:solidFill>
                </a:rPr>
                <a:t>Byte</a:t>
              </a:r>
              <a:endParaRPr lang="en-GB" sz="1600" b="1">
                <a:solidFill>
                  <a:schemeClr val="bg1"/>
                </a:solidFill>
              </a:endParaRPr>
            </a:p>
          </p:txBody>
        </p:sp>
        <p:sp>
          <p:nvSpPr>
            <p:cNvPr id="1441814" name="Text Box 22"/>
            <p:cNvSpPr txBox="1">
              <a:spLocks noChangeArrowheads="1"/>
            </p:cNvSpPr>
            <p:nvPr/>
          </p:nvSpPr>
          <p:spPr bwMode="auto">
            <a:xfrm>
              <a:off x="1344" y="3264"/>
              <a:ext cx="960" cy="218"/>
            </a:xfrm>
            <a:prstGeom prst="rect">
              <a:avLst/>
            </a:prstGeom>
            <a:solidFill>
              <a:srgbClr val="C0C0C0"/>
            </a:solidFill>
            <a:ln w="9525">
              <a:solidFill>
                <a:schemeClr val="tx1"/>
              </a:solidFill>
              <a:miter lim="800000"/>
              <a:headEnd/>
              <a:tailEnd/>
            </a:ln>
            <a:effectLst/>
          </p:spPr>
          <p:txBody>
            <a:bodyPr>
              <a:spAutoFit/>
            </a:bodyPr>
            <a:lstStyle/>
            <a:p>
              <a:pPr>
                <a:spcBef>
                  <a:spcPct val="50000"/>
                </a:spcBef>
              </a:pPr>
              <a:r>
                <a:rPr lang="de-DE" sz="1600" b="1"/>
                <a:t>Halfword</a:t>
              </a:r>
              <a:endParaRPr lang="en-GB" sz="1600" b="1"/>
            </a:p>
          </p:txBody>
        </p:sp>
        <p:grpSp>
          <p:nvGrpSpPr>
            <p:cNvPr id="3" name="Group 23"/>
            <p:cNvGrpSpPr>
              <a:grpSpLocks/>
            </p:cNvGrpSpPr>
            <p:nvPr/>
          </p:nvGrpSpPr>
          <p:grpSpPr bwMode="auto">
            <a:xfrm>
              <a:off x="1344" y="3312"/>
              <a:ext cx="960" cy="144"/>
              <a:chOff x="2304" y="3012"/>
              <a:chExt cx="960" cy="144"/>
            </a:xfrm>
          </p:grpSpPr>
          <p:sp>
            <p:nvSpPr>
              <p:cNvPr id="1441816" name="Line 24"/>
              <p:cNvSpPr>
                <a:spLocks noChangeShapeType="1"/>
              </p:cNvSpPr>
              <p:nvPr/>
            </p:nvSpPr>
            <p:spPr bwMode="auto">
              <a:xfrm flipV="1">
                <a:off x="2304" y="3012"/>
                <a:ext cx="960" cy="144"/>
              </a:xfrm>
              <a:prstGeom prst="line">
                <a:avLst/>
              </a:prstGeom>
              <a:noFill/>
              <a:ln w="28575">
                <a:solidFill>
                  <a:srgbClr val="FF5050"/>
                </a:solidFill>
                <a:round/>
                <a:headEnd/>
                <a:tailEnd/>
              </a:ln>
              <a:effectLst/>
            </p:spPr>
            <p:txBody>
              <a:bodyPr/>
              <a:lstStyle/>
              <a:p>
                <a:endParaRPr lang="en-US"/>
              </a:p>
            </p:txBody>
          </p:sp>
          <p:sp>
            <p:nvSpPr>
              <p:cNvPr id="1441817" name="Line 25"/>
              <p:cNvSpPr>
                <a:spLocks noChangeShapeType="1"/>
              </p:cNvSpPr>
              <p:nvPr/>
            </p:nvSpPr>
            <p:spPr bwMode="auto">
              <a:xfrm flipH="1" flipV="1">
                <a:off x="2304" y="3012"/>
                <a:ext cx="960" cy="144"/>
              </a:xfrm>
              <a:prstGeom prst="line">
                <a:avLst/>
              </a:prstGeom>
              <a:noFill/>
              <a:ln w="28575">
                <a:solidFill>
                  <a:srgbClr val="FF5050"/>
                </a:solidFill>
                <a:round/>
                <a:headEnd/>
                <a:tailEnd/>
              </a:ln>
              <a:effectLst/>
            </p:spPr>
            <p:txBody>
              <a:bodyPr/>
              <a:lstStyle/>
              <a:p>
                <a:endParaRPr lang="en-US"/>
              </a:p>
            </p:txBody>
          </p:sp>
        </p:grpSp>
        <p:grpSp>
          <p:nvGrpSpPr>
            <p:cNvPr id="4" name="Group 26"/>
            <p:cNvGrpSpPr>
              <a:grpSpLocks/>
            </p:cNvGrpSpPr>
            <p:nvPr/>
          </p:nvGrpSpPr>
          <p:grpSpPr bwMode="auto">
            <a:xfrm>
              <a:off x="2304" y="3264"/>
              <a:ext cx="960" cy="218"/>
              <a:chOff x="2304" y="2976"/>
              <a:chExt cx="960" cy="218"/>
            </a:xfrm>
          </p:grpSpPr>
          <p:sp>
            <p:nvSpPr>
              <p:cNvPr id="1441819" name="Text Box 27"/>
              <p:cNvSpPr txBox="1">
                <a:spLocks noChangeArrowheads="1"/>
              </p:cNvSpPr>
              <p:nvPr/>
            </p:nvSpPr>
            <p:spPr bwMode="auto">
              <a:xfrm>
                <a:off x="2304" y="2976"/>
                <a:ext cx="960" cy="218"/>
              </a:xfrm>
              <a:prstGeom prst="rect">
                <a:avLst/>
              </a:prstGeom>
              <a:solidFill>
                <a:srgbClr val="C0C0C0"/>
              </a:solidFill>
              <a:ln w="9525">
                <a:solidFill>
                  <a:schemeClr val="tx1"/>
                </a:solidFill>
                <a:miter lim="800000"/>
                <a:headEnd/>
                <a:tailEnd/>
              </a:ln>
              <a:effectLst/>
            </p:spPr>
            <p:txBody>
              <a:bodyPr>
                <a:spAutoFit/>
              </a:bodyPr>
              <a:lstStyle/>
              <a:p>
                <a:pPr>
                  <a:spcBef>
                    <a:spcPct val="50000"/>
                  </a:spcBef>
                </a:pPr>
                <a:r>
                  <a:rPr lang="de-DE" sz="1600" b="1"/>
                  <a:t>Halfword</a:t>
                </a:r>
                <a:endParaRPr lang="en-GB" sz="1600" b="1"/>
              </a:p>
            </p:txBody>
          </p:sp>
          <p:grpSp>
            <p:nvGrpSpPr>
              <p:cNvPr id="5" name="Group 28"/>
              <p:cNvGrpSpPr>
                <a:grpSpLocks/>
              </p:cNvGrpSpPr>
              <p:nvPr/>
            </p:nvGrpSpPr>
            <p:grpSpPr bwMode="auto">
              <a:xfrm>
                <a:off x="2304" y="3024"/>
                <a:ext cx="960" cy="144"/>
                <a:chOff x="2304" y="3012"/>
                <a:chExt cx="960" cy="144"/>
              </a:xfrm>
            </p:grpSpPr>
            <p:sp>
              <p:nvSpPr>
                <p:cNvPr id="1441821" name="Line 29"/>
                <p:cNvSpPr>
                  <a:spLocks noChangeShapeType="1"/>
                </p:cNvSpPr>
                <p:nvPr/>
              </p:nvSpPr>
              <p:spPr bwMode="auto">
                <a:xfrm flipV="1">
                  <a:off x="2304" y="3012"/>
                  <a:ext cx="960" cy="144"/>
                </a:xfrm>
                <a:prstGeom prst="line">
                  <a:avLst/>
                </a:prstGeom>
                <a:noFill/>
                <a:ln w="28575">
                  <a:solidFill>
                    <a:srgbClr val="FF5050"/>
                  </a:solidFill>
                  <a:round/>
                  <a:headEnd/>
                  <a:tailEnd/>
                </a:ln>
                <a:effectLst/>
              </p:spPr>
              <p:txBody>
                <a:bodyPr/>
                <a:lstStyle/>
                <a:p>
                  <a:endParaRPr lang="en-US"/>
                </a:p>
              </p:txBody>
            </p:sp>
            <p:sp>
              <p:nvSpPr>
                <p:cNvPr id="1441822" name="Line 30"/>
                <p:cNvSpPr>
                  <a:spLocks noChangeShapeType="1"/>
                </p:cNvSpPr>
                <p:nvPr/>
              </p:nvSpPr>
              <p:spPr bwMode="auto">
                <a:xfrm flipH="1" flipV="1">
                  <a:off x="2304" y="3012"/>
                  <a:ext cx="960" cy="144"/>
                </a:xfrm>
                <a:prstGeom prst="line">
                  <a:avLst/>
                </a:prstGeom>
                <a:noFill/>
                <a:ln w="28575">
                  <a:solidFill>
                    <a:srgbClr val="FF5050"/>
                  </a:solidFill>
                  <a:round/>
                  <a:headEnd/>
                  <a:tailEnd/>
                </a:ln>
                <a:effectLst/>
              </p:spPr>
              <p:txBody>
                <a:bodyPr/>
                <a:lstStyle/>
                <a:p>
                  <a:endParaRPr lang="en-US"/>
                </a:p>
              </p:txBody>
            </p:sp>
          </p:grpSp>
        </p:grpSp>
        <p:grpSp>
          <p:nvGrpSpPr>
            <p:cNvPr id="6" name="Group 31"/>
            <p:cNvGrpSpPr>
              <a:grpSpLocks/>
            </p:cNvGrpSpPr>
            <p:nvPr/>
          </p:nvGrpSpPr>
          <p:grpSpPr bwMode="auto">
            <a:xfrm>
              <a:off x="1824" y="3552"/>
              <a:ext cx="1920" cy="218"/>
              <a:chOff x="1824" y="3552"/>
              <a:chExt cx="1920" cy="218"/>
            </a:xfrm>
          </p:grpSpPr>
          <p:sp>
            <p:nvSpPr>
              <p:cNvPr id="1441824" name="Text Box 32"/>
              <p:cNvSpPr txBox="1">
                <a:spLocks noChangeArrowheads="1"/>
              </p:cNvSpPr>
              <p:nvPr/>
            </p:nvSpPr>
            <p:spPr bwMode="auto">
              <a:xfrm>
                <a:off x="1824" y="3552"/>
                <a:ext cx="1920" cy="218"/>
              </a:xfrm>
              <a:prstGeom prst="rect">
                <a:avLst/>
              </a:prstGeom>
              <a:solidFill>
                <a:srgbClr val="EAEAEA"/>
              </a:solidFill>
              <a:ln w="9525">
                <a:solidFill>
                  <a:schemeClr val="tx1"/>
                </a:solidFill>
                <a:miter lim="800000"/>
                <a:headEnd/>
                <a:tailEnd/>
              </a:ln>
              <a:effectLst/>
            </p:spPr>
            <p:txBody>
              <a:bodyPr>
                <a:spAutoFit/>
              </a:bodyPr>
              <a:lstStyle/>
              <a:p>
                <a:pPr>
                  <a:spcBef>
                    <a:spcPct val="50000"/>
                  </a:spcBef>
                </a:pPr>
                <a:r>
                  <a:rPr lang="de-DE" sz="1600" b="1"/>
                  <a:t>Word</a:t>
                </a:r>
                <a:endParaRPr lang="en-GB" sz="1600" b="1"/>
              </a:p>
            </p:txBody>
          </p:sp>
          <p:grpSp>
            <p:nvGrpSpPr>
              <p:cNvPr id="7" name="Group 33"/>
              <p:cNvGrpSpPr>
                <a:grpSpLocks/>
              </p:cNvGrpSpPr>
              <p:nvPr/>
            </p:nvGrpSpPr>
            <p:grpSpPr bwMode="auto">
              <a:xfrm>
                <a:off x="1824" y="3600"/>
                <a:ext cx="1920" cy="144"/>
                <a:chOff x="2304" y="3012"/>
                <a:chExt cx="960" cy="144"/>
              </a:xfrm>
            </p:grpSpPr>
            <p:sp>
              <p:nvSpPr>
                <p:cNvPr id="1441826" name="Line 34"/>
                <p:cNvSpPr>
                  <a:spLocks noChangeShapeType="1"/>
                </p:cNvSpPr>
                <p:nvPr/>
              </p:nvSpPr>
              <p:spPr bwMode="auto">
                <a:xfrm flipV="1">
                  <a:off x="2304" y="3012"/>
                  <a:ext cx="960" cy="144"/>
                </a:xfrm>
                <a:prstGeom prst="line">
                  <a:avLst/>
                </a:prstGeom>
                <a:noFill/>
                <a:ln w="28575">
                  <a:solidFill>
                    <a:srgbClr val="FF5050"/>
                  </a:solidFill>
                  <a:round/>
                  <a:headEnd/>
                  <a:tailEnd/>
                </a:ln>
                <a:effectLst/>
              </p:spPr>
              <p:txBody>
                <a:bodyPr/>
                <a:lstStyle/>
                <a:p>
                  <a:endParaRPr lang="en-US"/>
                </a:p>
              </p:txBody>
            </p:sp>
            <p:sp>
              <p:nvSpPr>
                <p:cNvPr id="1441827" name="Line 35"/>
                <p:cNvSpPr>
                  <a:spLocks noChangeShapeType="1"/>
                </p:cNvSpPr>
                <p:nvPr/>
              </p:nvSpPr>
              <p:spPr bwMode="auto">
                <a:xfrm flipH="1" flipV="1">
                  <a:off x="2304" y="3012"/>
                  <a:ext cx="960" cy="144"/>
                </a:xfrm>
                <a:prstGeom prst="line">
                  <a:avLst/>
                </a:prstGeom>
                <a:noFill/>
                <a:ln w="28575">
                  <a:solidFill>
                    <a:srgbClr val="FF5050"/>
                  </a:solidFill>
                  <a:round/>
                  <a:headEnd/>
                  <a:tailEnd/>
                </a:ln>
                <a:effectLst/>
              </p:spPr>
              <p:txBody>
                <a:bodyPr/>
                <a:lstStyle/>
                <a:p>
                  <a:endParaRPr lang="en-US"/>
                </a:p>
              </p:txBody>
            </p:sp>
          </p:grpSp>
        </p:grpSp>
        <p:sp>
          <p:nvSpPr>
            <p:cNvPr id="1441828" name="Line 36"/>
            <p:cNvSpPr>
              <a:spLocks noChangeShapeType="1"/>
            </p:cNvSpPr>
            <p:nvPr/>
          </p:nvSpPr>
          <p:spPr bwMode="auto">
            <a:xfrm>
              <a:off x="3744" y="2304"/>
              <a:ext cx="0" cy="1584"/>
            </a:xfrm>
            <a:prstGeom prst="line">
              <a:avLst/>
            </a:prstGeom>
            <a:noFill/>
            <a:ln w="28575" cap="rnd">
              <a:solidFill>
                <a:schemeClr val="tx1"/>
              </a:solidFill>
              <a:prstDash val="sysDot"/>
              <a:round/>
              <a:headEnd/>
              <a:tailEnd/>
            </a:ln>
            <a:effectLst/>
          </p:spPr>
          <p:txBody>
            <a:bodyPr/>
            <a:lstStyle/>
            <a:p>
              <a:endParaRPr lang="en-US"/>
            </a:p>
          </p:txBody>
        </p:sp>
        <p:sp>
          <p:nvSpPr>
            <p:cNvPr id="1441829" name="Line 37"/>
            <p:cNvSpPr>
              <a:spLocks noChangeShapeType="1"/>
            </p:cNvSpPr>
            <p:nvPr/>
          </p:nvSpPr>
          <p:spPr bwMode="auto">
            <a:xfrm flipH="1">
              <a:off x="4702" y="2304"/>
              <a:ext cx="4" cy="1584"/>
            </a:xfrm>
            <a:prstGeom prst="line">
              <a:avLst/>
            </a:prstGeom>
            <a:noFill/>
            <a:ln w="28575">
              <a:solidFill>
                <a:schemeClr val="tx1"/>
              </a:solidFill>
              <a:prstDash val="dash"/>
              <a:round/>
              <a:headEnd/>
              <a:tailEnd/>
            </a:ln>
            <a:effectLst/>
          </p:spPr>
          <p:txBody>
            <a:bodyPr/>
            <a:lstStyle/>
            <a:p>
              <a:endParaRPr lang="en-US"/>
            </a:p>
          </p:txBody>
        </p:sp>
        <p:sp>
          <p:nvSpPr>
            <p:cNvPr id="1441830" name="Text Box 38"/>
            <p:cNvSpPr txBox="1">
              <a:spLocks noChangeArrowheads="1"/>
            </p:cNvSpPr>
            <p:nvPr/>
          </p:nvSpPr>
          <p:spPr bwMode="auto">
            <a:xfrm>
              <a:off x="1040" y="2236"/>
              <a:ext cx="240" cy="212"/>
            </a:xfrm>
            <a:prstGeom prst="rect">
              <a:avLst/>
            </a:prstGeom>
            <a:noFill/>
            <a:ln w="9525">
              <a:noFill/>
              <a:miter lim="800000"/>
              <a:headEnd/>
              <a:tailEnd/>
            </a:ln>
            <a:effectLst/>
          </p:spPr>
          <p:txBody>
            <a:bodyPr>
              <a:spAutoFit/>
            </a:bodyPr>
            <a:lstStyle/>
            <a:p>
              <a:pPr>
                <a:spcBef>
                  <a:spcPct val="50000"/>
                </a:spcBef>
              </a:pPr>
              <a:r>
                <a:rPr lang="de-DE" sz="1600">
                  <a:solidFill>
                    <a:schemeClr val="tx1"/>
                  </a:solidFill>
                </a:rPr>
                <a:t>1</a:t>
              </a:r>
              <a:endParaRPr lang="en-GB" sz="1600">
                <a:solidFill>
                  <a:schemeClr val="tx1"/>
                </a:solidFill>
              </a:endParaRPr>
            </a:p>
          </p:txBody>
        </p:sp>
        <p:sp>
          <p:nvSpPr>
            <p:cNvPr id="1441831" name="Text Box 39"/>
            <p:cNvSpPr txBox="1">
              <a:spLocks noChangeArrowheads="1"/>
            </p:cNvSpPr>
            <p:nvPr/>
          </p:nvSpPr>
          <p:spPr bwMode="auto">
            <a:xfrm>
              <a:off x="1488" y="2236"/>
              <a:ext cx="240" cy="212"/>
            </a:xfrm>
            <a:prstGeom prst="rect">
              <a:avLst/>
            </a:prstGeom>
            <a:noFill/>
            <a:ln w="9525">
              <a:noFill/>
              <a:miter lim="800000"/>
              <a:headEnd/>
              <a:tailEnd/>
            </a:ln>
            <a:effectLst/>
          </p:spPr>
          <p:txBody>
            <a:bodyPr>
              <a:spAutoFit/>
            </a:bodyPr>
            <a:lstStyle/>
            <a:p>
              <a:pPr>
                <a:spcBef>
                  <a:spcPct val="50000"/>
                </a:spcBef>
              </a:pPr>
              <a:r>
                <a:rPr lang="de-DE" sz="1600">
                  <a:solidFill>
                    <a:schemeClr val="tx1"/>
                  </a:solidFill>
                </a:rPr>
                <a:t>2</a:t>
              </a:r>
              <a:endParaRPr lang="en-GB" sz="1600">
                <a:solidFill>
                  <a:schemeClr val="tx1"/>
                </a:solidFill>
              </a:endParaRPr>
            </a:p>
          </p:txBody>
        </p:sp>
        <p:sp>
          <p:nvSpPr>
            <p:cNvPr id="1441832" name="Text Box 40"/>
            <p:cNvSpPr txBox="1">
              <a:spLocks noChangeArrowheads="1"/>
            </p:cNvSpPr>
            <p:nvPr/>
          </p:nvSpPr>
          <p:spPr bwMode="auto">
            <a:xfrm>
              <a:off x="1968" y="2236"/>
              <a:ext cx="240" cy="212"/>
            </a:xfrm>
            <a:prstGeom prst="rect">
              <a:avLst/>
            </a:prstGeom>
            <a:noFill/>
            <a:ln w="9525">
              <a:noFill/>
              <a:miter lim="800000"/>
              <a:headEnd/>
              <a:tailEnd/>
            </a:ln>
            <a:effectLst/>
          </p:spPr>
          <p:txBody>
            <a:bodyPr>
              <a:spAutoFit/>
            </a:bodyPr>
            <a:lstStyle/>
            <a:p>
              <a:pPr>
                <a:spcBef>
                  <a:spcPct val="50000"/>
                </a:spcBef>
              </a:pPr>
              <a:r>
                <a:rPr lang="de-DE" sz="1600">
                  <a:solidFill>
                    <a:schemeClr val="tx1"/>
                  </a:solidFill>
                </a:rPr>
                <a:t>3</a:t>
              </a:r>
              <a:endParaRPr lang="en-GB" sz="1600">
                <a:solidFill>
                  <a:schemeClr val="tx1"/>
                </a:solidFill>
              </a:endParaRPr>
            </a:p>
          </p:txBody>
        </p:sp>
        <p:sp>
          <p:nvSpPr>
            <p:cNvPr id="1441833" name="Text Box 41"/>
            <p:cNvSpPr txBox="1">
              <a:spLocks noChangeArrowheads="1"/>
            </p:cNvSpPr>
            <p:nvPr/>
          </p:nvSpPr>
          <p:spPr bwMode="auto">
            <a:xfrm>
              <a:off x="2448" y="2236"/>
              <a:ext cx="240" cy="212"/>
            </a:xfrm>
            <a:prstGeom prst="rect">
              <a:avLst/>
            </a:prstGeom>
            <a:noFill/>
            <a:ln w="9525">
              <a:noFill/>
              <a:miter lim="800000"/>
              <a:headEnd/>
              <a:tailEnd/>
            </a:ln>
            <a:effectLst/>
          </p:spPr>
          <p:txBody>
            <a:bodyPr>
              <a:spAutoFit/>
            </a:bodyPr>
            <a:lstStyle/>
            <a:p>
              <a:pPr>
                <a:spcBef>
                  <a:spcPct val="50000"/>
                </a:spcBef>
              </a:pPr>
              <a:r>
                <a:rPr lang="de-DE" sz="1600">
                  <a:solidFill>
                    <a:schemeClr val="tx1"/>
                  </a:solidFill>
                </a:rPr>
                <a:t>4</a:t>
              </a:r>
              <a:endParaRPr lang="en-GB" sz="1600">
                <a:solidFill>
                  <a:schemeClr val="tx1"/>
                </a:solidFill>
              </a:endParaRPr>
            </a:p>
          </p:txBody>
        </p:sp>
        <p:sp>
          <p:nvSpPr>
            <p:cNvPr id="1441834" name="Text Box 42"/>
            <p:cNvSpPr txBox="1">
              <a:spLocks noChangeArrowheads="1"/>
            </p:cNvSpPr>
            <p:nvPr/>
          </p:nvSpPr>
          <p:spPr bwMode="auto">
            <a:xfrm>
              <a:off x="2960" y="2236"/>
              <a:ext cx="240" cy="212"/>
            </a:xfrm>
            <a:prstGeom prst="rect">
              <a:avLst/>
            </a:prstGeom>
            <a:noFill/>
            <a:ln w="9525">
              <a:noFill/>
              <a:miter lim="800000"/>
              <a:headEnd/>
              <a:tailEnd/>
            </a:ln>
            <a:effectLst/>
          </p:spPr>
          <p:txBody>
            <a:bodyPr>
              <a:spAutoFit/>
            </a:bodyPr>
            <a:lstStyle/>
            <a:p>
              <a:pPr>
                <a:spcBef>
                  <a:spcPct val="50000"/>
                </a:spcBef>
              </a:pPr>
              <a:r>
                <a:rPr lang="de-DE" sz="1600">
                  <a:solidFill>
                    <a:schemeClr val="tx1"/>
                  </a:solidFill>
                </a:rPr>
                <a:t>1</a:t>
              </a:r>
              <a:endParaRPr lang="en-GB" sz="1600">
                <a:solidFill>
                  <a:schemeClr val="tx1"/>
                </a:solidFill>
              </a:endParaRPr>
            </a:p>
          </p:txBody>
        </p:sp>
        <p:sp>
          <p:nvSpPr>
            <p:cNvPr id="1441835" name="Text Box 43"/>
            <p:cNvSpPr txBox="1">
              <a:spLocks noChangeArrowheads="1"/>
            </p:cNvSpPr>
            <p:nvPr/>
          </p:nvSpPr>
          <p:spPr bwMode="auto">
            <a:xfrm>
              <a:off x="3408" y="2236"/>
              <a:ext cx="240" cy="212"/>
            </a:xfrm>
            <a:prstGeom prst="rect">
              <a:avLst/>
            </a:prstGeom>
            <a:noFill/>
            <a:ln w="9525">
              <a:noFill/>
              <a:miter lim="800000"/>
              <a:headEnd/>
              <a:tailEnd/>
            </a:ln>
            <a:effectLst/>
          </p:spPr>
          <p:txBody>
            <a:bodyPr>
              <a:spAutoFit/>
            </a:bodyPr>
            <a:lstStyle/>
            <a:p>
              <a:pPr>
                <a:spcBef>
                  <a:spcPct val="50000"/>
                </a:spcBef>
              </a:pPr>
              <a:r>
                <a:rPr lang="de-DE" sz="1600">
                  <a:solidFill>
                    <a:schemeClr val="tx1"/>
                  </a:solidFill>
                </a:rPr>
                <a:t>2</a:t>
              </a:r>
              <a:endParaRPr lang="en-GB" sz="1600">
                <a:solidFill>
                  <a:schemeClr val="tx1"/>
                </a:solidFill>
              </a:endParaRPr>
            </a:p>
          </p:txBody>
        </p:sp>
        <p:sp>
          <p:nvSpPr>
            <p:cNvPr id="1441836" name="Text Box 44"/>
            <p:cNvSpPr txBox="1">
              <a:spLocks noChangeArrowheads="1"/>
            </p:cNvSpPr>
            <p:nvPr/>
          </p:nvSpPr>
          <p:spPr bwMode="auto">
            <a:xfrm>
              <a:off x="3888" y="2236"/>
              <a:ext cx="240" cy="212"/>
            </a:xfrm>
            <a:prstGeom prst="rect">
              <a:avLst/>
            </a:prstGeom>
            <a:noFill/>
            <a:ln w="9525">
              <a:noFill/>
              <a:miter lim="800000"/>
              <a:headEnd/>
              <a:tailEnd/>
            </a:ln>
            <a:effectLst/>
          </p:spPr>
          <p:txBody>
            <a:bodyPr>
              <a:spAutoFit/>
            </a:bodyPr>
            <a:lstStyle/>
            <a:p>
              <a:pPr>
                <a:spcBef>
                  <a:spcPct val="50000"/>
                </a:spcBef>
              </a:pPr>
              <a:r>
                <a:rPr lang="de-DE" sz="1600">
                  <a:solidFill>
                    <a:schemeClr val="tx1"/>
                  </a:solidFill>
                </a:rPr>
                <a:t>3</a:t>
              </a:r>
              <a:endParaRPr lang="en-GB" sz="1600">
                <a:solidFill>
                  <a:schemeClr val="tx1"/>
                </a:solidFill>
              </a:endParaRPr>
            </a:p>
          </p:txBody>
        </p:sp>
        <p:sp>
          <p:nvSpPr>
            <p:cNvPr id="1441837" name="Text Box 45"/>
            <p:cNvSpPr txBox="1">
              <a:spLocks noChangeArrowheads="1"/>
            </p:cNvSpPr>
            <p:nvPr/>
          </p:nvSpPr>
          <p:spPr bwMode="auto">
            <a:xfrm>
              <a:off x="4368" y="2236"/>
              <a:ext cx="240" cy="212"/>
            </a:xfrm>
            <a:prstGeom prst="rect">
              <a:avLst/>
            </a:prstGeom>
            <a:noFill/>
            <a:ln w="9525">
              <a:noFill/>
              <a:miter lim="800000"/>
              <a:headEnd/>
              <a:tailEnd/>
            </a:ln>
            <a:effectLst/>
          </p:spPr>
          <p:txBody>
            <a:bodyPr>
              <a:spAutoFit/>
            </a:bodyPr>
            <a:lstStyle/>
            <a:p>
              <a:pPr>
                <a:spcBef>
                  <a:spcPct val="50000"/>
                </a:spcBef>
              </a:pPr>
              <a:r>
                <a:rPr lang="de-DE" sz="1600">
                  <a:solidFill>
                    <a:schemeClr val="tx1"/>
                  </a:solidFill>
                </a:rPr>
                <a:t>4</a:t>
              </a:r>
              <a:endParaRPr lang="en-GB" sz="1600">
                <a:solidFill>
                  <a:schemeClr val="tx1"/>
                </a:solidFill>
              </a:endParaRPr>
            </a:p>
          </p:txBody>
        </p:sp>
        <p:grpSp>
          <p:nvGrpSpPr>
            <p:cNvPr id="8" name="Group 46"/>
            <p:cNvGrpSpPr>
              <a:grpSpLocks/>
            </p:cNvGrpSpPr>
            <p:nvPr/>
          </p:nvGrpSpPr>
          <p:grpSpPr bwMode="auto">
            <a:xfrm>
              <a:off x="4224" y="3534"/>
              <a:ext cx="766" cy="255"/>
              <a:chOff x="4224" y="3534"/>
              <a:chExt cx="766" cy="255"/>
            </a:xfrm>
          </p:grpSpPr>
          <p:sp>
            <p:nvSpPr>
              <p:cNvPr id="1441839" name="Text Box 47"/>
              <p:cNvSpPr txBox="1">
                <a:spLocks noChangeArrowheads="1"/>
              </p:cNvSpPr>
              <p:nvPr/>
            </p:nvSpPr>
            <p:spPr bwMode="auto">
              <a:xfrm>
                <a:off x="4224" y="3552"/>
                <a:ext cx="638" cy="218"/>
              </a:xfrm>
              <a:prstGeom prst="rect">
                <a:avLst/>
              </a:prstGeom>
              <a:solidFill>
                <a:srgbClr val="EAEAEA"/>
              </a:solidFill>
              <a:ln w="9525">
                <a:solidFill>
                  <a:schemeClr val="tx1"/>
                </a:solidFill>
                <a:miter lim="800000"/>
                <a:headEnd/>
                <a:tailEnd/>
              </a:ln>
              <a:effectLst/>
            </p:spPr>
            <p:txBody>
              <a:bodyPr>
                <a:spAutoFit/>
              </a:bodyPr>
              <a:lstStyle/>
              <a:p>
                <a:pPr>
                  <a:spcBef>
                    <a:spcPct val="50000"/>
                  </a:spcBef>
                </a:pPr>
                <a:r>
                  <a:rPr lang="de-DE" sz="1600" b="1"/>
                  <a:t>Word</a:t>
                </a:r>
                <a:endParaRPr lang="en-GB" sz="1600" b="1"/>
              </a:p>
            </p:txBody>
          </p:sp>
          <p:grpSp>
            <p:nvGrpSpPr>
              <p:cNvPr id="9" name="Group 48"/>
              <p:cNvGrpSpPr>
                <a:grpSpLocks/>
              </p:cNvGrpSpPr>
              <p:nvPr/>
            </p:nvGrpSpPr>
            <p:grpSpPr bwMode="auto">
              <a:xfrm>
                <a:off x="4224" y="3600"/>
                <a:ext cx="638" cy="144"/>
                <a:chOff x="2304" y="3012"/>
                <a:chExt cx="960" cy="144"/>
              </a:xfrm>
            </p:grpSpPr>
            <p:sp>
              <p:nvSpPr>
                <p:cNvPr id="1441841" name="Line 49"/>
                <p:cNvSpPr>
                  <a:spLocks noChangeShapeType="1"/>
                </p:cNvSpPr>
                <p:nvPr/>
              </p:nvSpPr>
              <p:spPr bwMode="auto">
                <a:xfrm flipV="1">
                  <a:off x="2304" y="3012"/>
                  <a:ext cx="960" cy="144"/>
                </a:xfrm>
                <a:prstGeom prst="line">
                  <a:avLst/>
                </a:prstGeom>
                <a:noFill/>
                <a:ln w="28575">
                  <a:solidFill>
                    <a:srgbClr val="FF5050"/>
                  </a:solidFill>
                  <a:round/>
                  <a:headEnd/>
                  <a:tailEnd/>
                </a:ln>
                <a:effectLst/>
              </p:spPr>
              <p:txBody>
                <a:bodyPr/>
                <a:lstStyle/>
                <a:p>
                  <a:endParaRPr lang="en-US"/>
                </a:p>
              </p:txBody>
            </p:sp>
            <p:sp>
              <p:nvSpPr>
                <p:cNvPr id="1441842" name="Line 50"/>
                <p:cNvSpPr>
                  <a:spLocks noChangeShapeType="1"/>
                </p:cNvSpPr>
                <p:nvPr/>
              </p:nvSpPr>
              <p:spPr bwMode="auto">
                <a:xfrm flipH="1" flipV="1">
                  <a:off x="2304" y="3012"/>
                  <a:ext cx="960" cy="144"/>
                </a:xfrm>
                <a:prstGeom prst="line">
                  <a:avLst/>
                </a:prstGeom>
                <a:noFill/>
                <a:ln w="28575">
                  <a:solidFill>
                    <a:srgbClr val="FF5050"/>
                  </a:solidFill>
                  <a:round/>
                  <a:headEnd/>
                  <a:tailEnd/>
                </a:ln>
                <a:effectLst/>
              </p:spPr>
              <p:txBody>
                <a:bodyPr/>
                <a:lstStyle/>
                <a:p>
                  <a:endParaRPr lang="en-US"/>
                </a:p>
              </p:txBody>
            </p:sp>
          </p:grpSp>
          <p:sp>
            <p:nvSpPr>
              <p:cNvPr id="1441843" name="AutoShape 51"/>
              <p:cNvSpPr>
                <a:spLocks noChangeArrowheads="1"/>
              </p:cNvSpPr>
              <p:nvPr/>
            </p:nvSpPr>
            <p:spPr bwMode="auto">
              <a:xfrm rot="5400000">
                <a:off x="4766" y="3566"/>
                <a:ext cx="255" cy="192"/>
              </a:xfrm>
              <a:prstGeom prst="flowChartDocument">
                <a:avLst/>
              </a:prstGeom>
              <a:solidFill>
                <a:schemeClr val="bg1"/>
              </a:solidFill>
              <a:ln w="9525">
                <a:noFill/>
                <a:miter lim="800000"/>
                <a:headEnd/>
                <a:tailEnd/>
              </a:ln>
              <a:effectLst/>
            </p:spPr>
            <p:txBody>
              <a:bodyPr wrap="none" anchor="ctr"/>
              <a:lstStyle/>
              <a:p>
                <a:endParaRPr lang="en-US"/>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DATA when used in ARM</a:t>
            </a:r>
          </a:p>
          <a:p>
            <a:pPr lvl="1"/>
            <a:r>
              <a:rPr lang="en-US" dirty="0" smtClean="0"/>
              <a:t>Byte 		: 	8 bits</a:t>
            </a:r>
          </a:p>
          <a:p>
            <a:pPr lvl="1"/>
            <a:r>
              <a:rPr lang="en-US" dirty="0" smtClean="0"/>
              <a:t>Half Word 	:	16 bits (2 Bytes)</a:t>
            </a:r>
          </a:p>
          <a:p>
            <a:pPr lvl="1"/>
            <a:r>
              <a:rPr lang="en-US" dirty="0" smtClean="0"/>
              <a:t>Word		:	32 bits (4 Bytes)</a:t>
            </a:r>
          </a:p>
          <a:p>
            <a:r>
              <a:rPr lang="en-US" dirty="0" smtClean="0"/>
              <a:t>Instruction Set of most ARMs</a:t>
            </a:r>
          </a:p>
          <a:p>
            <a:pPr lvl="1"/>
            <a:r>
              <a:rPr lang="en-US" dirty="0" smtClean="0"/>
              <a:t>32 bits ARM Instruction Set</a:t>
            </a:r>
          </a:p>
          <a:p>
            <a:pPr lvl="1"/>
            <a:r>
              <a:rPr lang="en-US" dirty="0" smtClean="0"/>
              <a:t>16 bits Thumb Instruction Set</a:t>
            </a:r>
          </a:p>
          <a:p>
            <a:pPr lvl="1">
              <a:buNone/>
            </a:pPr>
            <a:endParaRPr lang="en-US" dirty="0"/>
          </a:p>
        </p:txBody>
      </p:sp>
      <p:sp>
        <p:nvSpPr>
          <p:cNvPr id="3" name="Title 2"/>
          <p:cNvSpPr>
            <a:spLocks noGrp="1"/>
          </p:cNvSpPr>
          <p:nvPr>
            <p:ph type="title"/>
          </p:nvPr>
        </p:nvSpPr>
        <p:spPr/>
        <p:txBody>
          <a:bodyPr/>
          <a:lstStyle/>
          <a:p>
            <a:r>
              <a:rPr lang="en-US" dirty="0" smtClean="0"/>
              <a:t>Data and Instruction</a:t>
            </a:r>
            <a:endParaRPr lang="en-US"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solidFill>
                  <a:schemeClr val="tx1">
                    <a:lumMod val="50000"/>
                    <a:lumOff val="50000"/>
                  </a:schemeClr>
                </a:solidFill>
              </a:rPr>
              <a:t>ARM Introduction </a:t>
            </a:r>
          </a:p>
          <a:p>
            <a:r>
              <a:rPr lang="en-US" dirty="0" smtClean="0">
                <a:solidFill>
                  <a:schemeClr val="tx1">
                    <a:lumMod val="50000"/>
                    <a:lumOff val="50000"/>
                  </a:schemeClr>
                </a:solidFill>
              </a:rPr>
              <a:t>Architecture Extensions</a:t>
            </a:r>
          </a:p>
          <a:p>
            <a:r>
              <a:rPr lang="en-US" dirty="0" smtClean="0">
                <a:solidFill>
                  <a:schemeClr val="tx1">
                    <a:lumMod val="50000"/>
                    <a:lumOff val="50000"/>
                  </a:schemeClr>
                </a:solidFill>
              </a:rPr>
              <a:t>ARM7TDMI-S</a:t>
            </a:r>
          </a:p>
          <a:p>
            <a:r>
              <a:rPr lang="en-US" b="1" dirty="0" smtClean="0"/>
              <a:t>Processor Modes</a:t>
            </a:r>
          </a:p>
          <a:p>
            <a:r>
              <a:rPr lang="en-US" sz="3100" dirty="0" smtClean="0">
                <a:solidFill>
                  <a:schemeClr val="tx1">
                    <a:lumMod val="50000"/>
                    <a:lumOff val="50000"/>
                  </a:schemeClr>
                </a:solidFill>
              </a:rPr>
              <a:t>Registers</a:t>
            </a:r>
          </a:p>
          <a:p>
            <a:r>
              <a:rPr lang="en-US" dirty="0" smtClean="0">
                <a:solidFill>
                  <a:schemeClr val="tx1">
                    <a:lumMod val="50000"/>
                    <a:lumOff val="50000"/>
                  </a:schemeClr>
                </a:solidFill>
              </a:rPr>
              <a:t>ARM Vs Thumb</a:t>
            </a:r>
          </a:p>
          <a:p>
            <a:r>
              <a:rPr lang="en-US" dirty="0" smtClean="0">
                <a:solidFill>
                  <a:schemeClr val="tx1">
                    <a:lumMod val="50000"/>
                    <a:lumOff val="50000"/>
                  </a:schemeClr>
                </a:solidFill>
              </a:rPr>
              <a:t>Instruction Set</a:t>
            </a:r>
          </a:p>
          <a:p>
            <a:r>
              <a:rPr lang="en-US" dirty="0" smtClean="0">
                <a:solidFill>
                  <a:schemeClr val="tx1">
                    <a:lumMod val="50000"/>
                    <a:lumOff val="50000"/>
                  </a:schemeClr>
                </a:solidFill>
              </a:rPr>
              <a:t>System Design</a:t>
            </a:r>
          </a:p>
          <a:p>
            <a:r>
              <a:rPr lang="en-US" dirty="0" smtClean="0">
                <a:solidFill>
                  <a:schemeClr val="tx1">
                    <a:lumMod val="50000"/>
                    <a:lumOff val="50000"/>
                  </a:schemeClr>
                </a:solidFill>
              </a:rPr>
              <a:t>Summary</a:t>
            </a:r>
          </a:p>
          <a:p>
            <a:pPr>
              <a:buNone/>
            </a:pP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99887"/>
            <a:ext cx="8229600" cy="5424714"/>
          </a:xfrm>
        </p:spPr>
        <p:txBody>
          <a:bodyPr/>
          <a:lstStyle/>
          <a:p>
            <a:endParaRPr lang="en-US" dirty="0"/>
          </a:p>
        </p:txBody>
      </p:sp>
      <p:sp>
        <p:nvSpPr>
          <p:cNvPr id="3" name="Title 2"/>
          <p:cNvSpPr>
            <a:spLocks noGrp="1"/>
          </p:cNvSpPr>
          <p:nvPr>
            <p:ph type="title"/>
          </p:nvPr>
        </p:nvSpPr>
        <p:spPr/>
        <p:txBody>
          <a:bodyPr/>
          <a:lstStyle/>
          <a:p>
            <a:r>
              <a:rPr lang="en-US" dirty="0" smtClean="0"/>
              <a:t>Processor Modes</a:t>
            </a:r>
            <a:endParaRPr lang="en-US" dirty="0"/>
          </a:p>
        </p:txBody>
      </p:sp>
      <p:graphicFrame>
        <p:nvGraphicFramePr>
          <p:cNvPr id="5" name="Diagram 4"/>
          <p:cNvGraphicFramePr/>
          <p:nvPr/>
        </p:nvGraphicFramePr>
        <p:xfrm>
          <a:off x="609608" y="1048649"/>
          <a:ext cx="8011878" cy="5119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blinds/>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solidFill>
                  <a:schemeClr val="tx1">
                    <a:lumMod val="50000"/>
                    <a:lumOff val="50000"/>
                  </a:schemeClr>
                </a:solidFill>
              </a:rPr>
              <a:t>ARM Introduction </a:t>
            </a:r>
          </a:p>
          <a:p>
            <a:r>
              <a:rPr lang="en-US" dirty="0" smtClean="0">
                <a:solidFill>
                  <a:schemeClr val="tx1">
                    <a:lumMod val="50000"/>
                    <a:lumOff val="50000"/>
                  </a:schemeClr>
                </a:solidFill>
              </a:rPr>
              <a:t>Architecture Extensions</a:t>
            </a:r>
          </a:p>
          <a:p>
            <a:r>
              <a:rPr lang="en-US" dirty="0" smtClean="0">
                <a:solidFill>
                  <a:schemeClr val="tx1">
                    <a:lumMod val="50000"/>
                    <a:lumOff val="50000"/>
                  </a:schemeClr>
                </a:solidFill>
              </a:rPr>
              <a:t>ARM7TDMI-S</a:t>
            </a:r>
          </a:p>
          <a:p>
            <a:r>
              <a:rPr lang="en-US" dirty="0" smtClean="0">
                <a:solidFill>
                  <a:schemeClr val="tx1">
                    <a:lumMod val="50000"/>
                    <a:lumOff val="50000"/>
                  </a:schemeClr>
                </a:solidFill>
              </a:rPr>
              <a:t>Processor Modes</a:t>
            </a:r>
          </a:p>
          <a:p>
            <a:r>
              <a:rPr lang="en-US" sz="3100" b="1" dirty="0" smtClean="0"/>
              <a:t>Registers</a:t>
            </a:r>
          </a:p>
          <a:p>
            <a:r>
              <a:rPr lang="en-US" dirty="0" smtClean="0">
                <a:solidFill>
                  <a:schemeClr val="tx1">
                    <a:lumMod val="50000"/>
                    <a:lumOff val="50000"/>
                  </a:schemeClr>
                </a:solidFill>
              </a:rPr>
              <a:t>ARM Vs Thumb</a:t>
            </a:r>
          </a:p>
          <a:p>
            <a:r>
              <a:rPr lang="en-US" dirty="0" smtClean="0">
                <a:solidFill>
                  <a:schemeClr val="tx1">
                    <a:lumMod val="50000"/>
                    <a:lumOff val="50000"/>
                  </a:schemeClr>
                </a:solidFill>
              </a:rPr>
              <a:t>Instruction Set</a:t>
            </a:r>
          </a:p>
          <a:p>
            <a:r>
              <a:rPr lang="en-US" dirty="0" smtClean="0">
                <a:solidFill>
                  <a:schemeClr val="tx1">
                    <a:lumMod val="50000"/>
                    <a:lumOff val="50000"/>
                  </a:schemeClr>
                </a:solidFill>
              </a:rPr>
              <a:t>System Design</a:t>
            </a:r>
          </a:p>
          <a:p>
            <a:r>
              <a:rPr lang="en-US" dirty="0" smtClean="0">
                <a:solidFill>
                  <a:schemeClr val="tx1">
                    <a:lumMod val="50000"/>
                    <a:lumOff val="50000"/>
                  </a:schemeClr>
                </a:solidFill>
              </a:rPr>
              <a:t>Summary</a:t>
            </a:r>
          </a:p>
          <a:p>
            <a:pPr>
              <a:buNone/>
            </a:pP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5"/>
          <p:cNvSpPr>
            <a:spLocks noGrp="1" noChangeArrowheads="1"/>
          </p:cNvSpPr>
          <p:nvPr>
            <p:ph idx="1"/>
          </p:nvPr>
        </p:nvSpPr>
        <p:spPr/>
        <p:txBody>
          <a:bodyPr>
            <a:normAutofit fontScale="77500" lnSpcReduction="20000"/>
          </a:bodyPr>
          <a:lstStyle/>
          <a:p>
            <a:r>
              <a:rPr lang="en-US" dirty="0" smtClean="0"/>
              <a:t>ARM has 37 registers all of which are 32 bits long</a:t>
            </a:r>
          </a:p>
          <a:p>
            <a:pPr lvl="1"/>
            <a:r>
              <a:rPr lang="en-US" dirty="0" smtClean="0"/>
              <a:t>1 dedicated Program Counter</a:t>
            </a:r>
          </a:p>
          <a:p>
            <a:pPr lvl="1"/>
            <a:r>
              <a:rPr lang="en-US" dirty="0" smtClean="0"/>
              <a:t>1 dedicated Current Program Status Register (CPSR)</a:t>
            </a:r>
          </a:p>
          <a:p>
            <a:pPr lvl="1"/>
            <a:r>
              <a:rPr lang="en-US" dirty="0" smtClean="0"/>
              <a:t>5 dedicated Saved Program Status Register (SPSR)</a:t>
            </a:r>
          </a:p>
          <a:p>
            <a:pPr lvl="1"/>
            <a:r>
              <a:rPr lang="en-US" dirty="0" smtClean="0"/>
              <a:t>30 General Purpose Register</a:t>
            </a:r>
          </a:p>
          <a:p>
            <a:r>
              <a:rPr lang="en-US" dirty="0" smtClean="0"/>
              <a:t>The current processor mode governs the access of register banks</a:t>
            </a:r>
          </a:p>
          <a:p>
            <a:pPr lvl="1"/>
            <a:r>
              <a:rPr lang="en-US" dirty="0" smtClean="0"/>
              <a:t>A particular set of </a:t>
            </a:r>
            <a:r>
              <a:rPr lang="en-US" dirty="0" smtClean="0">
                <a:solidFill>
                  <a:srgbClr val="FF0000"/>
                </a:solidFill>
              </a:rPr>
              <a:t>r0-r12</a:t>
            </a:r>
            <a:r>
              <a:rPr lang="en-US" dirty="0" smtClean="0"/>
              <a:t> registers</a:t>
            </a:r>
          </a:p>
          <a:p>
            <a:pPr lvl="1"/>
            <a:r>
              <a:rPr lang="en-US" dirty="0" smtClean="0"/>
              <a:t>A particular </a:t>
            </a:r>
            <a:r>
              <a:rPr lang="en-US" dirty="0" smtClean="0">
                <a:solidFill>
                  <a:srgbClr val="FF0000"/>
                </a:solidFill>
              </a:rPr>
              <a:t>r13</a:t>
            </a:r>
            <a:r>
              <a:rPr lang="en-US" dirty="0" smtClean="0"/>
              <a:t> (stack pointer) and </a:t>
            </a:r>
            <a:r>
              <a:rPr lang="en-US" dirty="0" smtClean="0">
                <a:solidFill>
                  <a:srgbClr val="FF0000"/>
                </a:solidFill>
              </a:rPr>
              <a:t>r14</a:t>
            </a:r>
            <a:r>
              <a:rPr lang="en-US" dirty="0" smtClean="0"/>
              <a:t> (link register, LR)</a:t>
            </a:r>
          </a:p>
          <a:p>
            <a:pPr lvl="1"/>
            <a:r>
              <a:rPr lang="en-US" dirty="0" smtClean="0"/>
              <a:t>The program counter (</a:t>
            </a:r>
            <a:r>
              <a:rPr lang="en-US" dirty="0" smtClean="0">
                <a:solidFill>
                  <a:srgbClr val="FF0000"/>
                </a:solidFill>
              </a:rPr>
              <a:t>PC</a:t>
            </a:r>
            <a:r>
              <a:rPr lang="en-US" dirty="0" smtClean="0"/>
              <a:t>)</a:t>
            </a:r>
          </a:p>
          <a:p>
            <a:pPr lvl="1"/>
            <a:r>
              <a:rPr lang="en-US" dirty="0" smtClean="0"/>
              <a:t>The current program status register (</a:t>
            </a:r>
            <a:r>
              <a:rPr lang="en-US" dirty="0" smtClean="0">
                <a:solidFill>
                  <a:srgbClr val="FF0000"/>
                </a:solidFill>
              </a:rPr>
              <a:t>CPSR</a:t>
            </a:r>
            <a:r>
              <a:rPr lang="en-US" dirty="0" smtClean="0"/>
              <a:t>)</a:t>
            </a:r>
          </a:p>
          <a:p>
            <a:r>
              <a:rPr lang="en-US" dirty="0" smtClean="0"/>
              <a:t>Privileged Mode can access</a:t>
            </a:r>
          </a:p>
          <a:p>
            <a:pPr lvl="1"/>
            <a:r>
              <a:rPr lang="en-US" dirty="0" smtClean="0"/>
              <a:t>A particular </a:t>
            </a:r>
            <a:r>
              <a:rPr lang="en-US" dirty="0" smtClean="0">
                <a:solidFill>
                  <a:srgbClr val="FF0000"/>
                </a:solidFill>
              </a:rPr>
              <a:t>SPSR</a:t>
            </a:r>
            <a:r>
              <a:rPr lang="en-US" dirty="0" smtClean="0"/>
              <a:t> (Saved Program Status Register) </a:t>
            </a:r>
          </a:p>
        </p:txBody>
      </p:sp>
      <p:sp>
        <p:nvSpPr>
          <p:cNvPr id="31746" name="Rectangle 4"/>
          <p:cNvSpPr>
            <a:spLocks noGrp="1" noChangeArrowheads="1"/>
          </p:cNvSpPr>
          <p:nvPr>
            <p:ph type="title"/>
          </p:nvPr>
        </p:nvSpPr>
        <p:spPr/>
        <p:txBody>
          <a:bodyPr/>
          <a:lstStyle/>
          <a:p>
            <a:r>
              <a:rPr lang="en-US" dirty="0" smtClean="0"/>
              <a:t>The Registers</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482"/>
          <p:cNvGrpSpPr>
            <a:grpSpLocks/>
          </p:cNvGrpSpPr>
          <p:nvPr/>
        </p:nvGrpSpPr>
        <p:grpSpPr bwMode="auto">
          <a:xfrm>
            <a:off x="0" y="1219200"/>
            <a:ext cx="9144000" cy="5029200"/>
            <a:chOff x="0" y="768"/>
            <a:chExt cx="5760" cy="3168"/>
          </a:xfrm>
        </p:grpSpPr>
        <p:sp>
          <p:nvSpPr>
            <p:cNvPr id="29945" name="Rectangle 299"/>
            <p:cNvSpPr>
              <a:spLocks noChangeArrowheads="1"/>
            </p:cNvSpPr>
            <p:nvPr/>
          </p:nvSpPr>
          <p:spPr bwMode="gray">
            <a:xfrm>
              <a:off x="0" y="768"/>
              <a:ext cx="5760" cy="3168"/>
            </a:xfrm>
            <a:prstGeom prst="rect">
              <a:avLst/>
            </a:prstGeom>
            <a:solidFill>
              <a:srgbClr val="FFFFFF"/>
            </a:solidFill>
            <a:ln w="12700">
              <a:noFill/>
              <a:miter lim="800000"/>
              <a:headEnd/>
              <a:tailEnd/>
            </a:ln>
          </p:spPr>
          <p:txBody>
            <a:bodyPr wrap="none" anchor="ctr"/>
            <a:lstStyle/>
            <a:p>
              <a:endParaRPr lang="en-US"/>
            </a:p>
          </p:txBody>
        </p:sp>
        <p:grpSp>
          <p:nvGrpSpPr>
            <p:cNvPr id="29946" name="Group 481"/>
            <p:cNvGrpSpPr>
              <a:grpSpLocks/>
            </p:cNvGrpSpPr>
            <p:nvPr/>
          </p:nvGrpSpPr>
          <p:grpSpPr bwMode="auto">
            <a:xfrm>
              <a:off x="0" y="900"/>
              <a:ext cx="5616" cy="2988"/>
              <a:chOff x="0" y="900"/>
              <a:chExt cx="5616" cy="2988"/>
            </a:xfrm>
          </p:grpSpPr>
          <p:sp>
            <p:nvSpPr>
              <p:cNvPr id="29947" name="Rectangle 6"/>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r0</a:t>
                </a:r>
                <a:endParaRPr lang="en-US" sz="1600">
                  <a:solidFill>
                    <a:schemeClr val="bg1"/>
                  </a:solidFill>
                </a:endParaRPr>
              </a:p>
            </p:txBody>
          </p:sp>
          <p:sp>
            <p:nvSpPr>
              <p:cNvPr id="29948" name="Rectangle 7"/>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a:t>
                </a:r>
                <a:endParaRPr lang="en-US" sz="1600">
                  <a:solidFill>
                    <a:schemeClr val="bg1"/>
                  </a:solidFill>
                </a:endParaRPr>
              </a:p>
            </p:txBody>
          </p:sp>
          <p:sp>
            <p:nvSpPr>
              <p:cNvPr id="29949" name="Rectangle 8"/>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r2</a:t>
                </a:r>
                <a:endParaRPr lang="en-US" sz="1600">
                  <a:solidFill>
                    <a:schemeClr val="bg1"/>
                  </a:solidFill>
                </a:endParaRPr>
              </a:p>
            </p:txBody>
          </p:sp>
          <p:sp>
            <p:nvSpPr>
              <p:cNvPr id="29950" name="Rectangle 9"/>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r3</a:t>
                </a:r>
                <a:endParaRPr lang="en-US" sz="1600">
                  <a:solidFill>
                    <a:schemeClr val="bg1"/>
                  </a:solidFill>
                </a:endParaRPr>
              </a:p>
            </p:txBody>
          </p:sp>
          <p:sp>
            <p:nvSpPr>
              <p:cNvPr id="29951" name="Rectangle 10"/>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r4</a:t>
                </a:r>
                <a:endParaRPr lang="en-US" sz="1600">
                  <a:solidFill>
                    <a:schemeClr val="bg1"/>
                  </a:solidFill>
                </a:endParaRPr>
              </a:p>
            </p:txBody>
          </p:sp>
          <p:sp>
            <p:nvSpPr>
              <p:cNvPr id="29952" name="Rectangle 11"/>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r5</a:t>
                </a:r>
                <a:endParaRPr lang="en-US" sz="1600">
                  <a:solidFill>
                    <a:schemeClr val="bg1"/>
                  </a:solidFill>
                </a:endParaRPr>
              </a:p>
            </p:txBody>
          </p:sp>
          <p:sp>
            <p:nvSpPr>
              <p:cNvPr id="29953" name="Rectangle 12"/>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r6</a:t>
                </a:r>
                <a:endParaRPr lang="en-US" sz="1600">
                  <a:solidFill>
                    <a:schemeClr val="bg1"/>
                  </a:solidFill>
                </a:endParaRPr>
              </a:p>
            </p:txBody>
          </p:sp>
          <p:sp>
            <p:nvSpPr>
              <p:cNvPr id="29954" name="Rectangle 13"/>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r7</a:t>
                </a:r>
                <a:endParaRPr lang="en-US" sz="1600">
                  <a:solidFill>
                    <a:schemeClr val="bg1"/>
                  </a:solidFill>
                </a:endParaRPr>
              </a:p>
            </p:txBody>
          </p:sp>
          <p:sp>
            <p:nvSpPr>
              <p:cNvPr id="29955" name="Rectangle 14"/>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29956" name="Rectangle 15"/>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29957" name="Rectangle 16"/>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29958" name="Rectangle 17"/>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29959" name="Rectangle 18"/>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29960" name="Rectangle 19"/>
              <p:cNvSpPr>
                <a:spLocks noChangeArrowheads="1"/>
              </p:cNvSpPr>
              <p:nvPr/>
            </p:nvSpPr>
            <p:spPr bwMode="gray">
              <a:xfrm>
                <a:off x="1008" y="307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961" name="Rectangle 20"/>
              <p:cNvSpPr>
                <a:spLocks noChangeArrowheads="1"/>
              </p:cNvSpPr>
              <p:nvPr/>
            </p:nvSpPr>
            <p:spPr bwMode="gray">
              <a:xfrm>
                <a:off x="1008" y="321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962" name="Rectangle 21"/>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r15 (pc)</a:t>
                </a:r>
                <a:endParaRPr lang="en-US" sz="1600">
                  <a:solidFill>
                    <a:schemeClr val="bg1"/>
                  </a:solidFill>
                </a:endParaRPr>
              </a:p>
            </p:txBody>
          </p:sp>
          <p:sp>
            <p:nvSpPr>
              <p:cNvPr id="29963" name="Rectangle 22"/>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cpsr</a:t>
                </a:r>
                <a:endParaRPr lang="en-US" sz="1600">
                  <a:solidFill>
                    <a:schemeClr val="bg1"/>
                  </a:solidFill>
                </a:endParaRPr>
              </a:p>
            </p:txBody>
          </p:sp>
          <p:sp>
            <p:nvSpPr>
              <p:cNvPr id="29964" name="Rectangle 23"/>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r13 (sp)</a:t>
                </a:r>
                <a:endParaRPr lang="en-US" sz="1300" b="0">
                  <a:solidFill>
                    <a:schemeClr val="bg1"/>
                  </a:solidFill>
                  <a:latin typeface="Helvetica" pitchFamily="34" charset="0"/>
                </a:endParaRPr>
              </a:p>
            </p:txBody>
          </p:sp>
          <p:sp>
            <p:nvSpPr>
              <p:cNvPr id="29965" name="Rectangle 24"/>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966" name="Rectangle 25"/>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spsr</a:t>
                </a:r>
              </a:p>
            </p:txBody>
          </p:sp>
          <p:sp>
            <p:nvSpPr>
              <p:cNvPr id="29967" name="Rectangle 26"/>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968" name="Rectangle 27"/>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969" name="Rectangle 28"/>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29970" name="Rectangle 29"/>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r13 (sp)</a:t>
                </a:r>
              </a:p>
            </p:txBody>
          </p:sp>
          <p:sp>
            <p:nvSpPr>
              <p:cNvPr id="29971" name="Rectangle 30"/>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r14 (lr)</a:t>
                </a:r>
              </a:p>
            </p:txBody>
          </p:sp>
          <p:sp>
            <p:nvSpPr>
              <p:cNvPr id="29972" name="Rectangle 31"/>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29973" name="Rectangle 32"/>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r13 (sp)</a:t>
                </a:r>
              </a:p>
            </p:txBody>
          </p:sp>
          <p:sp>
            <p:nvSpPr>
              <p:cNvPr id="29974" name="Rectangle 33"/>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r14 (lr)</a:t>
                </a:r>
              </a:p>
            </p:txBody>
          </p:sp>
          <p:sp>
            <p:nvSpPr>
              <p:cNvPr id="29975" name="Rectangle 34"/>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spsr</a:t>
                </a:r>
              </a:p>
            </p:txBody>
          </p:sp>
          <p:sp>
            <p:nvSpPr>
              <p:cNvPr id="29976" name="Rectangle 35"/>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29977" name="Rectangle 36"/>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29978" name="Rectangle 37"/>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29979" name="Rectangle 38"/>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29980" name="Rectangle 39"/>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29981" name="Rectangle 40"/>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982" name="Rectangle 41"/>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983" name="Rectangle 42"/>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spsr</a:t>
                </a:r>
                <a:endParaRPr lang="en-US" sz="1600">
                  <a:solidFill>
                    <a:schemeClr val="bg1"/>
                  </a:solidFill>
                </a:endParaRPr>
              </a:p>
            </p:txBody>
          </p:sp>
          <p:sp>
            <p:nvSpPr>
              <p:cNvPr id="29984" name="Rectangle 45"/>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FIQ</a:t>
                </a:r>
              </a:p>
            </p:txBody>
          </p:sp>
          <p:sp>
            <p:nvSpPr>
              <p:cNvPr id="29985" name="Rectangle 46"/>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9986" name="Rectangle 47"/>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9987" name="Rectangle 48"/>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29988" name="Rectangle 49"/>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sp>
            <p:nvSpPr>
              <p:cNvPr id="29989" name="Rectangle 301"/>
              <p:cNvSpPr>
                <a:spLocks noChangeArrowheads="1"/>
              </p:cNvSpPr>
              <p:nvPr/>
            </p:nvSpPr>
            <p:spPr bwMode="gray">
              <a:xfrm>
                <a:off x="0" y="1226"/>
                <a:ext cx="960"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User Mode</a:t>
                </a:r>
                <a:endParaRPr lang="en-US" sz="2000">
                  <a:solidFill>
                    <a:schemeClr val="hlink"/>
                  </a:solidFill>
                  <a:latin typeface="Arial" pitchFamily="34" charset="0"/>
                </a:endParaRPr>
              </a:p>
            </p:txBody>
          </p:sp>
          <p:sp>
            <p:nvSpPr>
              <p:cNvPr id="29990" name="Rectangle 302"/>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r0</a:t>
                </a:r>
                <a:endParaRPr lang="en-US" sz="1600">
                  <a:solidFill>
                    <a:schemeClr val="bg1"/>
                  </a:solidFill>
                </a:endParaRPr>
              </a:p>
            </p:txBody>
          </p:sp>
          <p:sp>
            <p:nvSpPr>
              <p:cNvPr id="29991" name="Rectangle 303"/>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a:t>
                </a:r>
                <a:endParaRPr lang="en-US" sz="1600">
                  <a:solidFill>
                    <a:schemeClr val="bg1"/>
                  </a:solidFill>
                </a:endParaRPr>
              </a:p>
            </p:txBody>
          </p:sp>
          <p:sp>
            <p:nvSpPr>
              <p:cNvPr id="29992" name="Rectangle 304"/>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r2</a:t>
                </a:r>
                <a:endParaRPr lang="en-US" sz="1600">
                  <a:solidFill>
                    <a:schemeClr val="bg1"/>
                  </a:solidFill>
                </a:endParaRPr>
              </a:p>
            </p:txBody>
          </p:sp>
          <p:sp>
            <p:nvSpPr>
              <p:cNvPr id="29993" name="Rectangle 305"/>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r3</a:t>
                </a:r>
                <a:endParaRPr lang="en-US" sz="1600">
                  <a:solidFill>
                    <a:schemeClr val="bg1"/>
                  </a:solidFill>
                </a:endParaRPr>
              </a:p>
            </p:txBody>
          </p:sp>
          <p:sp>
            <p:nvSpPr>
              <p:cNvPr id="29994" name="Rectangle 306"/>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r4</a:t>
                </a:r>
                <a:endParaRPr lang="en-US" sz="1600">
                  <a:solidFill>
                    <a:schemeClr val="bg1"/>
                  </a:solidFill>
                </a:endParaRPr>
              </a:p>
            </p:txBody>
          </p:sp>
          <p:sp>
            <p:nvSpPr>
              <p:cNvPr id="29995" name="Rectangle 307"/>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r5</a:t>
                </a:r>
                <a:endParaRPr lang="en-US" sz="1600">
                  <a:solidFill>
                    <a:schemeClr val="bg1"/>
                  </a:solidFill>
                </a:endParaRPr>
              </a:p>
            </p:txBody>
          </p:sp>
          <p:sp>
            <p:nvSpPr>
              <p:cNvPr id="29996" name="Rectangle 308"/>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r6</a:t>
                </a:r>
                <a:endParaRPr lang="en-US" sz="1600">
                  <a:solidFill>
                    <a:schemeClr val="bg1"/>
                  </a:solidFill>
                </a:endParaRPr>
              </a:p>
            </p:txBody>
          </p:sp>
          <p:sp>
            <p:nvSpPr>
              <p:cNvPr id="29997" name="Rectangle 309"/>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r7</a:t>
                </a:r>
                <a:endParaRPr lang="en-US" sz="1600">
                  <a:solidFill>
                    <a:schemeClr val="bg1"/>
                  </a:solidFill>
                </a:endParaRPr>
              </a:p>
            </p:txBody>
          </p:sp>
          <p:sp>
            <p:nvSpPr>
              <p:cNvPr id="29998" name="Rectangle 310"/>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29999" name="Rectangle 311"/>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30000" name="Rectangle 312"/>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30001" name="Rectangle 313"/>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30002" name="Rectangle 314"/>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30003" name="Rectangle 315"/>
              <p:cNvSpPr>
                <a:spLocks noChangeArrowheads="1"/>
              </p:cNvSpPr>
              <p:nvPr/>
            </p:nvSpPr>
            <p:spPr bwMode="gray">
              <a:xfrm>
                <a:off x="1008" y="307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30004" name="Rectangle 316"/>
              <p:cNvSpPr>
                <a:spLocks noChangeArrowheads="1"/>
              </p:cNvSpPr>
              <p:nvPr/>
            </p:nvSpPr>
            <p:spPr bwMode="gray">
              <a:xfrm>
                <a:off x="1008" y="321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30005" name="Rectangle 317"/>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r15 (pc)</a:t>
                </a:r>
                <a:endParaRPr lang="en-US" sz="1600">
                  <a:solidFill>
                    <a:schemeClr val="bg1"/>
                  </a:solidFill>
                </a:endParaRPr>
              </a:p>
            </p:txBody>
          </p:sp>
          <p:sp>
            <p:nvSpPr>
              <p:cNvPr id="30006" name="Rectangle 318"/>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cpsr</a:t>
                </a:r>
                <a:endParaRPr lang="en-US" sz="1600">
                  <a:solidFill>
                    <a:schemeClr val="bg1"/>
                  </a:solidFill>
                </a:endParaRPr>
              </a:p>
            </p:txBody>
          </p:sp>
          <p:sp>
            <p:nvSpPr>
              <p:cNvPr id="30007" name="Rectangle 319"/>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r13 (sp)</a:t>
                </a:r>
                <a:endParaRPr lang="en-US" sz="1300" b="0">
                  <a:solidFill>
                    <a:schemeClr val="bg1"/>
                  </a:solidFill>
                  <a:latin typeface="Helvetica" pitchFamily="34" charset="0"/>
                </a:endParaRPr>
              </a:p>
            </p:txBody>
          </p:sp>
          <p:sp>
            <p:nvSpPr>
              <p:cNvPr id="30008" name="Rectangle 320"/>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30009" name="Rectangle 321"/>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spsr</a:t>
                </a:r>
              </a:p>
            </p:txBody>
          </p:sp>
          <p:sp>
            <p:nvSpPr>
              <p:cNvPr id="30010" name="Rectangle 322"/>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30011" name="Rectangle 323"/>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30012" name="Rectangle 324"/>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30013" name="Rectangle 325"/>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r13 (sp)</a:t>
                </a:r>
              </a:p>
            </p:txBody>
          </p:sp>
          <p:sp>
            <p:nvSpPr>
              <p:cNvPr id="30014" name="Rectangle 326"/>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r14 (lr)</a:t>
                </a:r>
              </a:p>
            </p:txBody>
          </p:sp>
          <p:sp>
            <p:nvSpPr>
              <p:cNvPr id="30015" name="Rectangle 327"/>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30016" name="Rectangle 328"/>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r13 (sp)</a:t>
                </a:r>
              </a:p>
            </p:txBody>
          </p:sp>
          <p:sp>
            <p:nvSpPr>
              <p:cNvPr id="30017" name="Rectangle 329"/>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r14 (lr)</a:t>
                </a:r>
              </a:p>
            </p:txBody>
          </p:sp>
          <p:sp>
            <p:nvSpPr>
              <p:cNvPr id="30018" name="Rectangle 330"/>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spsr</a:t>
                </a:r>
              </a:p>
            </p:txBody>
          </p:sp>
          <p:sp>
            <p:nvSpPr>
              <p:cNvPr id="30019" name="Rectangle 331"/>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30020" name="Rectangle 332"/>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30021" name="Rectangle 333"/>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30022" name="Rectangle 334"/>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30023" name="Rectangle 335"/>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30024" name="Rectangle 336"/>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30025" name="Rectangle 337"/>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30026" name="Rectangle 338"/>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spsr</a:t>
                </a:r>
                <a:endParaRPr lang="en-US" sz="1600">
                  <a:solidFill>
                    <a:schemeClr val="bg1"/>
                  </a:solidFill>
                </a:endParaRPr>
              </a:p>
            </p:txBody>
          </p:sp>
          <p:sp>
            <p:nvSpPr>
              <p:cNvPr id="30027" name="Rectangle 339"/>
              <p:cNvSpPr>
                <a:spLocks noChangeArrowheads="1"/>
              </p:cNvSpPr>
              <p:nvPr/>
            </p:nvSpPr>
            <p:spPr bwMode="gray">
              <a:xfrm>
                <a:off x="288" y="900"/>
                <a:ext cx="2112" cy="252"/>
              </a:xfrm>
              <a:prstGeom prst="rect">
                <a:avLst/>
              </a:prstGeom>
              <a:solidFill>
                <a:schemeClr val="bg1"/>
              </a:solidFill>
              <a:ln w="12700">
                <a:noFill/>
                <a:miter lim="800000"/>
                <a:headEnd/>
                <a:tailEnd/>
              </a:ln>
            </p:spPr>
            <p:txBody>
              <a:bodyPr lIns="96838" tIns="47625" rIns="96838" bIns="47625" anchor="ctr">
                <a:spAutoFit/>
              </a:bodyPr>
              <a:lstStyle/>
              <a:p>
                <a:pPr algn="ctr"/>
                <a:r>
                  <a:rPr lang="en-US" sz="2000">
                    <a:solidFill>
                      <a:schemeClr val="bg2"/>
                    </a:solidFill>
                    <a:latin typeface="Arial" pitchFamily="34" charset="0"/>
                  </a:rPr>
                  <a:t>Current Visible Registers</a:t>
                </a:r>
              </a:p>
            </p:txBody>
          </p:sp>
          <p:sp>
            <p:nvSpPr>
              <p:cNvPr id="30028" name="Rectangle 340"/>
              <p:cNvSpPr>
                <a:spLocks noChangeArrowheads="1"/>
              </p:cNvSpPr>
              <p:nvPr/>
            </p:nvSpPr>
            <p:spPr bwMode="gray">
              <a:xfrm>
                <a:off x="3110" y="1579"/>
                <a:ext cx="1920" cy="252"/>
              </a:xfrm>
              <a:prstGeom prst="rect">
                <a:avLst/>
              </a:prstGeom>
              <a:solidFill>
                <a:schemeClr val="bg1"/>
              </a:solidFill>
              <a:ln w="12700">
                <a:noFill/>
                <a:miter lim="800000"/>
                <a:headEnd/>
                <a:tailEnd/>
              </a:ln>
            </p:spPr>
            <p:txBody>
              <a:bodyPr lIns="96838" tIns="47625" rIns="96838" bIns="47625" anchor="ctr">
                <a:spAutoFit/>
              </a:bodyPr>
              <a:lstStyle/>
              <a:p>
                <a:pPr algn="ctr"/>
                <a:r>
                  <a:rPr lang="en-US" sz="2000">
                    <a:solidFill>
                      <a:schemeClr val="bg2"/>
                    </a:solidFill>
                    <a:latin typeface="Arial" pitchFamily="34" charset="0"/>
                  </a:rPr>
                  <a:t>Banked out Registers</a:t>
                </a:r>
              </a:p>
            </p:txBody>
          </p:sp>
          <p:sp>
            <p:nvSpPr>
              <p:cNvPr id="30029" name="Rectangle 341"/>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FIQ</a:t>
                </a:r>
              </a:p>
            </p:txBody>
          </p:sp>
          <p:sp>
            <p:nvSpPr>
              <p:cNvPr id="30030" name="Rectangle 342"/>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30031" name="Rectangle 343"/>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30032" name="Rectangle 344"/>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30033" name="Rectangle 345"/>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grpSp>
      </p:grpSp>
      <p:grpSp>
        <p:nvGrpSpPr>
          <p:cNvPr id="4" name="Group 485"/>
          <p:cNvGrpSpPr>
            <a:grpSpLocks/>
          </p:cNvGrpSpPr>
          <p:nvPr/>
        </p:nvGrpSpPr>
        <p:grpSpPr bwMode="auto">
          <a:xfrm>
            <a:off x="-63500" y="1219200"/>
            <a:ext cx="9055100" cy="5029200"/>
            <a:chOff x="-40" y="768"/>
            <a:chExt cx="5704" cy="3168"/>
          </a:xfrm>
        </p:grpSpPr>
        <p:sp>
          <p:nvSpPr>
            <p:cNvPr id="29898" name="Rectangle 51"/>
            <p:cNvSpPr>
              <a:spLocks noChangeArrowheads="1"/>
            </p:cNvSpPr>
            <p:nvPr/>
          </p:nvSpPr>
          <p:spPr bwMode="gray">
            <a:xfrm>
              <a:off x="96" y="768"/>
              <a:ext cx="5568" cy="3168"/>
            </a:xfrm>
            <a:prstGeom prst="rect">
              <a:avLst/>
            </a:prstGeom>
            <a:solidFill>
              <a:srgbClr val="FFFFFF"/>
            </a:solidFill>
            <a:ln w="12700">
              <a:noFill/>
              <a:miter lim="800000"/>
              <a:headEnd/>
              <a:tailEnd/>
            </a:ln>
          </p:spPr>
          <p:txBody>
            <a:bodyPr wrap="none" anchor="ctr"/>
            <a:lstStyle/>
            <a:p>
              <a:endParaRPr lang="en-US"/>
            </a:p>
          </p:txBody>
        </p:sp>
        <p:grpSp>
          <p:nvGrpSpPr>
            <p:cNvPr id="29899" name="Group 484"/>
            <p:cNvGrpSpPr>
              <a:grpSpLocks/>
            </p:cNvGrpSpPr>
            <p:nvPr/>
          </p:nvGrpSpPr>
          <p:grpSpPr bwMode="auto">
            <a:xfrm>
              <a:off x="-40" y="900"/>
              <a:ext cx="5656" cy="2988"/>
              <a:chOff x="-40" y="900"/>
              <a:chExt cx="5656" cy="2988"/>
            </a:xfrm>
          </p:grpSpPr>
          <p:sp>
            <p:nvSpPr>
              <p:cNvPr id="29900" name="Rectangle 54"/>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r0</a:t>
                </a:r>
                <a:endParaRPr lang="en-US" sz="1600">
                  <a:solidFill>
                    <a:schemeClr val="bg1"/>
                  </a:solidFill>
                </a:endParaRPr>
              </a:p>
            </p:txBody>
          </p:sp>
          <p:sp>
            <p:nvSpPr>
              <p:cNvPr id="29901" name="Rectangle 55"/>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a:t>
                </a:r>
                <a:endParaRPr lang="en-US" sz="1600">
                  <a:solidFill>
                    <a:schemeClr val="bg1"/>
                  </a:solidFill>
                </a:endParaRPr>
              </a:p>
            </p:txBody>
          </p:sp>
          <p:sp>
            <p:nvSpPr>
              <p:cNvPr id="29902" name="Rectangle 56"/>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r2</a:t>
                </a:r>
                <a:endParaRPr lang="en-US" sz="1600">
                  <a:solidFill>
                    <a:schemeClr val="bg1"/>
                  </a:solidFill>
                </a:endParaRPr>
              </a:p>
            </p:txBody>
          </p:sp>
          <p:sp>
            <p:nvSpPr>
              <p:cNvPr id="29903" name="Rectangle 57"/>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r3</a:t>
                </a:r>
                <a:endParaRPr lang="en-US" sz="1600">
                  <a:solidFill>
                    <a:schemeClr val="bg1"/>
                  </a:solidFill>
                </a:endParaRPr>
              </a:p>
            </p:txBody>
          </p:sp>
          <p:sp>
            <p:nvSpPr>
              <p:cNvPr id="29904" name="Rectangle 58"/>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r4</a:t>
                </a:r>
                <a:endParaRPr lang="en-US" sz="1600">
                  <a:solidFill>
                    <a:schemeClr val="bg1"/>
                  </a:solidFill>
                </a:endParaRPr>
              </a:p>
            </p:txBody>
          </p:sp>
          <p:sp>
            <p:nvSpPr>
              <p:cNvPr id="29905" name="Rectangle 59"/>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r5</a:t>
                </a:r>
                <a:endParaRPr lang="en-US" sz="1600">
                  <a:solidFill>
                    <a:schemeClr val="bg1"/>
                  </a:solidFill>
                </a:endParaRPr>
              </a:p>
            </p:txBody>
          </p:sp>
          <p:sp>
            <p:nvSpPr>
              <p:cNvPr id="29906" name="Rectangle 60"/>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r6</a:t>
                </a:r>
                <a:endParaRPr lang="en-US" sz="1600">
                  <a:solidFill>
                    <a:schemeClr val="bg1"/>
                  </a:solidFill>
                </a:endParaRPr>
              </a:p>
            </p:txBody>
          </p:sp>
          <p:sp>
            <p:nvSpPr>
              <p:cNvPr id="29907" name="Rectangle 61"/>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r7</a:t>
                </a:r>
                <a:endParaRPr lang="en-US" sz="1600">
                  <a:solidFill>
                    <a:schemeClr val="bg1"/>
                  </a:solidFill>
                </a:endParaRPr>
              </a:p>
            </p:txBody>
          </p:sp>
          <p:sp>
            <p:nvSpPr>
              <p:cNvPr id="29908" name="Rectangle 62"/>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r15 (pc)</a:t>
                </a:r>
                <a:endParaRPr lang="en-US" sz="1600">
                  <a:solidFill>
                    <a:schemeClr val="bg1"/>
                  </a:solidFill>
                </a:endParaRPr>
              </a:p>
            </p:txBody>
          </p:sp>
          <p:sp>
            <p:nvSpPr>
              <p:cNvPr id="29909" name="Rectangle 63"/>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cpsr</a:t>
                </a:r>
                <a:endParaRPr lang="en-US" sz="1600">
                  <a:solidFill>
                    <a:schemeClr val="bg1"/>
                  </a:solidFill>
                </a:endParaRPr>
              </a:p>
            </p:txBody>
          </p:sp>
          <p:sp>
            <p:nvSpPr>
              <p:cNvPr id="29910" name="Rectangle 64"/>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r13 (sp)</a:t>
                </a:r>
                <a:endParaRPr lang="en-US" sz="1300" b="0">
                  <a:solidFill>
                    <a:schemeClr val="bg1"/>
                  </a:solidFill>
                  <a:latin typeface="Helvetica" pitchFamily="34" charset="0"/>
                </a:endParaRPr>
              </a:p>
            </p:txBody>
          </p:sp>
          <p:sp>
            <p:nvSpPr>
              <p:cNvPr id="29911" name="Rectangle 65"/>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912" name="Rectangle 66"/>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spsr</a:t>
                </a:r>
              </a:p>
            </p:txBody>
          </p:sp>
          <p:sp>
            <p:nvSpPr>
              <p:cNvPr id="29913" name="Rectangle 67"/>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914" name="Rectangle 68"/>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915" name="Rectangle 69"/>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29916" name="Rectangle 70"/>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r13 (sp)</a:t>
                </a:r>
              </a:p>
            </p:txBody>
          </p:sp>
          <p:sp>
            <p:nvSpPr>
              <p:cNvPr id="29917" name="Rectangle 71"/>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r14 (lr)</a:t>
                </a:r>
              </a:p>
            </p:txBody>
          </p:sp>
          <p:sp>
            <p:nvSpPr>
              <p:cNvPr id="29918" name="Rectangle 72"/>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29919" name="Rectangle 73"/>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r13 (sp)</a:t>
                </a:r>
              </a:p>
            </p:txBody>
          </p:sp>
          <p:sp>
            <p:nvSpPr>
              <p:cNvPr id="29920" name="Rectangle 74"/>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r14 (lr)</a:t>
                </a:r>
              </a:p>
            </p:txBody>
          </p:sp>
          <p:sp>
            <p:nvSpPr>
              <p:cNvPr id="29921" name="Rectangle 75"/>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spsr</a:t>
                </a:r>
              </a:p>
            </p:txBody>
          </p:sp>
          <p:sp>
            <p:nvSpPr>
              <p:cNvPr id="29922" name="Rectangle 76"/>
              <p:cNvSpPr>
                <a:spLocks noChangeArrowheads="1"/>
              </p:cNvSpPr>
              <p:nvPr/>
            </p:nvSpPr>
            <p:spPr bwMode="gray">
              <a:xfrm>
                <a:off x="1008" y="235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29923" name="Rectangle 77"/>
              <p:cNvSpPr>
                <a:spLocks noChangeArrowheads="1"/>
              </p:cNvSpPr>
              <p:nvPr/>
            </p:nvSpPr>
            <p:spPr bwMode="gray">
              <a:xfrm>
                <a:off x="1008" y="249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29924" name="Rectangle 78"/>
              <p:cNvSpPr>
                <a:spLocks noChangeArrowheads="1"/>
              </p:cNvSpPr>
              <p:nvPr/>
            </p:nvSpPr>
            <p:spPr bwMode="gray">
              <a:xfrm>
                <a:off x="1008" y="2640"/>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29925" name="Rectangle 79"/>
              <p:cNvSpPr>
                <a:spLocks noChangeArrowheads="1"/>
              </p:cNvSpPr>
              <p:nvPr/>
            </p:nvSpPr>
            <p:spPr bwMode="gray">
              <a:xfrm>
                <a:off x="1008" y="278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29926" name="Rectangle 80"/>
              <p:cNvSpPr>
                <a:spLocks noChangeArrowheads="1"/>
              </p:cNvSpPr>
              <p:nvPr/>
            </p:nvSpPr>
            <p:spPr bwMode="gray">
              <a:xfrm>
                <a:off x="1008" y="2928"/>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29927" name="Rectangle 81"/>
              <p:cNvSpPr>
                <a:spLocks noChangeArrowheads="1"/>
              </p:cNvSpPr>
              <p:nvPr/>
            </p:nvSpPr>
            <p:spPr bwMode="gray">
              <a:xfrm>
                <a:off x="1008" y="307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928" name="Rectangle 82"/>
              <p:cNvSpPr>
                <a:spLocks noChangeArrowheads="1"/>
              </p:cNvSpPr>
              <p:nvPr/>
            </p:nvSpPr>
            <p:spPr bwMode="gray">
              <a:xfrm>
                <a:off x="1008" y="321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929" name="Rectangle 83"/>
              <p:cNvSpPr>
                <a:spLocks noChangeArrowheads="1"/>
              </p:cNvSpPr>
              <p:nvPr/>
            </p:nvSpPr>
            <p:spPr bwMode="gray">
              <a:xfrm>
                <a:off x="1008" y="374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spsr</a:t>
                </a:r>
                <a:endParaRPr lang="en-US" sz="1600">
                  <a:solidFill>
                    <a:schemeClr val="bg1"/>
                  </a:solidFill>
                </a:endParaRPr>
              </a:p>
            </p:txBody>
          </p:sp>
          <p:sp>
            <p:nvSpPr>
              <p:cNvPr id="29930" name="Rectangle 84"/>
              <p:cNvSpPr>
                <a:spLocks noChangeArrowheads="1"/>
              </p:cNvSpPr>
              <p:nvPr/>
            </p:nvSpPr>
            <p:spPr bwMode="gray">
              <a:xfrm>
                <a:off x="288" y="900"/>
                <a:ext cx="2112" cy="252"/>
              </a:xfrm>
              <a:prstGeom prst="rect">
                <a:avLst/>
              </a:prstGeom>
              <a:noFill/>
              <a:ln w="12700">
                <a:noFill/>
                <a:miter lim="800000"/>
                <a:headEnd/>
                <a:tailEnd/>
              </a:ln>
            </p:spPr>
            <p:txBody>
              <a:bodyPr lIns="96838" tIns="47625" rIns="96838" bIns="47625" anchor="ctr">
                <a:spAutoFit/>
              </a:bodyPr>
              <a:lstStyle/>
              <a:p>
                <a:pPr algn="ctr"/>
                <a:r>
                  <a:rPr lang="en-US" sz="2000">
                    <a:solidFill>
                      <a:schemeClr val="bg2"/>
                    </a:solidFill>
                    <a:latin typeface="Arial" pitchFamily="34" charset="0"/>
                  </a:rPr>
                  <a:t>Current Visible Registers</a:t>
                </a:r>
              </a:p>
            </p:txBody>
          </p:sp>
          <p:sp>
            <p:nvSpPr>
              <p:cNvPr id="29931" name="Rectangle 85"/>
              <p:cNvSpPr>
                <a:spLocks noChangeArrowheads="1"/>
              </p:cNvSpPr>
              <p:nvPr/>
            </p:nvSpPr>
            <p:spPr bwMode="gray">
              <a:xfrm>
                <a:off x="3110" y="1579"/>
                <a:ext cx="1920" cy="252"/>
              </a:xfrm>
              <a:prstGeom prst="rect">
                <a:avLst/>
              </a:prstGeom>
              <a:noFill/>
              <a:ln w="12700">
                <a:noFill/>
                <a:miter lim="800000"/>
                <a:headEnd/>
                <a:tailEnd/>
              </a:ln>
            </p:spPr>
            <p:txBody>
              <a:bodyPr lIns="96838" tIns="47625" rIns="96838" bIns="47625" anchor="ctr">
                <a:spAutoFit/>
              </a:bodyPr>
              <a:lstStyle/>
              <a:p>
                <a:pPr algn="ctr"/>
                <a:r>
                  <a:rPr lang="en-US" sz="2000">
                    <a:solidFill>
                      <a:schemeClr val="bg2"/>
                    </a:solidFill>
                    <a:latin typeface="Arial" pitchFamily="34" charset="0"/>
                  </a:rPr>
                  <a:t>Banked out Registers</a:t>
                </a:r>
              </a:p>
            </p:txBody>
          </p:sp>
          <p:sp>
            <p:nvSpPr>
              <p:cNvPr id="29932" name="Rectangle 86"/>
              <p:cNvSpPr>
                <a:spLocks noChangeArrowheads="1"/>
              </p:cNvSpPr>
              <p:nvPr/>
            </p:nvSpPr>
            <p:spPr bwMode="gray">
              <a:xfrm>
                <a:off x="2160"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User</a:t>
                </a:r>
                <a:endParaRPr lang="en-US" sz="2000">
                  <a:solidFill>
                    <a:schemeClr val="hlink"/>
                  </a:solidFill>
                  <a:latin typeface="Arial" pitchFamily="34" charset="0"/>
                </a:endParaRPr>
              </a:p>
            </p:txBody>
          </p:sp>
          <p:sp>
            <p:nvSpPr>
              <p:cNvPr id="29933" name="Rectangle 87"/>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9934" name="Rectangle 88"/>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9935" name="Rectangle 89"/>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29936" name="Rectangle 90"/>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sp>
            <p:nvSpPr>
              <p:cNvPr id="29937" name="Rectangle 91"/>
              <p:cNvSpPr>
                <a:spLocks noChangeArrowheads="1"/>
              </p:cNvSpPr>
              <p:nvPr/>
            </p:nvSpPr>
            <p:spPr bwMode="gray">
              <a:xfrm>
                <a:off x="2160" y="235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29938" name="Rectangle 92"/>
              <p:cNvSpPr>
                <a:spLocks noChangeArrowheads="1"/>
              </p:cNvSpPr>
              <p:nvPr/>
            </p:nvSpPr>
            <p:spPr bwMode="gray">
              <a:xfrm>
                <a:off x="2160" y="249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29939" name="Rectangle 93"/>
              <p:cNvSpPr>
                <a:spLocks noChangeArrowheads="1"/>
              </p:cNvSpPr>
              <p:nvPr/>
            </p:nvSpPr>
            <p:spPr bwMode="gray">
              <a:xfrm>
                <a:off x="2160" y="264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29940" name="Rectangle 94"/>
              <p:cNvSpPr>
                <a:spLocks noChangeArrowheads="1"/>
              </p:cNvSpPr>
              <p:nvPr/>
            </p:nvSpPr>
            <p:spPr bwMode="gray">
              <a:xfrm>
                <a:off x="2160" y="278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29941" name="Rectangle 95"/>
              <p:cNvSpPr>
                <a:spLocks noChangeArrowheads="1"/>
              </p:cNvSpPr>
              <p:nvPr/>
            </p:nvSpPr>
            <p:spPr bwMode="gray">
              <a:xfrm>
                <a:off x="2160" y="292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29942" name="Rectangle 96"/>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943" name="Rectangle 97"/>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944" name="Rectangle 53"/>
              <p:cNvSpPr>
                <a:spLocks noChangeArrowheads="1"/>
              </p:cNvSpPr>
              <p:nvPr/>
            </p:nvSpPr>
            <p:spPr bwMode="gray">
              <a:xfrm>
                <a:off x="-40" y="1226"/>
                <a:ext cx="960"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FIQ Mode</a:t>
                </a:r>
                <a:endParaRPr lang="en-US" sz="2000">
                  <a:solidFill>
                    <a:schemeClr val="hlink"/>
                  </a:solidFill>
                  <a:latin typeface="Arial" pitchFamily="34" charset="0"/>
                </a:endParaRPr>
              </a:p>
            </p:txBody>
          </p:sp>
        </p:grpSp>
      </p:grpSp>
      <p:grpSp>
        <p:nvGrpSpPr>
          <p:cNvPr id="6" name="Group 487"/>
          <p:cNvGrpSpPr>
            <a:grpSpLocks/>
          </p:cNvGrpSpPr>
          <p:nvPr/>
        </p:nvGrpSpPr>
        <p:grpSpPr bwMode="auto">
          <a:xfrm>
            <a:off x="0" y="1219200"/>
            <a:ext cx="9144000" cy="5029200"/>
            <a:chOff x="0" y="768"/>
            <a:chExt cx="5760" cy="3168"/>
          </a:xfrm>
        </p:grpSpPr>
        <p:sp>
          <p:nvSpPr>
            <p:cNvPr id="29851" name="Rectangle 99"/>
            <p:cNvSpPr>
              <a:spLocks noChangeArrowheads="1"/>
            </p:cNvSpPr>
            <p:nvPr/>
          </p:nvSpPr>
          <p:spPr bwMode="gray">
            <a:xfrm>
              <a:off x="0" y="768"/>
              <a:ext cx="5760" cy="3168"/>
            </a:xfrm>
            <a:prstGeom prst="rect">
              <a:avLst/>
            </a:prstGeom>
            <a:solidFill>
              <a:srgbClr val="FFFFFF"/>
            </a:solidFill>
            <a:ln w="12700">
              <a:noFill/>
              <a:miter lim="800000"/>
              <a:headEnd/>
              <a:tailEnd/>
            </a:ln>
          </p:spPr>
          <p:txBody>
            <a:bodyPr wrap="none" anchor="ctr"/>
            <a:lstStyle/>
            <a:p>
              <a:endParaRPr lang="en-US"/>
            </a:p>
          </p:txBody>
        </p:sp>
        <p:grpSp>
          <p:nvGrpSpPr>
            <p:cNvPr id="29852" name="Group 486"/>
            <p:cNvGrpSpPr>
              <a:grpSpLocks/>
            </p:cNvGrpSpPr>
            <p:nvPr/>
          </p:nvGrpSpPr>
          <p:grpSpPr bwMode="auto">
            <a:xfrm>
              <a:off x="38" y="895"/>
              <a:ext cx="5578" cy="2993"/>
              <a:chOff x="38" y="895"/>
              <a:chExt cx="5578" cy="2993"/>
            </a:xfrm>
          </p:grpSpPr>
          <p:sp>
            <p:nvSpPr>
              <p:cNvPr id="29853" name="Rectangle 101"/>
              <p:cNvSpPr>
                <a:spLocks noChangeArrowheads="1"/>
              </p:cNvSpPr>
              <p:nvPr/>
            </p:nvSpPr>
            <p:spPr bwMode="gray">
              <a:xfrm>
                <a:off x="38" y="1226"/>
                <a:ext cx="81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IRQ Mode</a:t>
                </a:r>
                <a:endParaRPr lang="en-US" sz="2000">
                  <a:solidFill>
                    <a:schemeClr val="hlink"/>
                  </a:solidFill>
                  <a:latin typeface="Arial" pitchFamily="34" charset="0"/>
                </a:endParaRPr>
              </a:p>
            </p:txBody>
          </p:sp>
          <p:sp>
            <p:nvSpPr>
              <p:cNvPr id="29854" name="Rectangle 102"/>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r0</a:t>
                </a:r>
                <a:endParaRPr lang="en-US" sz="1600">
                  <a:solidFill>
                    <a:schemeClr val="bg1"/>
                  </a:solidFill>
                </a:endParaRPr>
              </a:p>
            </p:txBody>
          </p:sp>
          <p:sp>
            <p:nvSpPr>
              <p:cNvPr id="29855" name="Rectangle 103"/>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a:t>
                </a:r>
                <a:endParaRPr lang="en-US" sz="1600">
                  <a:solidFill>
                    <a:schemeClr val="bg1"/>
                  </a:solidFill>
                </a:endParaRPr>
              </a:p>
            </p:txBody>
          </p:sp>
          <p:sp>
            <p:nvSpPr>
              <p:cNvPr id="29856" name="Rectangle 104"/>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r2</a:t>
                </a:r>
                <a:endParaRPr lang="en-US" sz="1600">
                  <a:solidFill>
                    <a:schemeClr val="bg1"/>
                  </a:solidFill>
                </a:endParaRPr>
              </a:p>
            </p:txBody>
          </p:sp>
          <p:sp>
            <p:nvSpPr>
              <p:cNvPr id="29857" name="Rectangle 105"/>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r3</a:t>
                </a:r>
                <a:endParaRPr lang="en-US" sz="1600">
                  <a:solidFill>
                    <a:schemeClr val="bg1"/>
                  </a:solidFill>
                </a:endParaRPr>
              </a:p>
            </p:txBody>
          </p:sp>
          <p:sp>
            <p:nvSpPr>
              <p:cNvPr id="29858" name="Rectangle 106"/>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r4</a:t>
                </a:r>
                <a:endParaRPr lang="en-US" sz="1600">
                  <a:solidFill>
                    <a:schemeClr val="bg1"/>
                  </a:solidFill>
                </a:endParaRPr>
              </a:p>
            </p:txBody>
          </p:sp>
          <p:sp>
            <p:nvSpPr>
              <p:cNvPr id="29859" name="Rectangle 107"/>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r5</a:t>
                </a:r>
                <a:endParaRPr lang="en-US" sz="1600">
                  <a:solidFill>
                    <a:schemeClr val="bg1"/>
                  </a:solidFill>
                </a:endParaRPr>
              </a:p>
            </p:txBody>
          </p:sp>
          <p:sp>
            <p:nvSpPr>
              <p:cNvPr id="29860" name="Rectangle 108"/>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r6</a:t>
                </a:r>
                <a:endParaRPr lang="en-US" sz="1600">
                  <a:solidFill>
                    <a:schemeClr val="bg1"/>
                  </a:solidFill>
                </a:endParaRPr>
              </a:p>
            </p:txBody>
          </p:sp>
          <p:sp>
            <p:nvSpPr>
              <p:cNvPr id="29861" name="Rectangle 109"/>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r7</a:t>
                </a:r>
                <a:endParaRPr lang="en-US" sz="1600">
                  <a:solidFill>
                    <a:schemeClr val="bg1"/>
                  </a:solidFill>
                </a:endParaRPr>
              </a:p>
            </p:txBody>
          </p:sp>
          <p:sp>
            <p:nvSpPr>
              <p:cNvPr id="29862" name="Rectangle 110"/>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29863" name="Rectangle 111"/>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29864" name="Rectangle 112"/>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29865" name="Rectangle 113"/>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29866" name="Rectangle 114"/>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29867" name="Rectangle 115"/>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r15 (pc)</a:t>
                </a:r>
                <a:endParaRPr lang="en-US" sz="1600">
                  <a:solidFill>
                    <a:schemeClr val="bg1"/>
                  </a:solidFill>
                </a:endParaRPr>
              </a:p>
            </p:txBody>
          </p:sp>
          <p:sp>
            <p:nvSpPr>
              <p:cNvPr id="29868" name="Rectangle 116"/>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cpsr</a:t>
                </a:r>
                <a:endParaRPr lang="en-US" sz="1600">
                  <a:solidFill>
                    <a:schemeClr val="bg1"/>
                  </a:solidFill>
                </a:endParaRPr>
              </a:p>
            </p:txBody>
          </p:sp>
          <p:sp>
            <p:nvSpPr>
              <p:cNvPr id="29869" name="Rectangle 117"/>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r13 (sp)</a:t>
                </a:r>
                <a:endParaRPr lang="en-US" sz="1300" b="0">
                  <a:solidFill>
                    <a:schemeClr val="bg1"/>
                  </a:solidFill>
                  <a:latin typeface="Helvetica" pitchFamily="34" charset="0"/>
                </a:endParaRPr>
              </a:p>
            </p:txBody>
          </p:sp>
          <p:sp>
            <p:nvSpPr>
              <p:cNvPr id="29870" name="Rectangle 118"/>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871" name="Rectangle 119"/>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spsr</a:t>
                </a:r>
              </a:p>
            </p:txBody>
          </p:sp>
          <p:sp>
            <p:nvSpPr>
              <p:cNvPr id="29872" name="Rectangle 120"/>
              <p:cNvSpPr>
                <a:spLocks noChangeArrowheads="1"/>
              </p:cNvSpPr>
              <p:nvPr/>
            </p:nvSpPr>
            <p:spPr bwMode="gray">
              <a:xfrm>
                <a:off x="1008" y="3072"/>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873" name="Rectangle 121"/>
              <p:cNvSpPr>
                <a:spLocks noChangeArrowheads="1"/>
              </p:cNvSpPr>
              <p:nvPr/>
            </p:nvSpPr>
            <p:spPr bwMode="gray">
              <a:xfrm>
                <a:off x="1008" y="3216"/>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874" name="Rectangle 122"/>
              <p:cNvSpPr>
                <a:spLocks noChangeArrowheads="1"/>
              </p:cNvSpPr>
              <p:nvPr/>
            </p:nvSpPr>
            <p:spPr bwMode="gray">
              <a:xfrm>
                <a:off x="1008" y="3744"/>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29875" name="Rectangle 123"/>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r13 (sp)</a:t>
                </a:r>
              </a:p>
            </p:txBody>
          </p:sp>
          <p:sp>
            <p:nvSpPr>
              <p:cNvPr id="29876" name="Rectangle 124"/>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r14 (lr)</a:t>
                </a:r>
              </a:p>
            </p:txBody>
          </p:sp>
          <p:sp>
            <p:nvSpPr>
              <p:cNvPr id="29877" name="Rectangle 125"/>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29878" name="Rectangle 126"/>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r13 (sp)</a:t>
                </a:r>
              </a:p>
            </p:txBody>
          </p:sp>
          <p:sp>
            <p:nvSpPr>
              <p:cNvPr id="29879" name="Rectangle 127"/>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r14 (lr)</a:t>
                </a:r>
              </a:p>
            </p:txBody>
          </p:sp>
          <p:sp>
            <p:nvSpPr>
              <p:cNvPr id="29880" name="Rectangle 128"/>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spsr</a:t>
                </a:r>
              </a:p>
            </p:txBody>
          </p:sp>
          <p:sp>
            <p:nvSpPr>
              <p:cNvPr id="29881" name="Rectangle 129"/>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29882" name="Rectangle 130"/>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29883" name="Rectangle 131"/>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29884" name="Rectangle 132"/>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29885" name="Rectangle 133"/>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29886" name="Rectangle 134"/>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887" name="Rectangle 135"/>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888" name="Rectangle 136"/>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spsr</a:t>
                </a:r>
                <a:endParaRPr lang="en-US" sz="1600">
                  <a:solidFill>
                    <a:schemeClr val="bg1"/>
                  </a:solidFill>
                </a:endParaRPr>
              </a:p>
            </p:txBody>
          </p:sp>
          <p:sp>
            <p:nvSpPr>
              <p:cNvPr id="29889" name="Rectangle 137"/>
              <p:cNvSpPr>
                <a:spLocks noChangeArrowheads="1"/>
              </p:cNvSpPr>
              <p:nvPr/>
            </p:nvSpPr>
            <p:spPr bwMode="gray">
              <a:xfrm>
                <a:off x="288" y="895"/>
                <a:ext cx="2112" cy="252"/>
              </a:xfrm>
              <a:prstGeom prst="rect">
                <a:avLst/>
              </a:prstGeom>
              <a:noFill/>
              <a:ln w="12700">
                <a:noFill/>
                <a:miter lim="800000"/>
                <a:headEnd/>
                <a:tailEnd/>
              </a:ln>
            </p:spPr>
            <p:txBody>
              <a:bodyPr lIns="96838" tIns="47625" rIns="96838" bIns="47625" anchor="ctr">
                <a:spAutoFit/>
              </a:bodyPr>
              <a:lstStyle/>
              <a:p>
                <a:pPr algn="ctr"/>
                <a:r>
                  <a:rPr lang="en-US" sz="2000">
                    <a:solidFill>
                      <a:schemeClr val="bg2"/>
                    </a:solidFill>
                    <a:latin typeface="Arial" pitchFamily="34" charset="0"/>
                  </a:rPr>
                  <a:t>Current Visible Registers</a:t>
                </a:r>
              </a:p>
            </p:txBody>
          </p:sp>
          <p:sp>
            <p:nvSpPr>
              <p:cNvPr id="29890" name="Rectangle 138"/>
              <p:cNvSpPr>
                <a:spLocks noChangeArrowheads="1"/>
              </p:cNvSpPr>
              <p:nvPr/>
            </p:nvSpPr>
            <p:spPr bwMode="gray">
              <a:xfrm>
                <a:off x="3135" y="1579"/>
                <a:ext cx="1872" cy="252"/>
              </a:xfrm>
              <a:prstGeom prst="rect">
                <a:avLst/>
              </a:prstGeom>
              <a:noFill/>
              <a:ln w="12700">
                <a:noFill/>
                <a:miter lim="800000"/>
                <a:headEnd/>
                <a:tailEnd/>
              </a:ln>
            </p:spPr>
            <p:txBody>
              <a:bodyPr lIns="96838" tIns="47625" rIns="96838" bIns="47625" anchor="ctr">
                <a:spAutoFit/>
              </a:bodyPr>
              <a:lstStyle/>
              <a:p>
                <a:pPr algn="ctr"/>
                <a:r>
                  <a:rPr lang="en-US" sz="2000">
                    <a:solidFill>
                      <a:schemeClr val="bg2"/>
                    </a:solidFill>
                    <a:latin typeface="Arial" pitchFamily="34" charset="0"/>
                  </a:rPr>
                  <a:t>Banked out Registers</a:t>
                </a:r>
              </a:p>
            </p:txBody>
          </p:sp>
          <p:sp>
            <p:nvSpPr>
              <p:cNvPr id="29891" name="Rectangle 139"/>
              <p:cNvSpPr>
                <a:spLocks noChangeArrowheads="1"/>
              </p:cNvSpPr>
              <p:nvPr/>
            </p:nvSpPr>
            <p:spPr bwMode="gray">
              <a:xfrm>
                <a:off x="2160"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User</a:t>
                </a:r>
                <a:endParaRPr lang="en-US" sz="2000">
                  <a:solidFill>
                    <a:schemeClr val="hlink"/>
                  </a:solidFill>
                  <a:latin typeface="Arial" pitchFamily="34" charset="0"/>
                </a:endParaRPr>
              </a:p>
            </p:txBody>
          </p:sp>
          <p:sp>
            <p:nvSpPr>
              <p:cNvPr id="29892" name="Rectangle 140"/>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FIQ</a:t>
                </a:r>
              </a:p>
            </p:txBody>
          </p:sp>
          <p:sp>
            <p:nvSpPr>
              <p:cNvPr id="29893" name="Rectangle 141"/>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9894" name="Rectangle 142"/>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29895" name="Rectangle 143"/>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sp>
            <p:nvSpPr>
              <p:cNvPr id="29896" name="Rectangle 144"/>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897" name="Rectangle 145"/>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grpSp>
      </p:grpSp>
      <p:grpSp>
        <p:nvGrpSpPr>
          <p:cNvPr id="8" name="Group 491"/>
          <p:cNvGrpSpPr>
            <a:grpSpLocks/>
          </p:cNvGrpSpPr>
          <p:nvPr/>
        </p:nvGrpSpPr>
        <p:grpSpPr bwMode="auto">
          <a:xfrm>
            <a:off x="0" y="1219200"/>
            <a:ext cx="9144000" cy="5029200"/>
            <a:chOff x="0" y="768"/>
            <a:chExt cx="5760" cy="3168"/>
          </a:xfrm>
        </p:grpSpPr>
        <p:sp>
          <p:nvSpPr>
            <p:cNvPr id="29804" name="Rectangle 196"/>
            <p:cNvSpPr>
              <a:spLocks noChangeArrowheads="1"/>
            </p:cNvSpPr>
            <p:nvPr/>
          </p:nvSpPr>
          <p:spPr bwMode="gray">
            <a:xfrm>
              <a:off x="0" y="768"/>
              <a:ext cx="5760" cy="3168"/>
            </a:xfrm>
            <a:prstGeom prst="rect">
              <a:avLst/>
            </a:prstGeom>
            <a:solidFill>
              <a:srgbClr val="FFFFFF"/>
            </a:solidFill>
            <a:ln w="12700">
              <a:noFill/>
              <a:miter lim="800000"/>
              <a:headEnd/>
              <a:tailEnd/>
            </a:ln>
          </p:spPr>
          <p:txBody>
            <a:bodyPr wrap="none" anchor="ctr"/>
            <a:lstStyle/>
            <a:p>
              <a:endParaRPr lang="en-US"/>
            </a:p>
          </p:txBody>
        </p:sp>
        <p:grpSp>
          <p:nvGrpSpPr>
            <p:cNvPr id="29805" name="Group 490"/>
            <p:cNvGrpSpPr>
              <a:grpSpLocks/>
            </p:cNvGrpSpPr>
            <p:nvPr/>
          </p:nvGrpSpPr>
          <p:grpSpPr bwMode="auto">
            <a:xfrm>
              <a:off x="35" y="897"/>
              <a:ext cx="5581" cy="2991"/>
              <a:chOff x="35" y="897"/>
              <a:chExt cx="5581" cy="2991"/>
            </a:xfrm>
          </p:grpSpPr>
          <p:sp>
            <p:nvSpPr>
              <p:cNvPr id="29806" name="Rectangle 198"/>
              <p:cNvSpPr>
                <a:spLocks noChangeArrowheads="1"/>
              </p:cNvSpPr>
              <p:nvPr/>
            </p:nvSpPr>
            <p:spPr bwMode="gray">
              <a:xfrm>
                <a:off x="35" y="1224"/>
                <a:ext cx="960"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Undef Mode</a:t>
                </a:r>
                <a:endParaRPr lang="en-US" sz="2000">
                  <a:solidFill>
                    <a:schemeClr val="hlink"/>
                  </a:solidFill>
                  <a:latin typeface="Arial" pitchFamily="34" charset="0"/>
                </a:endParaRPr>
              </a:p>
            </p:txBody>
          </p:sp>
          <p:sp>
            <p:nvSpPr>
              <p:cNvPr id="29807" name="Rectangle 200"/>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r0</a:t>
                </a:r>
                <a:endParaRPr lang="en-US" sz="1600">
                  <a:solidFill>
                    <a:schemeClr val="bg1"/>
                  </a:solidFill>
                </a:endParaRPr>
              </a:p>
            </p:txBody>
          </p:sp>
          <p:sp>
            <p:nvSpPr>
              <p:cNvPr id="29808" name="Rectangle 201"/>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a:t>
                </a:r>
                <a:endParaRPr lang="en-US" sz="1600">
                  <a:solidFill>
                    <a:schemeClr val="bg1"/>
                  </a:solidFill>
                </a:endParaRPr>
              </a:p>
            </p:txBody>
          </p:sp>
          <p:sp>
            <p:nvSpPr>
              <p:cNvPr id="29809" name="Rectangle 202"/>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r2</a:t>
                </a:r>
                <a:endParaRPr lang="en-US" sz="1600">
                  <a:solidFill>
                    <a:schemeClr val="bg1"/>
                  </a:solidFill>
                </a:endParaRPr>
              </a:p>
            </p:txBody>
          </p:sp>
          <p:sp>
            <p:nvSpPr>
              <p:cNvPr id="29810" name="Rectangle 203"/>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r3</a:t>
                </a:r>
                <a:endParaRPr lang="en-US" sz="1600">
                  <a:solidFill>
                    <a:schemeClr val="bg1"/>
                  </a:solidFill>
                </a:endParaRPr>
              </a:p>
            </p:txBody>
          </p:sp>
          <p:sp>
            <p:nvSpPr>
              <p:cNvPr id="29811" name="Rectangle 204"/>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r4</a:t>
                </a:r>
                <a:endParaRPr lang="en-US" sz="1600">
                  <a:solidFill>
                    <a:schemeClr val="bg1"/>
                  </a:solidFill>
                </a:endParaRPr>
              </a:p>
            </p:txBody>
          </p:sp>
          <p:sp>
            <p:nvSpPr>
              <p:cNvPr id="29812" name="Rectangle 205"/>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r5</a:t>
                </a:r>
                <a:endParaRPr lang="en-US" sz="1600">
                  <a:solidFill>
                    <a:schemeClr val="bg1"/>
                  </a:solidFill>
                </a:endParaRPr>
              </a:p>
            </p:txBody>
          </p:sp>
          <p:sp>
            <p:nvSpPr>
              <p:cNvPr id="29813" name="Rectangle 206"/>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r6</a:t>
                </a:r>
                <a:endParaRPr lang="en-US" sz="1600">
                  <a:solidFill>
                    <a:schemeClr val="bg1"/>
                  </a:solidFill>
                </a:endParaRPr>
              </a:p>
            </p:txBody>
          </p:sp>
          <p:sp>
            <p:nvSpPr>
              <p:cNvPr id="29814" name="Rectangle 207"/>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r7</a:t>
                </a:r>
                <a:endParaRPr lang="en-US" sz="1600">
                  <a:solidFill>
                    <a:schemeClr val="bg1"/>
                  </a:solidFill>
                </a:endParaRPr>
              </a:p>
            </p:txBody>
          </p:sp>
          <p:sp>
            <p:nvSpPr>
              <p:cNvPr id="29815" name="Rectangle 208"/>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29816" name="Rectangle 209"/>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29817" name="Rectangle 210"/>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29818" name="Rectangle 211"/>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29819" name="Rectangle 212"/>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29820" name="Rectangle 213"/>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r15 (pc)</a:t>
                </a:r>
                <a:endParaRPr lang="en-US" sz="1600">
                  <a:solidFill>
                    <a:schemeClr val="bg1"/>
                  </a:solidFill>
                </a:endParaRPr>
              </a:p>
            </p:txBody>
          </p:sp>
          <p:sp>
            <p:nvSpPr>
              <p:cNvPr id="29821" name="Rectangle 214"/>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cpsr</a:t>
                </a:r>
                <a:endParaRPr lang="en-US" sz="1600">
                  <a:solidFill>
                    <a:schemeClr val="bg1"/>
                  </a:solidFill>
                </a:endParaRPr>
              </a:p>
            </p:txBody>
          </p:sp>
          <p:sp>
            <p:nvSpPr>
              <p:cNvPr id="29822" name="Rectangle 215"/>
              <p:cNvSpPr>
                <a:spLocks noChangeArrowheads="1"/>
              </p:cNvSpPr>
              <p:nvPr/>
            </p:nvSpPr>
            <p:spPr bwMode="gray">
              <a:xfrm>
                <a:off x="1008"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r13 (sp)</a:t>
                </a:r>
                <a:endParaRPr lang="en-US" sz="1300" b="0">
                  <a:solidFill>
                    <a:schemeClr val="bg1"/>
                  </a:solidFill>
                  <a:latin typeface="Helvetica" pitchFamily="34" charset="0"/>
                </a:endParaRPr>
              </a:p>
            </p:txBody>
          </p:sp>
          <p:sp>
            <p:nvSpPr>
              <p:cNvPr id="29823" name="Rectangle 216"/>
              <p:cNvSpPr>
                <a:spLocks noChangeArrowheads="1"/>
              </p:cNvSpPr>
              <p:nvPr/>
            </p:nvSpPr>
            <p:spPr bwMode="gray">
              <a:xfrm>
                <a:off x="1008"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824" name="Rectangle 217"/>
              <p:cNvSpPr>
                <a:spLocks noChangeArrowheads="1"/>
              </p:cNvSpPr>
              <p:nvPr/>
            </p:nvSpPr>
            <p:spPr bwMode="gray">
              <a:xfrm>
                <a:off x="1008"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spsr</a:t>
                </a:r>
              </a:p>
            </p:txBody>
          </p:sp>
          <p:sp>
            <p:nvSpPr>
              <p:cNvPr id="29825" name="Rectangle 218"/>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826" name="Rectangle 219"/>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827" name="Rectangle 220"/>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29828" name="Rectangle 221"/>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r13 (sp)</a:t>
                </a:r>
              </a:p>
            </p:txBody>
          </p:sp>
          <p:sp>
            <p:nvSpPr>
              <p:cNvPr id="29829" name="Rectangle 222"/>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r14 (lr)</a:t>
                </a:r>
              </a:p>
            </p:txBody>
          </p:sp>
          <p:sp>
            <p:nvSpPr>
              <p:cNvPr id="29830" name="Rectangle 223"/>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29831" name="Rectangle 224"/>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r13 (sp)</a:t>
                </a:r>
              </a:p>
            </p:txBody>
          </p:sp>
          <p:sp>
            <p:nvSpPr>
              <p:cNvPr id="29832" name="Rectangle 225"/>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r14 (lr)</a:t>
                </a:r>
              </a:p>
            </p:txBody>
          </p:sp>
          <p:sp>
            <p:nvSpPr>
              <p:cNvPr id="29833" name="Rectangle 226"/>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spsr</a:t>
                </a:r>
              </a:p>
            </p:txBody>
          </p:sp>
          <p:sp>
            <p:nvSpPr>
              <p:cNvPr id="29834" name="Rectangle 227"/>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29835" name="Rectangle 228"/>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29836" name="Rectangle 229"/>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29837" name="Rectangle 230"/>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29838" name="Rectangle 231"/>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29839" name="Rectangle 232"/>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840" name="Rectangle 233"/>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841" name="Rectangle 234"/>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spsr</a:t>
                </a:r>
                <a:endParaRPr lang="en-US" sz="1600">
                  <a:solidFill>
                    <a:schemeClr val="bg1"/>
                  </a:solidFill>
                </a:endParaRPr>
              </a:p>
            </p:txBody>
          </p:sp>
          <p:sp>
            <p:nvSpPr>
              <p:cNvPr id="29842" name="Rectangle 235"/>
              <p:cNvSpPr>
                <a:spLocks noChangeArrowheads="1"/>
              </p:cNvSpPr>
              <p:nvPr/>
            </p:nvSpPr>
            <p:spPr bwMode="gray">
              <a:xfrm>
                <a:off x="288" y="897"/>
                <a:ext cx="2112" cy="252"/>
              </a:xfrm>
              <a:prstGeom prst="rect">
                <a:avLst/>
              </a:prstGeom>
              <a:noFill/>
              <a:ln w="12700">
                <a:noFill/>
                <a:miter lim="800000"/>
                <a:headEnd/>
                <a:tailEnd/>
              </a:ln>
            </p:spPr>
            <p:txBody>
              <a:bodyPr lIns="96838" tIns="47625" rIns="96838" bIns="47625" anchor="ctr">
                <a:spAutoFit/>
              </a:bodyPr>
              <a:lstStyle/>
              <a:p>
                <a:pPr algn="ctr"/>
                <a:r>
                  <a:rPr lang="en-US" sz="2000">
                    <a:solidFill>
                      <a:schemeClr val="bg2"/>
                    </a:solidFill>
                    <a:latin typeface="Arial" pitchFamily="34" charset="0"/>
                  </a:rPr>
                  <a:t>Current Visible Registers</a:t>
                </a:r>
              </a:p>
            </p:txBody>
          </p:sp>
          <p:sp>
            <p:nvSpPr>
              <p:cNvPr id="29843" name="Rectangle 236"/>
              <p:cNvSpPr>
                <a:spLocks noChangeArrowheads="1"/>
              </p:cNvSpPr>
              <p:nvPr/>
            </p:nvSpPr>
            <p:spPr bwMode="gray">
              <a:xfrm>
                <a:off x="3147" y="1579"/>
                <a:ext cx="1854" cy="252"/>
              </a:xfrm>
              <a:prstGeom prst="rect">
                <a:avLst/>
              </a:prstGeom>
              <a:noFill/>
              <a:ln w="12700">
                <a:noFill/>
                <a:miter lim="800000"/>
                <a:headEnd/>
                <a:tailEnd/>
              </a:ln>
            </p:spPr>
            <p:txBody>
              <a:bodyPr lIns="96838" tIns="47625" rIns="96838" bIns="47625" anchor="ctr">
                <a:spAutoFit/>
              </a:bodyPr>
              <a:lstStyle/>
              <a:p>
                <a:pPr algn="ctr"/>
                <a:r>
                  <a:rPr lang="en-US" sz="2000">
                    <a:solidFill>
                      <a:schemeClr val="bg2"/>
                    </a:solidFill>
                    <a:latin typeface="Arial" pitchFamily="34" charset="0"/>
                  </a:rPr>
                  <a:t>Banked out Registers</a:t>
                </a:r>
              </a:p>
            </p:txBody>
          </p:sp>
          <p:sp>
            <p:nvSpPr>
              <p:cNvPr id="29844" name="Rectangle 237"/>
              <p:cNvSpPr>
                <a:spLocks noChangeArrowheads="1"/>
              </p:cNvSpPr>
              <p:nvPr/>
            </p:nvSpPr>
            <p:spPr bwMode="gray">
              <a:xfrm>
                <a:off x="2160"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User</a:t>
                </a:r>
                <a:endParaRPr lang="en-US" sz="2000">
                  <a:solidFill>
                    <a:schemeClr val="hlink"/>
                  </a:solidFill>
                  <a:latin typeface="Arial" pitchFamily="34" charset="0"/>
                </a:endParaRPr>
              </a:p>
            </p:txBody>
          </p:sp>
          <p:sp>
            <p:nvSpPr>
              <p:cNvPr id="29845" name="Rectangle 238"/>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FIQ</a:t>
                </a:r>
              </a:p>
            </p:txBody>
          </p:sp>
          <p:sp>
            <p:nvSpPr>
              <p:cNvPr id="29846" name="Rectangle 239"/>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9847" name="Rectangle 240"/>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9848" name="Rectangle 241"/>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sp>
            <p:nvSpPr>
              <p:cNvPr id="29849" name="Rectangle 242"/>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850" name="Rectangle 243"/>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grpSp>
      </p:grpSp>
      <p:grpSp>
        <p:nvGrpSpPr>
          <p:cNvPr id="10" name="Group 489"/>
          <p:cNvGrpSpPr>
            <a:grpSpLocks/>
          </p:cNvGrpSpPr>
          <p:nvPr/>
        </p:nvGrpSpPr>
        <p:grpSpPr bwMode="auto">
          <a:xfrm>
            <a:off x="-15875" y="1219200"/>
            <a:ext cx="9159875" cy="5029200"/>
            <a:chOff x="-10" y="768"/>
            <a:chExt cx="5770" cy="3168"/>
          </a:xfrm>
        </p:grpSpPr>
        <p:sp>
          <p:nvSpPr>
            <p:cNvPr id="29757" name="Rectangle 147"/>
            <p:cNvSpPr>
              <a:spLocks noChangeArrowheads="1"/>
            </p:cNvSpPr>
            <p:nvPr/>
          </p:nvSpPr>
          <p:spPr bwMode="gray">
            <a:xfrm>
              <a:off x="0" y="768"/>
              <a:ext cx="5760" cy="3168"/>
            </a:xfrm>
            <a:prstGeom prst="rect">
              <a:avLst/>
            </a:prstGeom>
            <a:solidFill>
              <a:srgbClr val="FFFFFF"/>
            </a:solidFill>
            <a:ln w="12700">
              <a:noFill/>
              <a:miter lim="800000"/>
              <a:headEnd/>
              <a:tailEnd/>
            </a:ln>
          </p:spPr>
          <p:txBody>
            <a:bodyPr wrap="none" anchor="ctr"/>
            <a:lstStyle/>
            <a:p>
              <a:endParaRPr lang="en-US"/>
            </a:p>
          </p:txBody>
        </p:sp>
        <p:grpSp>
          <p:nvGrpSpPr>
            <p:cNvPr id="29758" name="Group 488"/>
            <p:cNvGrpSpPr>
              <a:grpSpLocks/>
            </p:cNvGrpSpPr>
            <p:nvPr/>
          </p:nvGrpSpPr>
          <p:grpSpPr bwMode="auto">
            <a:xfrm>
              <a:off x="-10" y="895"/>
              <a:ext cx="5626" cy="2993"/>
              <a:chOff x="-10" y="895"/>
              <a:chExt cx="5626" cy="2993"/>
            </a:xfrm>
          </p:grpSpPr>
          <p:sp>
            <p:nvSpPr>
              <p:cNvPr id="29759" name="Rectangle 149"/>
              <p:cNvSpPr>
                <a:spLocks noChangeArrowheads="1"/>
              </p:cNvSpPr>
              <p:nvPr/>
            </p:nvSpPr>
            <p:spPr bwMode="gray">
              <a:xfrm>
                <a:off x="-10" y="1224"/>
                <a:ext cx="960"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SVC Mode</a:t>
                </a:r>
                <a:endParaRPr lang="en-US" sz="2000">
                  <a:solidFill>
                    <a:schemeClr val="hlink"/>
                  </a:solidFill>
                  <a:latin typeface="Arial" pitchFamily="34" charset="0"/>
                </a:endParaRPr>
              </a:p>
            </p:txBody>
          </p:sp>
          <p:sp>
            <p:nvSpPr>
              <p:cNvPr id="29760" name="Rectangle 151"/>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r0</a:t>
                </a:r>
                <a:endParaRPr lang="en-US" sz="1600">
                  <a:solidFill>
                    <a:schemeClr val="bg1"/>
                  </a:solidFill>
                </a:endParaRPr>
              </a:p>
            </p:txBody>
          </p:sp>
          <p:sp>
            <p:nvSpPr>
              <p:cNvPr id="29761" name="Rectangle 152"/>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a:t>
                </a:r>
                <a:endParaRPr lang="en-US" sz="1600">
                  <a:solidFill>
                    <a:schemeClr val="bg1"/>
                  </a:solidFill>
                </a:endParaRPr>
              </a:p>
            </p:txBody>
          </p:sp>
          <p:sp>
            <p:nvSpPr>
              <p:cNvPr id="29762" name="Rectangle 153"/>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r2</a:t>
                </a:r>
                <a:endParaRPr lang="en-US" sz="1600">
                  <a:solidFill>
                    <a:schemeClr val="bg1"/>
                  </a:solidFill>
                </a:endParaRPr>
              </a:p>
            </p:txBody>
          </p:sp>
          <p:sp>
            <p:nvSpPr>
              <p:cNvPr id="29763" name="Rectangle 154"/>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r3</a:t>
                </a:r>
                <a:endParaRPr lang="en-US" sz="1600">
                  <a:solidFill>
                    <a:schemeClr val="bg1"/>
                  </a:solidFill>
                </a:endParaRPr>
              </a:p>
            </p:txBody>
          </p:sp>
          <p:sp>
            <p:nvSpPr>
              <p:cNvPr id="29764" name="Rectangle 155"/>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r4</a:t>
                </a:r>
                <a:endParaRPr lang="en-US" sz="1600">
                  <a:solidFill>
                    <a:schemeClr val="bg1"/>
                  </a:solidFill>
                </a:endParaRPr>
              </a:p>
            </p:txBody>
          </p:sp>
          <p:sp>
            <p:nvSpPr>
              <p:cNvPr id="29765" name="Rectangle 156"/>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r5</a:t>
                </a:r>
                <a:endParaRPr lang="en-US" sz="1600">
                  <a:solidFill>
                    <a:schemeClr val="bg1"/>
                  </a:solidFill>
                </a:endParaRPr>
              </a:p>
            </p:txBody>
          </p:sp>
          <p:sp>
            <p:nvSpPr>
              <p:cNvPr id="29766" name="Rectangle 157"/>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r6</a:t>
                </a:r>
                <a:endParaRPr lang="en-US" sz="1600">
                  <a:solidFill>
                    <a:schemeClr val="bg1"/>
                  </a:solidFill>
                </a:endParaRPr>
              </a:p>
            </p:txBody>
          </p:sp>
          <p:sp>
            <p:nvSpPr>
              <p:cNvPr id="29767" name="Rectangle 158"/>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r7</a:t>
                </a:r>
                <a:endParaRPr lang="en-US" sz="1600">
                  <a:solidFill>
                    <a:schemeClr val="bg1"/>
                  </a:solidFill>
                </a:endParaRPr>
              </a:p>
            </p:txBody>
          </p:sp>
          <p:sp>
            <p:nvSpPr>
              <p:cNvPr id="29768" name="Rectangle 159"/>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29769" name="Rectangle 160"/>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29770" name="Rectangle 161"/>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29771" name="Rectangle 162"/>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29772" name="Rectangle 163"/>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29773" name="Rectangle 164"/>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r15 (pc)</a:t>
                </a:r>
                <a:endParaRPr lang="en-US" sz="1600">
                  <a:solidFill>
                    <a:schemeClr val="bg1"/>
                  </a:solidFill>
                </a:endParaRPr>
              </a:p>
            </p:txBody>
          </p:sp>
          <p:sp>
            <p:nvSpPr>
              <p:cNvPr id="29774" name="Rectangle 165"/>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cpsr</a:t>
                </a:r>
                <a:endParaRPr lang="en-US" sz="1600">
                  <a:solidFill>
                    <a:schemeClr val="bg1"/>
                  </a:solidFill>
                </a:endParaRPr>
              </a:p>
            </p:txBody>
          </p:sp>
          <p:sp>
            <p:nvSpPr>
              <p:cNvPr id="29775" name="Rectangle 166"/>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r13 (sp)</a:t>
                </a:r>
                <a:endParaRPr lang="en-US" sz="1300" b="0">
                  <a:solidFill>
                    <a:schemeClr val="bg1"/>
                  </a:solidFill>
                  <a:latin typeface="Helvetica" pitchFamily="34" charset="0"/>
                </a:endParaRPr>
              </a:p>
            </p:txBody>
          </p:sp>
          <p:sp>
            <p:nvSpPr>
              <p:cNvPr id="29776" name="Rectangle 167"/>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777" name="Rectangle 168"/>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spsr</a:t>
                </a:r>
              </a:p>
            </p:txBody>
          </p:sp>
          <p:sp>
            <p:nvSpPr>
              <p:cNvPr id="29778" name="Rectangle 169"/>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779" name="Rectangle 170"/>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780" name="Rectangle 171"/>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29781" name="Rectangle 172"/>
              <p:cNvSpPr>
                <a:spLocks noChangeArrowheads="1"/>
              </p:cNvSpPr>
              <p:nvPr/>
            </p:nvSpPr>
            <p:spPr bwMode="gray">
              <a:xfrm>
                <a:off x="1008" y="3072"/>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r13 (sp)</a:t>
                </a:r>
              </a:p>
            </p:txBody>
          </p:sp>
          <p:sp>
            <p:nvSpPr>
              <p:cNvPr id="29782" name="Rectangle 173"/>
              <p:cNvSpPr>
                <a:spLocks noChangeArrowheads="1"/>
              </p:cNvSpPr>
              <p:nvPr/>
            </p:nvSpPr>
            <p:spPr bwMode="gray">
              <a:xfrm>
                <a:off x="1008" y="3216"/>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r14 (lr)</a:t>
                </a:r>
              </a:p>
            </p:txBody>
          </p:sp>
          <p:sp>
            <p:nvSpPr>
              <p:cNvPr id="29783" name="Rectangle 174"/>
              <p:cNvSpPr>
                <a:spLocks noChangeArrowheads="1"/>
              </p:cNvSpPr>
              <p:nvPr/>
            </p:nvSpPr>
            <p:spPr bwMode="gray">
              <a:xfrm>
                <a:off x="1008" y="3744"/>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29784" name="Rectangle 175"/>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r13 (sp)</a:t>
                </a:r>
              </a:p>
            </p:txBody>
          </p:sp>
          <p:sp>
            <p:nvSpPr>
              <p:cNvPr id="29785" name="Rectangle 176"/>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r14 (lr)</a:t>
                </a:r>
              </a:p>
            </p:txBody>
          </p:sp>
          <p:sp>
            <p:nvSpPr>
              <p:cNvPr id="29786" name="Rectangle 177"/>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algn="ctr" defTabSz="487363"/>
                <a:r>
                  <a:rPr lang="en-US" sz="1200"/>
                  <a:t>spsr</a:t>
                </a:r>
              </a:p>
            </p:txBody>
          </p:sp>
          <p:sp>
            <p:nvSpPr>
              <p:cNvPr id="29787" name="Rectangle 178"/>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r8</a:t>
                </a:r>
                <a:endParaRPr lang="en-US" sz="1600">
                  <a:solidFill>
                    <a:schemeClr val="bg1"/>
                  </a:solidFill>
                </a:endParaRPr>
              </a:p>
            </p:txBody>
          </p:sp>
          <p:sp>
            <p:nvSpPr>
              <p:cNvPr id="29788" name="Rectangle 179"/>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r9</a:t>
                </a:r>
                <a:endParaRPr lang="en-US" sz="1600">
                  <a:solidFill>
                    <a:schemeClr val="bg1"/>
                  </a:solidFill>
                </a:endParaRPr>
              </a:p>
            </p:txBody>
          </p:sp>
          <p:sp>
            <p:nvSpPr>
              <p:cNvPr id="29789" name="Rectangle 180"/>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29790" name="Rectangle 181"/>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r11</a:t>
                </a:r>
                <a:endParaRPr lang="en-US" sz="1600">
                  <a:solidFill>
                    <a:schemeClr val="bg1"/>
                  </a:solidFill>
                </a:endParaRPr>
              </a:p>
            </p:txBody>
          </p:sp>
          <p:sp>
            <p:nvSpPr>
              <p:cNvPr id="29791" name="Rectangle 182"/>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r12</a:t>
                </a:r>
                <a:endParaRPr lang="en-US" sz="1600">
                  <a:solidFill>
                    <a:schemeClr val="bg1"/>
                  </a:solidFill>
                </a:endParaRPr>
              </a:p>
            </p:txBody>
          </p:sp>
          <p:sp>
            <p:nvSpPr>
              <p:cNvPr id="29792" name="Rectangle 183"/>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793" name="Rectangle 184"/>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794" name="Rectangle 185"/>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p>
                <a:pPr algn="ctr"/>
                <a:r>
                  <a:rPr lang="en-US" sz="1200">
                    <a:solidFill>
                      <a:schemeClr val="bg1"/>
                    </a:solidFill>
                  </a:rPr>
                  <a:t>spsr</a:t>
                </a:r>
                <a:endParaRPr lang="en-US" sz="1600">
                  <a:solidFill>
                    <a:schemeClr val="bg1"/>
                  </a:solidFill>
                </a:endParaRPr>
              </a:p>
            </p:txBody>
          </p:sp>
          <p:sp>
            <p:nvSpPr>
              <p:cNvPr id="29795" name="Rectangle 186"/>
              <p:cNvSpPr>
                <a:spLocks noChangeArrowheads="1"/>
              </p:cNvSpPr>
              <p:nvPr/>
            </p:nvSpPr>
            <p:spPr bwMode="gray">
              <a:xfrm>
                <a:off x="316" y="895"/>
                <a:ext cx="2064" cy="252"/>
              </a:xfrm>
              <a:prstGeom prst="rect">
                <a:avLst/>
              </a:prstGeom>
              <a:noFill/>
              <a:ln w="12700">
                <a:noFill/>
                <a:miter lim="800000"/>
                <a:headEnd/>
                <a:tailEnd/>
              </a:ln>
            </p:spPr>
            <p:txBody>
              <a:bodyPr lIns="96838" tIns="47625" rIns="96838" bIns="47625" anchor="ctr">
                <a:spAutoFit/>
              </a:bodyPr>
              <a:lstStyle/>
              <a:p>
                <a:pPr algn="ctr"/>
                <a:r>
                  <a:rPr lang="en-US" sz="2000">
                    <a:solidFill>
                      <a:schemeClr val="bg2"/>
                    </a:solidFill>
                    <a:latin typeface="Arial" pitchFamily="34" charset="0"/>
                  </a:rPr>
                  <a:t>Current Visible Registers</a:t>
                </a:r>
              </a:p>
            </p:txBody>
          </p:sp>
          <p:sp>
            <p:nvSpPr>
              <p:cNvPr id="29796" name="Rectangle 187"/>
              <p:cNvSpPr>
                <a:spLocks noChangeArrowheads="1"/>
              </p:cNvSpPr>
              <p:nvPr/>
            </p:nvSpPr>
            <p:spPr bwMode="gray">
              <a:xfrm>
                <a:off x="3163" y="1579"/>
                <a:ext cx="1812" cy="252"/>
              </a:xfrm>
              <a:prstGeom prst="rect">
                <a:avLst/>
              </a:prstGeom>
              <a:noFill/>
              <a:ln w="12700">
                <a:noFill/>
                <a:miter lim="800000"/>
                <a:headEnd/>
                <a:tailEnd/>
              </a:ln>
            </p:spPr>
            <p:txBody>
              <a:bodyPr lIns="96838" tIns="47625" rIns="96838" bIns="47625" anchor="ctr">
                <a:spAutoFit/>
              </a:bodyPr>
              <a:lstStyle/>
              <a:p>
                <a:pPr algn="ctr"/>
                <a:r>
                  <a:rPr lang="en-US" sz="2000">
                    <a:solidFill>
                      <a:schemeClr val="bg2"/>
                    </a:solidFill>
                    <a:latin typeface="Arial" pitchFamily="34" charset="0"/>
                  </a:rPr>
                  <a:t>Banked out Registers</a:t>
                </a:r>
              </a:p>
            </p:txBody>
          </p:sp>
          <p:sp>
            <p:nvSpPr>
              <p:cNvPr id="29797" name="Rectangle 188"/>
              <p:cNvSpPr>
                <a:spLocks noChangeArrowheads="1"/>
              </p:cNvSpPr>
              <p:nvPr/>
            </p:nvSpPr>
            <p:spPr bwMode="gray">
              <a:xfrm>
                <a:off x="2160"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User</a:t>
                </a:r>
                <a:endParaRPr lang="en-US" sz="2000">
                  <a:solidFill>
                    <a:schemeClr val="hlink"/>
                  </a:solidFill>
                  <a:latin typeface="Arial" pitchFamily="34" charset="0"/>
                </a:endParaRPr>
              </a:p>
            </p:txBody>
          </p:sp>
          <p:sp>
            <p:nvSpPr>
              <p:cNvPr id="29798" name="Rectangle 189"/>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FIQ</a:t>
                </a:r>
              </a:p>
            </p:txBody>
          </p:sp>
          <p:sp>
            <p:nvSpPr>
              <p:cNvPr id="29799" name="Rectangle 190"/>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9800" name="Rectangle 191"/>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29801" name="Rectangle 192"/>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sp>
            <p:nvSpPr>
              <p:cNvPr id="29802" name="Rectangle 193"/>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803" name="Rectangle 194"/>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grpSp>
      </p:grpSp>
      <p:grpSp>
        <p:nvGrpSpPr>
          <p:cNvPr id="12" name="Group 493"/>
          <p:cNvGrpSpPr>
            <a:grpSpLocks/>
          </p:cNvGrpSpPr>
          <p:nvPr/>
        </p:nvGrpSpPr>
        <p:grpSpPr bwMode="auto">
          <a:xfrm>
            <a:off x="0" y="1162051"/>
            <a:ext cx="9144000" cy="5086351"/>
            <a:chOff x="0" y="732"/>
            <a:chExt cx="5760" cy="3204"/>
          </a:xfrm>
          <a:effectLst>
            <a:outerShdw blurRad="50800" dist="38100" dir="2700000" algn="tl" rotWithShape="0">
              <a:prstClr val="black">
                <a:alpha val="40000"/>
              </a:prstClr>
            </a:outerShdw>
          </a:effectLst>
        </p:grpSpPr>
        <p:sp>
          <p:nvSpPr>
            <p:cNvPr id="29710" name="Rectangle 245"/>
            <p:cNvSpPr>
              <a:spLocks noChangeArrowheads="1"/>
            </p:cNvSpPr>
            <p:nvPr/>
          </p:nvSpPr>
          <p:spPr bwMode="gray">
            <a:xfrm>
              <a:off x="0" y="768"/>
              <a:ext cx="5760" cy="3168"/>
            </a:xfrm>
            <a:prstGeom prst="rect">
              <a:avLst/>
            </a:prstGeom>
            <a:solidFill>
              <a:srgbClr val="FFFFFF"/>
            </a:solidFill>
            <a:ln w="12700">
              <a:noFill/>
              <a:miter lim="800000"/>
              <a:headEnd/>
              <a:tailEnd/>
            </a:ln>
          </p:spPr>
          <p:txBody>
            <a:bodyPr wrap="none" anchor="ctr"/>
            <a:lstStyle/>
            <a:p>
              <a:endParaRPr lang="en-US"/>
            </a:p>
          </p:txBody>
        </p:sp>
        <p:grpSp>
          <p:nvGrpSpPr>
            <p:cNvPr id="29711" name="Group 492"/>
            <p:cNvGrpSpPr>
              <a:grpSpLocks/>
            </p:cNvGrpSpPr>
            <p:nvPr/>
          </p:nvGrpSpPr>
          <p:grpSpPr bwMode="auto">
            <a:xfrm>
              <a:off x="35" y="732"/>
              <a:ext cx="5053" cy="3156"/>
              <a:chOff x="35" y="732"/>
              <a:chExt cx="5053" cy="3156"/>
            </a:xfrm>
          </p:grpSpPr>
          <p:sp>
            <p:nvSpPr>
              <p:cNvPr id="29712" name="Rectangle 247"/>
              <p:cNvSpPr>
                <a:spLocks noChangeArrowheads="1"/>
              </p:cNvSpPr>
              <p:nvPr/>
            </p:nvSpPr>
            <p:spPr bwMode="gray">
              <a:xfrm>
                <a:off x="35" y="1219"/>
                <a:ext cx="960" cy="214"/>
              </a:xfrm>
              <a:prstGeom prst="rect">
                <a:avLst/>
              </a:prstGeom>
              <a:noFill/>
              <a:ln w="12700">
                <a:noFill/>
                <a:miter lim="800000"/>
                <a:headEnd/>
                <a:tailEnd/>
              </a:ln>
            </p:spPr>
            <p:txBody>
              <a:bodyPr lIns="96838" tIns="47625" rIns="96838" bIns="47625" anchor="ctr">
                <a:spAutoFit/>
              </a:bodyPr>
              <a:lstStyle/>
              <a:p>
                <a:pPr algn="ctr"/>
                <a:r>
                  <a:rPr lang="en-US" sz="1600" dirty="0">
                    <a:latin typeface="Arial" pitchFamily="34" charset="0"/>
                  </a:rPr>
                  <a:t>Abort Mode</a:t>
                </a:r>
                <a:endParaRPr lang="en-US" sz="2000" dirty="0">
                  <a:solidFill>
                    <a:schemeClr val="hlink"/>
                  </a:solidFill>
                  <a:latin typeface="Arial" pitchFamily="34" charset="0"/>
                </a:endParaRPr>
              </a:p>
            </p:txBody>
          </p:sp>
          <p:sp>
            <p:nvSpPr>
              <p:cNvPr id="29713" name="Rectangle 249"/>
              <p:cNvSpPr>
                <a:spLocks noChangeArrowheads="1"/>
              </p:cNvSpPr>
              <p:nvPr/>
            </p:nvSpPr>
            <p:spPr bwMode="gray">
              <a:xfrm>
                <a:off x="1008" y="1200"/>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dirty="0">
                    <a:solidFill>
                      <a:schemeClr val="bg1"/>
                    </a:solidFill>
                  </a:rPr>
                  <a:t>r0</a:t>
                </a:r>
                <a:endParaRPr lang="en-US" sz="1600" dirty="0">
                  <a:solidFill>
                    <a:schemeClr val="bg1"/>
                  </a:solidFill>
                </a:endParaRPr>
              </a:p>
            </p:txBody>
          </p:sp>
          <p:sp>
            <p:nvSpPr>
              <p:cNvPr id="29714" name="Rectangle 250"/>
              <p:cNvSpPr>
                <a:spLocks noChangeArrowheads="1"/>
              </p:cNvSpPr>
              <p:nvPr/>
            </p:nvSpPr>
            <p:spPr bwMode="gray">
              <a:xfrm>
                <a:off x="1008" y="1344"/>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a:solidFill>
                      <a:schemeClr val="bg1"/>
                    </a:solidFill>
                  </a:rPr>
                  <a:t>r1</a:t>
                </a:r>
                <a:endParaRPr lang="en-US" sz="1600">
                  <a:solidFill>
                    <a:schemeClr val="bg1"/>
                  </a:solidFill>
                </a:endParaRPr>
              </a:p>
            </p:txBody>
          </p:sp>
          <p:sp>
            <p:nvSpPr>
              <p:cNvPr id="29715" name="Rectangle 251"/>
              <p:cNvSpPr>
                <a:spLocks noChangeArrowheads="1"/>
              </p:cNvSpPr>
              <p:nvPr/>
            </p:nvSpPr>
            <p:spPr bwMode="gray">
              <a:xfrm>
                <a:off x="1008" y="1488"/>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a:solidFill>
                      <a:schemeClr val="bg1"/>
                    </a:solidFill>
                  </a:rPr>
                  <a:t>r2</a:t>
                </a:r>
                <a:endParaRPr lang="en-US" sz="1600">
                  <a:solidFill>
                    <a:schemeClr val="bg1"/>
                  </a:solidFill>
                </a:endParaRPr>
              </a:p>
            </p:txBody>
          </p:sp>
          <p:sp>
            <p:nvSpPr>
              <p:cNvPr id="29716" name="Rectangle 252"/>
              <p:cNvSpPr>
                <a:spLocks noChangeArrowheads="1"/>
              </p:cNvSpPr>
              <p:nvPr/>
            </p:nvSpPr>
            <p:spPr bwMode="gray">
              <a:xfrm>
                <a:off x="1008" y="1632"/>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a:solidFill>
                      <a:schemeClr val="bg1"/>
                    </a:solidFill>
                  </a:rPr>
                  <a:t>r3</a:t>
                </a:r>
                <a:endParaRPr lang="en-US" sz="1600">
                  <a:solidFill>
                    <a:schemeClr val="bg1"/>
                  </a:solidFill>
                </a:endParaRPr>
              </a:p>
            </p:txBody>
          </p:sp>
          <p:sp>
            <p:nvSpPr>
              <p:cNvPr id="29717" name="Rectangle 253"/>
              <p:cNvSpPr>
                <a:spLocks noChangeArrowheads="1"/>
              </p:cNvSpPr>
              <p:nvPr/>
            </p:nvSpPr>
            <p:spPr bwMode="gray">
              <a:xfrm>
                <a:off x="1008" y="1776"/>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dirty="0">
                    <a:solidFill>
                      <a:schemeClr val="bg1"/>
                    </a:solidFill>
                  </a:rPr>
                  <a:t>r4</a:t>
                </a:r>
                <a:endParaRPr lang="en-US" sz="1600" dirty="0">
                  <a:solidFill>
                    <a:schemeClr val="bg1"/>
                  </a:solidFill>
                </a:endParaRPr>
              </a:p>
            </p:txBody>
          </p:sp>
          <p:sp>
            <p:nvSpPr>
              <p:cNvPr id="29718" name="Rectangle 254"/>
              <p:cNvSpPr>
                <a:spLocks noChangeArrowheads="1"/>
              </p:cNvSpPr>
              <p:nvPr/>
            </p:nvSpPr>
            <p:spPr bwMode="gray">
              <a:xfrm>
                <a:off x="1008" y="1920"/>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a:solidFill>
                      <a:schemeClr val="bg1"/>
                    </a:solidFill>
                  </a:rPr>
                  <a:t>r5</a:t>
                </a:r>
                <a:endParaRPr lang="en-US" sz="1600">
                  <a:solidFill>
                    <a:schemeClr val="bg1"/>
                  </a:solidFill>
                </a:endParaRPr>
              </a:p>
            </p:txBody>
          </p:sp>
          <p:sp>
            <p:nvSpPr>
              <p:cNvPr id="29719" name="Rectangle 255"/>
              <p:cNvSpPr>
                <a:spLocks noChangeArrowheads="1"/>
              </p:cNvSpPr>
              <p:nvPr/>
            </p:nvSpPr>
            <p:spPr bwMode="gray">
              <a:xfrm>
                <a:off x="1008" y="2064"/>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dirty="0">
                    <a:solidFill>
                      <a:schemeClr val="bg1"/>
                    </a:solidFill>
                  </a:rPr>
                  <a:t>r6</a:t>
                </a:r>
                <a:endParaRPr lang="en-US" sz="1600" dirty="0">
                  <a:solidFill>
                    <a:schemeClr val="bg1"/>
                  </a:solidFill>
                </a:endParaRPr>
              </a:p>
            </p:txBody>
          </p:sp>
          <p:sp>
            <p:nvSpPr>
              <p:cNvPr id="29720" name="Rectangle 256"/>
              <p:cNvSpPr>
                <a:spLocks noChangeArrowheads="1"/>
              </p:cNvSpPr>
              <p:nvPr/>
            </p:nvSpPr>
            <p:spPr bwMode="gray">
              <a:xfrm>
                <a:off x="1008" y="2208"/>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a:solidFill>
                      <a:schemeClr val="bg1"/>
                    </a:solidFill>
                  </a:rPr>
                  <a:t>r7</a:t>
                </a:r>
                <a:endParaRPr lang="en-US" sz="1600">
                  <a:solidFill>
                    <a:schemeClr val="bg1"/>
                  </a:solidFill>
                </a:endParaRPr>
              </a:p>
            </p:txBody>
          </p:sp>
          <p:sp>
            <p:nvSpPr>
              <p:cNvPr id="29721" name="Rectangle 257"/>
              <p:cNvSpPr>
                <a:spLocks noChangeArrowheads="1"/>
              </p:cNvSpPr>
              <p:nvPr/>
            </p:nvSpPr>
            <p:spPr bwMode="gray">
              <a:xfrm>
                <a:off x="1008" y="2352"/>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a:solidFill>
                      <a:schemeClr val="bg1"/>
                    </a:solidFill>
                  </a:rPr>
                  <a:t>r8</a:t>
                </a:r>
                <a:endParaRPr lang="en-US" sz="1600">
                  <a:solidFill>
                    <a:schemeClr val="bg1"/>
                  </a:solidFill>
                </a:endParaRPr>
              </a:p>
            </p:txBody>
          </p:sp>
          <p:sp>
            <p:nvSpPr>
              <p:cNvPr id="29722" name="Rectangle 258"/>
              <p:cNvSpPr>
                <a:spLocks noChangeArrowheads="1"/>
              </p:cNvSpPr>
              <p:nvPr/>
            </p:nvSpPr>
            <p:spPr bwMode="gray">
              <a:xfrm>
                <a:off x="1008" y="2496"/>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dirty="0">
                    <a:solidFill>
                      <a:schemeClr val="bg1"/>
                    </a:solidFill>
                  </a:rPr>
                  <a:t>r9</a:t>
                </a:r>
                <a:endParaRPr lang="en-US" sz="1600" dirty="0">
                  <a:solidFill>
                    <a:schemeClr val="bg1"/>
                  </a:solidFill>
                </a:endParaRPr>
              </a:p>
            </p:txBody>
          </p:sp>
          <p:sp>
            <p:nvSpPr>
              <p:cNvPr id="29723" name="Rectangle 259"/>
              <p:cNvSpPr>
                <a:spLocks noChangeArrowheads="1"/>
              </p:cNvSpPr>
              <p:nvPr/>
            </p:nvSpPr>
            <p:spPr bwMode="gray">
              <a:xfrm>
                <a:off x="1008" y="2640"/>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a:solidFill>
                      <a:schemeClr val="bg1"/>
                    </a:solidFill>
                  </a:rPr>
                  <a:t>r10</a:t>
                </a:r>
                <a:endParaRPr lang="en-US" sz="1600">
                  <a:solidFill>
                    <a:schemeClr val="bg1"/>
                  </a:solidFill>
                </a:endParaRPr>
              </a:p>
            </p:txBody>
          </p:sp>
          <p:sp>
            <p:nvSpPr>
              <p:cNvPr id="29724" name="Rectangle 260"/>
              <p:cNvSpPr>
                <a:spLocks noChangeArrowheads="1"/>
              </p:cNvSpPr>
              <p:nvPr/>
            </p:nvSpPr>
            <p:spPr bwMode="gray">
              <a:xfrm>
                <a:off x="1008" y="2784"/>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a:solidFill>
                      <a:schemeClr val="bg1"/>
                    </a:solidFill>
                  </a:rPr>
                  <a:t>r11</a:t>
                </a:r>
                <a:endParaRPr lang="en-US" sz="1600">
                  <a:solidFill>
                    <a:schemeClr val="bg1"/>
                  </a:solidFill>
                </a:endParaRPr>
              </a:p>
            </p:txBody>
          </p:sp>
          <p:sp>
            <p:nvSpPr>
              <p:cNvPr id="29725" name="Rectangle 261"/>
              <p:cNvSpPr>
                <a:spLocks noChangeArrowheads="1"/>
              </p:cNvSpPr>
              <p:nvPr/>
            </p:nvSpPr>
            <p:spPr bwMode="gray">
              <a:xfrm>
                <a:off x="1008" y="2928"/>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dirty="0">
                    <a:solidFill>
                      <a:schemeClr val="bg1"/>
                    </a:solidFill>
                  </a:rPr>
                  <a:t>r12</a:t>
                </a:r>
                <a:endParaRPr lang="en-US" sz="1600" dirty="0">
                  <a:solidFill>
                    <a:schemeClr val="bg1"/>
                  </a:solidFill>
                </a:endParaRPr>
              </a:p>
            </p:txBody>
          </p:sp>
          <p:sp>
            <p:nvSpPr>
              <p:cNvPr id="29726" name="Rectangle 262"/>
              <p:cNvSpPr>
                <a:spLocks noChangeArrowheads="1"/>
              </p:cNvSpPr>
              <p:nvPr/>
            </p:nvSpPr>
            <p:spPr bwMode="gray">
              <a:xfrm>
                <a:off x="1008" y="3360"/>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a:solidFill>
                      <a:schemeClr val="bg1"/>
                    </a:solidFill>
                  </a:rPr>
                  <a:t>r15 (pc)</a:t>
                </a:r>
                <a:endParaRPr lang="en-US" sz="1600">
                  <a:solidFill>
                    <a:schemeClr val="bg1"/>
                  </a:solidFill>
                </a:endParaRPr>
              </a:p>
            </p:txBody>
          </p:sp>
          <p:sp>
            <p:nvSpPr>
              <p:cNvPr id="29727" name="Rectangle 263"/>
              <p:cNvSpPr>
                <a:spLocks noChangeArrowheads="1"/>
              </p:cNvSpPr>
              <p:nvPr/>
            </p:nvSpPr>
            <p:spPr bwMode="gray">
              <a:xfrm>
                <a:off x="1008" y="3600"/>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anchor="ctr"/>
              <a:lstStyle/>
              <a:p>
                <a:pPr algn="ctr"/>
                <a:r>
                  <a:rPr lang="en-US" sz="1200">
                    <a:solidFill>
                      <a:schemeClr val="bg1"/>
                    </a:solidFill>
                  </a:rPr>
                  <a:t>cpsr</a:t>
                </a:r>
                <a:endParaRPr lang="en-US" sz="1600">
                  <a:solidFill>
                    <a:schemeClr val="bg1"/>
                  </a:solidFill>
                </a:endParaRPr>
              </a:p>
            </p:txBody>
          </p:sp>
          <p:sp>
            <p:nvSpPr>
              <p:cNvPr id="29728" name="Rectangle 264"/>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r13 (sp)</a:t>
                </a:r>
                <a:endParaRPr lang="en-US" sz="1300" b="0">
                  <a:solidFill>
                    <a:schemeClr val="bg1"/>
                  </a:solidFill>
                  <a:latin typeface="Helvetica" pitchFamily="34" charset="0"/>
                </a:endParaRPr>
              </a:p>
            </p:txBody>
          </p:sp>
          <p:sp>
            <p:nvSpPr>
              <p:cNvPr id="29729" name="Rectangle 265"/>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730" name="Rectangle 266"/>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algn="ctr" defTabSz="487363"/>
                <a:r>
                  <a:rPr lang="en-US" sz="1200">
                    <a:solidFill>
                      <a:schemeClr val="bg1"/>
                    </a:solidFill>
                  </a:rPr>
                  <a:t>spsr</a:t>
                </a:r>
              </a:p>
            </p:txBody>
          </p:sp>
          <p:sp>
            <p:nvSpPr>
              <p:cNvPr id="29731" name="Rectangle 267"/>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732" name="Rectangle 268"/>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733" name="Rectangle 269"/>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algn="ctr"/>
                <a:r>
                  <a:rPr lang="en-US" sz="1200" dirty="0" err="1">
                    <a:solidFill>
                      <a:schemeClr val="bg1"/>
                    </a:solidFill>
                  </a:rPr>
                  <a:t>spsr</a:t>
                </a:r>
                <a:endParaRPr lang="en-US" sz="1200" dirty="0">
                  <a:solidFill>
                    <a:schemeClr val="bg1"/>
                  </a:solidFill>
                </a:endParaRPr>
              </a:p>
            </p:txBody>
          </p:sp>
          <p:sp>
            <p:nvSpPr>
              <p:cNvPr id="29734" name="Rectangle 270"/>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r13 (sp)</a:t>
                </a:r>
              </a:p>
            </p:txBody>
          </p:sp>
          <p:sp>
            <p:nvSpPr>
              <p:cNvPr id="29735" name="Rectangle 271"/>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r14 (lr)</a:t>
                </a:r>
              </a:p>
            </p:txBody>
          </p:sp>
          <p:sp>
            <p:nvSpPr>
              <p:cNvPr id="29736" name="Rectangle 272"/>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algn="ctr"/>
                <a:r>
                  <a:rPr lang="en-US" sz="1200">
                    <a:solidFill>
                      <a:schemeClr val="bg1"/>
                    </a:solidFill>
                  </a:rPr>
                  <a:t>spsr</a:t>
                </a:r>
              </a:p>
            </p:txBody>
          </p:sp>
          <p:sp>
            <p:nvSpPr>
              <p:cNvPr id="29737" name="Rectangle 273"/>
              <p:cNvSpPr>
                <a:spLocks noChangeArrowheads="1"/>
              </p:cNvSpPr>
              <p:nvPr/>
            </p:nvSpPr>
            <p:spPr bwMode="gray">
              <a:xfrm>
                <a:off x="1008" y="3072"/>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lIns="73025" tIns="36512" rIns="73025" bIns="36512" anchor="ctr"/>
              <a:lstStyle/>
              <a:p>
                <a:pPr algn="ctr" defTabSz="487363"/>
                <a:r>
                  <a:rPr lang="en-US" sz="1200"/>
                  <a:t>r13 (sp)</a:t>
                </a:r>
              </a:p>
            </p:txBody>
          </p:sp>
          <p:sp>
            <p:nvSpPr>
              <p:cNvPr id="29738" name="Rectangle 274"/>
              <p:cNvSpPr>
                <a:spLocks noChangeArrowheads="1"/>
              </p:cNvSpPr>
              <p:nvPr/>
            </p:nvSpPr>
            <p:spPr bwMode="gray">
              <a:xfrm>
                <a:off x="1008" y="3216"/>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lIns="73025" tIns="36512" rIns="73025" bIns="36512" anchor="ctr"/>
              <a:lstStyle/>
              <a:p>
                <a:pPr algn="ctr" defTabSz="487363"/>
                <a:r>
                  <a:rPr lang="en-US" sz="1200"/>
                  <a:t>r14 (lr)</a:t>
                </a:r>
              </a:p>
            </p:txBody>
          </p:sp>
          <p:sp>
            <p:nvSpPr>
              <p:cNvPr id="29739" name="Rectangle 275"/>
              <p:cNvSpPr>
                <a:spLocks noChangeArrowheads="1"/>
              </p:cNvSpPr>
              <p:nvPr/>
            </p:nvSpPr>
            <p:spPr bwMode="gray">
              <a:xfrm>
                <a:off x="1008" y="3744"/>
                <a:ext cx="528" cy="144"/>
              </a:xfrm>
              <a:prstGeom prst="roundRect">
                <a:avLst/>
              </a:prstGeom>
              <a:solidFill>
                <a:srgbClr val="006D82"/>
              </a:solidFill>
              <a:ln w="12700">
                <a:solidFill>
                  <a:schemeClr val="tx1"/>
                </a:solidFill>
                <a:miter lim="800000"/>
                <a:headEnd/>
                <a:tailEnd/>
              </a:ln>
              <a:effectLst>
                <a:outerShdw blurRad="50800" dist="38100" algn="l" rotWithShape="0">
                  <a:prstClr val="black">
                    <a:alpha val="40000"/>
                  </a:prstClr>
                </a:outerShdw>
              </a:effectLst>
              <a:scene3d>
                <a:camera prst="orthographicFront"/>
                <a:lightRig rig="threePt" dir="t"/>
              </a:scene3d>
              <a:sp3d>
                <a:bevelT w="165100" prst="coolSlant"/>
              </a:sp3d>
            </p:spPr>
            <p:txBody>
              <a:bodyPr wrap="none" lIns="73025" tIns="36512" rIns="73025" bIns="36512" anchor="ctr"/>
              <a:lstStyle/>
              <a:p>
                <a:pPr algn="ctr" defTabSz="487363"/>
                <a:r>
                  <a:rPr lang="en-US" sz="1200"/>
                  <a:t>spsr</a:t>
                </a:r>
              </a:p>
            </p:txBody>
          </p:sp>
          <p:sp>
            <p:nvSpPr>
              <p:cNvPr id="29740" name="Rectangle 276"/>
              <p:cNvSpPr>
                <a:spLocks noChangeArrowheads="1"/>
              </p:cNvSpPr>
              <p:nvPr/>
            </p:nvSpPr>
            <p:spPr bwMode="gray">
              <a:xfrm>
                <a:off x="2784" y="2352"/>
                <a:ext cx="528" cy="144"/>
              </a:xfrm>
              <a:prstGeom prst="rect">
                <a:avLst/>
              </a:prstGeom>
              <a:solidFill>
                <a:srgbClr val="00B050"/>
              </a:solidFill>
              <a:ln w="12700">
                <a:solidFill>
                  <a:schemeClr val="tx1"/>
                </a:solidFill>
                <a:miter lim="800000"/>
                <a:headEnd/>
                <a:tailEnd/>
              </a:ln>
            </p:spPr>
            <p:txBody>
              <a:bodyPr wrap="none" anchor="ctr"/>
              <a:lstStyle/>
              <a:p>
                <a:pPr algn="ctr"/>
                <a:r>
                  <a:rPr lang="en-US" sz="1200" dirty="0">
                    <a:solidFill>
                      <a:schemeClr val="bg1"/>
                    </a:solidFill>
                  </a:rPr>
                  <a:t>r8</a:t>
                </a:r>
                <a:endParaRPr lang="en-US" sz="1600" dirty="0">
                  <a:solidFill>
                    <a:schemeClr val="bg1"/>
                  </a:solidFill>
                </a:endParaRPr>
              </a:p>
            </p:txBody>
          </p:sp>
          <p:sp>
            <p:nvSpPr>
              <p:cNvPr id="29741" name="Rectangle 277"/>
              <p:cNvSpPr>
                <a:spLocks noChangeArrowheads="1"/>
              </p:cNvSpPr>
              <p:nvPr/>
            </p:nvSpPr>
            <p:spPr bwMode="gray">
              <a:xfrm>
                <a:off x="2784" y="2496"/>
                <a:ext cx="528" cy="144"/>
              </a:xfrm>
              <a:prstGeom prst="rect">
                <a:avLst/>
              </a:prstGeom>
              <a:solidFill>
                <a:srgbClr val="00B050"/>
              </a:solidFill>
              <a:ln w="12700">
                <a:solidFill>
                  <a:schemeClr val="tx1"/>
                </a:solidFill>
                <a:miter lim="800000"/>
                <a:headEnd/>
                <a:tailEnd/>
              </a:ln>
            </p:spPr>
            <p:txBody>
              <a:bodyPr wrap="none" anchor="ctr"/>
              <a:lstStyle/>
              <a:p>
                <a:pPr algn="ctr"/>
                <a:r>
                  <a:rPr lang="en-US" sz="1200" dirty="0">
                    <a:solidFill>
                      <a:schemeClr val="bg1"/>
                    </a:solidFill>
                  </a:rPr>
                  <a:t>r9</a:t>
                </a:r>
                <a:endParaRPr lang="en-US" sz="1600" dirty="0">
                  <a:solidFill>
                    <a:schemeClr val="bg1"/>
                  </a:solidFill>
                </a:endParaRPr>
              </a:p>
            </p:txBody>
          </p:sp>
          <p:sp>
            <p:nvSpPr>
              <p:cNvPr id="29742" name="Rectangle 278"/>
              <p:cNvSpPr>
                <a:spLocks noChangeArrowheads="1"/>
              </p:cNvSpPr>
              <p:nvPr/>
            </p:nvSpPr>
            <p:spPr bwMode="gray">
              <a:xfrm>
                <a:off x="2784" y="2640"/>
                <a:ext cx="528" cy="144"/>
              </a:xfrm>
              <a:prstGeom prst="rect">
                <a:avLst/>
              </a:prstGeom>
              <a:solidFill>
                <a:srgbClr val="00B050"/>
              </a:solidFill>
              <a:ln w="12700">
                <a:solidFill>
                  <a:schemeClr val="tx1"/>
                </a:solidFill>
                <a:miter lim="800000"/>
                <a:headEnd/>
                <a:tailEnd/>
              </a:ln>
            </p:spPr>
            <p:txBody>
              <a:bodyPr wrap="none" anchor="ctr"/>
              <a:lstStyle/>
              <a:p>
                <a:pPr algn="ctr"/>
                <a:r>
                  <a:rPr lang="en-US" sz="1200">
                    <a:solidFill>
                      <a:schemeClr val="bg1"/>
                    </a:solidFill>
                  </a:rPr>
                  <a:t>r10</a:t>
                </a:r>
                <a:endParaRPr lang="en-US" sz="1600">
                  <a:solidFill>
                    <a:schemeClr val="bg1"/>
                  </a:solidFill>
                </a:endParaRPr>
              </a:p>
            </p:txBody>
          </p:sp>
          <p:sp>
            <p:nvSpPr>
              <p:cNvPr id="29743" name="Rectangle 279"/>
              <p:cNvSpPr>
                <a:spLocks noChangeArrowheads="1"/>
              </p:cNvSpPr>
              <p:nvPr/>
            </p:nvSpPr>
            <p:spPr bwMode="gray">
              <a:xfrm>
                <a:off x="2784" y="2784"/>
                <a:ext cx="528" cy="144"/>
              </a:xfrm>
              <a:prstGeom prst="rect">
                <a:avLst/>
              </a:prstGeom>
              <a:solidFill>
                <a:srgbClr val="00B050"/>
              </a:solidFill>
              <a:ln w="12700">
                <a:solidFill>
                  <a:schemeClr val="tx1"/>
                </a:solidFill>
                <a:miter lim="800000"/>
                <a:headEnd/>
                <a:tailEnd/>
              </a:ln>
            </p:spPr>
            <p:txBody>
              <a:bodyPr wrap="none" anchor="ctr"/>
              <a:lstStyle/>
              <a:p>
                <a:pPr algn="ctr"/>
                <a:r>
                  <a:rPr lang="en-US" sz="1200" dirty="0">
                    <a:solidFill>
                      <a:schemeClr val="bg1"/>
                    </a:solidFill>
                  </a:rPr>
                  <a:t>r11</a:t>
                </a:r>
                <a:endParaRPr lang="en-US" sz="1600" dirty="0">
                  <a:solidFill>
                    <a:schemeClr val="bg1"/>
                  </a:solidFill>
                </a:endParaRPr>
              </a:p>
            </p:txBody>
          </p:sp>
          <p:sp>
            <p:nvSpPr>
              <p:cNvPr id="29744" name="Rectangle 280"/>
              <p:cNvSpPr>
                <a:spLocks noChangeArrowheads="1"/>
              </p:cNvSpPr>
              <p:nvPr/>
            </p:nvSpPr>
            <p:spPr bwMode="gray">
              <a:xfrm>
                <a:off x="2784" y="2928"/>
                <a:ext cx="528" cy="144"/>
              </a:xfrm>
              <a:prstGeom prst="rect">
                <a:avLst/>
              </a:prstGeom>
              <a:solidFill>
                <a:srgbClr val="00B050"/>
              </a:solidFill>
              <a:ln w="12700">
                <a:solidFill>
                  <a:schemeClr val="tx1"/>
                </a:solidFill>
                <a:miter lim="800000"/>
                <a:headEnd/>
                <a:tailEnd/>
              </a:ln>
            </p:spPr>
            <p:txBody>
              <a:bodyPr wrap="none" anchor="ctr"/>
              <a:lstStyle/>
              <a:p>
                <a:pPr algn="ctr"/>
                <a:r>
                  <a:rPr lang="en-US" sz="1200" dirty="0">
                    <a:solidFill>
                      <a:schemeClr val="bg1"/>
                    </a:solidFill>
                  </a:rPr>
                  <a:t>r12</a:t>
                </a:r>
                <a:endParaRPr lang="en-US" sz="1600" dirty="0">
                  <a:solidFill>
                    <a:schemeClr val="bg1"/>
                  </a:solidFill>
                </a:endParaRPr>
              </a:p>
            </p:txBody>
          </p:sp>
          <p:sp>
            <p:nvSpPr>
              <p:cNvPr id="29745" name="Rectangle 281"/>
              <p:cNvSpPr>
                <a:spLocks noChangeArrowheads="1"/>
              </p:cNvSpPr>
              <p:nvPr/>
            </p:nvSpPr>
            <p:spPr bwMode="gray">
              <a:xfrm>
                <a:off x="2784" y="3072"/>
                <a:ext cx="528" cy="144"/>
              </a:xfrm>
              <a:prstGeom prst="rect">
                <a:avLst/>
              </a:prstGeom>
              <a:solidFill>
                <a:srgbClr val="00B050"/>
              </a:solidFill>
              <a:ln w="12700">
                <a:solidFill>
                  <a:schemeClr val="tx1"/>
                </a:solidFill>
                <a:miter lim="800000"/>
                <a:headEnd/>
                <a:tailEnd/>
              </a:ln>
            </p:spPr>
            <p:txBody>
              <a:bodyPr wrap="none" anchor="ctr"/>
              <a:lstStyle/>
              <a:p>
                <a:pPr algn="ctr"/>
                <a:r>
                  <a:rPr lang="en-US" sz="1200">
                    <a:solidFill>
                      <a:schemeClr val="bg1"/>
                    </a:solidFill>
                  </a:rPr>
                  <a:t>r13 (sp)</a:t>
                </a:r>
                <a:endParaRPr lang="en-US" sz="1600">
                  <a:solidFill>
                    <a:schemeClr val="bg1"/>
                  </a:solidFill>
                </a:endParaRPr>
              </a:p>
            </p:txBody>
          </p:sp>
          <p:sp>
            <p:nvSpPr>
              <p:cNvPr id="29746" name="Rectangle 282"/>
              <p:cNvSpPr>
                <a:spLocks noChangeArrowheads="1"/>
              </p:cNvSpPr>
              <p:nvPr/>
            </p:nvSpPr>
            <p:spPr bwMode="gray">
              <a:xfrm>
                <a:off x="2784" y="3216"/>
                <a:ext cx="528" cy="144"/>
              </a:xfrm>
              <a:prstGeom prst="rect">
                <a:avLst/>
              </a:prstGeom>
              <a:solidFill>
                <a:srgbClr val="00B050"/>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sp>
            <p:nvSpPr>
              <p:cNvPr id="29747" name="Rectangle 283"/>
              <p:cNvSpPr>
                <a:spLocks noChangeArrowheads="1"/>
              </p:cNvSpPr>
              <p:nvPr/>
            </p:nvSpPr>
            <p:spPr bwMode="gray">
              <a:xfrm>
                <a:off x="2784" y="3744"/>
                <a:ext cx="528" cy="144"/>
              </a:xfrm>
              <a:prstGeom prst="rect">
                <a:avLst/>
              </a:prstGeom>
              <a:solidFill>
                <a:srgbClr val="00B050"/>
              </a:solidFill>
              <a:ln w="12700">
                <a:solidFill>
                  <a:schemeClr val="tx1"/>
                </a:solidFill>
                <a:miter lim="800000"/>
                <a:headEnd/>
                <a:tailEnd/>
              </a:ln>
            </p:spPr>
            <p:txBody>
              <a:bodyPr wrap="none" anchor="ctr"/>
              <a:lstStyle/>
              <a:p>
                <a:pPr algn="ctr"/>
                <a:r>
                  <a:rPr lang="en-US" sz="1200" dirty="0" err="1">
                    <a:solidFill>
                      <a:schemeClr val="bg1"/>
                    </a:solidFill>
                  </a:rPr>
                  <a:t>spsr</a:t>
                </a:r>
                <a:endParaRPr lang="en-US" sz="1600" dirty="0">
                  <a:solidFill>
                    <a:schemeClr val="bg1"/>
                  </a:solidFill>
                </a:endParaRPr>
              </a:p>
            </p:txBody>
          </p:sp>
          <p:sp>
            <p:nvSpPr>
              <p:cNvPr id="29748" name="Rectangle 284"/>
              <p:cNvSpPr>
                <a:spLocks noChangeArrowheads="1"/>
              </p:cNvSpPr>
              <p:nvPr/>
            </p:nvSpPr>
            <p:spPr bwMode="gray">
              <a:xfrm>
                <a:off x="391" y="732"/>
                <a:ext cx="2064" cy="252"/>
              </a:xfrm>
              <a:prstGeom prst="rect">
                <a:avLst/>
              </a:prstGeom>
              <a:noFill/>
              <a:ln w="12700">
                <a:noFill/>
                <a:miter lim="800000"/>
                <a:headEnd/>
                <a:tailEnd/>
              </a:ln>
            </p:spPr>
            <p:txBody>
              <a:bodyPr lIns="96838" tIns="47625" rIns="96838" bIns="47625" anchor="ctr">
                <a:spAutoFit/>
              </a:bodyPr>
              <a:lstStyle/>
              <a:p>
                <a:pPr algn="ctr"/>
                <a:r>
                  <a:rPr lang="en-US" sz="2000" dirty="0">
                    <a:solidFill>
                      <a:srgbClr val="00618C"/>
                    </a:solidFill>
                    <a:latin typeface="Arial" pitchFamily="34" charset="0"/>
                  </a:rPr>
                  <a:t>Current Visible Registers</a:t>
                </a:r>
              </a:p>
            </p:txBody>
          </p:sp>
          <p:sp>
            <p:nvSpPr>
              <p:cNvPr id="29749" name="Rectangle 285"/>
              <p:cNvSpPr>
                <a:spLocks noChangeArrowheads="1"/>
              </p:cNvSpPr>
              <p:nvPr/>
            </p:nvSpPr>
            <p:spPr bwMode="gray">
              <a:xfrm>
                <a:off x="3162" y="1579"/>
                <a:ext cx="1812" cy="252"/>
              </a:xfrm>
              <a:prstGeom prst="rect">
                <a:avLst/>
              </a:prstGeom>
              <a:noFill/>
              <a:ln w="12700">
                <a:noFill/>
                <a:miter lim="800000"/>
                <a:headEnd/>
                <a:tailEnd/>
              </a:ln>
            </p:spPr>
            <p:txBody>
              <a:bodyPr lIns="96838" tIns="47625" rIns="96838" bIns="47625" anchor="ctr">
                <a:spAutoFit/>
              </a:bodyPr>
              <a:lstStyle/>
              <a:p>
                <a:pPr algn="ctr"/>
                <a:r>
                  <a:rPr lang="en-US" sz="2000" dirty="0">
                    <a:solidFill>
                      <a:srgbClr val="982F0E"/>
                    </a:solidFill>
                    <a:latin typeface="Arial" pitchFamily="34" charset="0"/>
                  </a:rPr>
                  <a:t>Banked out Registers</a:t>
                </a:r>
              </a:p>
            </p:txBody>
          </p:sp>
          <p:sp>
            <p:nvSpPr>
              <p:cNvPr id="29750" name="Rectangle 286"/>
              <p:cNvSpPr>
                <a:spLocks noChangeArrowheads="1"/>
              </p:cNvSpPr>
              <p:nvPr/>
            </p:nvSpPr>
            <p:spPr bwMode="gray">
              <a:xfrm>
                <a:off x="2160"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User</a:t>
                </a:r>
                <a:endParaRPr lang="en-US" sz="2000">
                  <a:solidFill>
                    <a:schemeClr val="hlink"/>
                  </a:solidFill>
                  <a:latin typeface="Arial" pitchFamily="34" charset="0"/>
                </a:endParaRPr>
              </a:p>
            </p:txBody>
          </p:sp>
          <p:sp>
            <p:nvSpPr>
              <p:cNvPr id="29751" name="Rectangle 287"/>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FIQ</a:t>
                </a:r>
              </a:p>
            </p:txBody>
          </p:sp>
          <p:sp>
            <p:nvSpPr>
              <p:cNvPr id="29752" name="Rectangle 288"/>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9753" name="Rectangle 289"/>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algn="ctr"/>
                <a:r>
                  <a:rPr lang="en-US" sz="1600" dirty="0">
                    <a:latin typeface="Arial" pitchFamily="34" charset="0"/>
                  </a:rPr>
                  <a:t>SVC</a:t>
                </a:r>
                <a:endParaRPr lang="en-US" sz="2000" dirty="0">
                  <a:solidFill>
                    <a:schemeClr val="hlink"/>
                  </a:solidFill>
                  <a:latin typeface="Arial" pitchFamily="34" charset="0"/>
                </a:endParaRPr>
              </a:p>
            </p:txBody>
          </p:sp>
          <p:sp>
            <p:nvSpPr>
              <p:cNvPr id="29754" name="Rectangle 290"/>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29755" name="Rectangle 291"/>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756" name="Rectangle 292"/>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p>
                <a:pPr algn="ctr"/>
                <a:r>
                  <a:rPr lang="en-US" sz="1200">
                    <a:solidFill>
                      <a:schemeClr val="bg1"/>
                    </a:solidFill>
                  </a:rPr>
                  <a:t>r14 (lr)</a:t>
                </a:r>
                <a:endParaRPr lang="en-US" sz="1600">
                  <a:solidFill>
                    <a:schemeClr val="bg1"/>
                  </a:solidFill>
                </a:endParaRPr>
              </a:p>
            </p:txBody>
          </p:sp>
        </p:grpSp>
      </p:grpSp>
      <p:sp>
        <p:nvSpPr>
          <p:cNvPr id="29704" name="Rectangle 293"/>
          <p:cNvSpPr>
            <a:spLocks noGrp="1" noChangeArrowheads="1"/>
          </p:cNvSpPr>
          <p:nvPr>
            <p:ph type="title"/>
          </p:nvPr>
        </p:nvSpPr>
        <p:spPr/>
        <p:txBody>
          <a:bodyPr/>
          <a:lstStyle/>
          <a:p>
            <a:r>
              <a:rPr lang="en-US" smtClean="0"/>
              <a:t>The ARM Register Set</a:t>
            </a:r>
          </a:p>
        </p:txBody>
      </p:sp>
      <p:sp>
        <p:nvSpPr>
          <p:cNvPr id="298446" name="Rectangle 462"/>
          <p:cNvSpPr>
            <a:spLocks noChangeArrowheads="1"/>
          </p:cNvSpPr>
          <p:nvPr/>
        </p:nvSpPr>
        <p:spPr bwMode="gray">
          <a:xfrm>
            <a:off x="7848600" y="1219200"/>
            <a:ext cx="990600" cy="685800"/>
          </a:xfrm>
          <a:prstGeom prst="rect">
            <a:avLst/>
          </a:prstGeom>
          <a:solidFill>
            <a:schemeClr val="bg1"/>
          </a:solidFill>
          <a:ln w="38100">
            <a:noFill/>
            <a:miter lim="800000"/>
            <a:headEnd/>
            <a:tailEnd/>
          </a:ln>
        </p:spPr>
        <p:txBody>
          <a:bodyPr wrap="none" anchor="ctr"/>
          <a:lstStyle/>
          <a:p>
            <a:endParaRPr lang="en-US"/>
          </a:p>
        </p:txBody>
      </p:sp>
      <p:sp>
        <p:nvSpPr>
          <p:cNvPr id="298279" name="Rectangle 295"/>
          <p:cNvSpPr>
            <a:spLocks noChangeArrowheads="1"/>
          </p:cNvSpPr>
          <p:nvPr/>
        </p:nvSpPr>
        <p:spPr bwMode="gray">
          <a:xfrm>
            <a:off x="7848600" y="1219200"/>
            <a:ext cx="990600" cy="533400"/>
          </a:xfrm>
          <a:prstGeom prst="rect">
            <a:avLst/>
          </a:prstGeom>
          <a:solidFill>
            <a:srgbClr val="FFFFFF"/>
          </a:solidFill>
          <a:ln w="12700">
            <a:noFill/>
            <a:miter lim="800000"/>
            <a:headEnd/>
            <a:tailEnd/>
          </a:ln>
        </p:spPr>
        <p:txBody>
          <a:bodyPr wrap="none" anchor="ctr"/>
          <a:lstStyle/>
          <a:p>
            <a:endParaRPr lang="en-US"/>
          </a:p>
        </p:txBody>
      </p:sp>
      <p:sp>
        <p:nvSpPr>
          <p:cNvPr id="298280" name="Rectangle 296"/>
          <p:cNvSpPr>
            <a:spLocks noChangeArrowheads="1"/>
          </p:cNvSpPr>
          <p:nvPr/>
        </p:nvSpPr>
        <p:spPr bwMode="gray">
          <a:xfrm>
            <a:off x="7848600" y="1295400"/>
            <a:ext cx="990600" cy="533400"/>
          </a:xfrm>
          <a:prstGeom prst="rect">
            <a:avLst/>
          </a:prstGeom>
          <a:solidFill>
            <a:srgbClr val="FFFFFF"/>
          </a:solidFill>
          <a:ln w="12700">
            <a:noFill/>
            <a:miter lim="800000"/>
            <a:headEnd/>
            <a:tailEnd/>
          </a:ln>
        </p:spPr>
        <p:txBody>
          <a:bodyPr wrap="none" anchor="ctr"/>
          <a:lstStyle/>
          <a:p>
            <a:endParaRPr lang="en-US"/>
          </a:p>
        </p:txBody>
      </p:sp>
      <p:sp>
        <p:nvSpPr>
          <p:cNvPr id="298281" name="Rectangle 297"/>
          <p:cNvSpPr>
            <a:spLocks noChangeArrowheads="1"/>
          </p:cNvSpPr>
          <p:nvPr/>
        </p:nvSpPr>
        <p:spPr bwMode="gray">
          <a:xfrm>
            <a:off x="7848600" y="1371600"/>
            <a:ext cx="990600" cy="533400"/>
          </a:xfrm>
          <a:prstGeom prst="rect">
            <a:avLst/>
          </a:prstGeom>
          <a:solidFill>
            <a:srgbClr val="FFFFFF"/>
          </a:solidFill>
          <a:ln w="12700">
            <a:noFill/>
            <a:miter lim="800000"/>
            <a:headEnd/>
            <a:tailEnd/>
          </a:ln>
        </p:spPr>
        <p:txBody>
          <a:bodyPr wrap="none" anchor="ctr"/>
          <a:lstStyle/>
          <a:p>
            <a:endParaRPr lang="en-US"/>
          </a:p>
        </p:txBody>
      </p:sp>
      <p:sp>
        <p:nvSpPr>
          <p:cNvPr id="298343" name="Rectangle 359"/>
          <p:cNvSpPr>
            <a:spLocks noChangeArrowheads="1"/>
          </p:cNvSpPr>
          <p:nvPr/>
        </p:nvSpPr>
        <p:spPr bwMode="gray">
          <a:xfrm>
            <a:off x="7848600" y="1143000"/>
            <a:ext cx="990600" cy="685800"/>
          </a:xfrm>
          <a:prstGeom prst="rect">
            <a:avLst/>
          </a:prstGeom>
          <a:solidFill>
            <a:schemeClr val="bg1"/>
          </a:solidFill>
          <a:ln w="38100">
            <a:noFill/>
            <a:miter lim="800000"/>
            <a:headEnd/>
            <a:tailEnd/>
          </a:ln>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8446"/>
                                        </p:tgtEl>
                                        <p:attrNameLst>
                                          <p:attrName>style.visibility</p:attrName>
                                        </p:attrNameLst>
                                      </p:cBhvr>
                                      <p:to>
                                        <p:strVal val="visible"/>
                                      </p:to>
                                    </p:set>
                                  </p:childTnLst>
                                  <p:subTnLst>
                                    <p:set>
                                      <p:cBhvr override="childStyle">
                                        <p:cTn dur="1" fill="hold" display="0" masterRel="nextClick" afterEffect="1"/>
                                        <p:tgtEl>
                                          <p:spTgt spid="29844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8279"/>
                                        </p:tgtEl>
                                        <p:attrNameLst>
                                          <p:attrName>style.visibility</p:attrName>
                                        </p:attrNameLst>
                                      </p:cBhvr>
                                      <p:to>
                                        <p:strVal val="visible"/>
                                      </p:to>
                                    </p:set>
                                  </p:childTnLst>
                                  <p:subTnLst>
                                    <p:set>
                                      <p:cBhvr override="childStyle">
                                        <p:cTn dur="1" fill="hold" display="0" masterRel="nextClick" afterEffect="1"/>
                                        <p:tgtEl>
                                          <p:spTgt spid="29827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8280"/>
                                        </p:tgtEl>
                                        <p:attrNameLst>
                                          <p:attrName>style.visibility</p:attrName>
                                        </p:attrNameLst>
                                      </p:cBhvr>
                                      <p:to>
                                        <p:strVal val="visible"/>
                                      </p:to>
                                    </p:set>
                                  </p:childTnLst>
                                  <p:subTnLst>
                                    <p:set>
                                      <p:cBhvr override="childStyle">
                                        <p:cTn dur="1" fill="hold" display="0" masterRel="nextClick" afterEffect="1"/>
                                        <p:tgtEl>
                                          <p:spTgt spid="29828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98281"/>
                                        </p:tgtEl>
                                        <p:attrNameLst>
                                          <p:attrName>style.visibility</p:attrName>
                                        </p:attrNameLst>
                                      </p:cBhvr>
                                      <p:to>
                                        <p:strVal val="visible"/>
                                      </p:to>
                                    </p:set>
                                  </p:childTnLst>
                                  <p:subTnLst>
                                    <p:set>
                                      <p:cBhvr override="childStyle">
                                        <p:cTn dur="1" fill="hold" display="0" masterRel="nextClick" afterEffect="1"/>
                                        <p:tgtEl>
                                          <p:spTgt spid="298281"/>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98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446" grpId="0" animBg="1"/>
      <p:bldP spid="298279" grpId="0" animBg="1"/>
      <p:bldP spid="298280" grpId="0" animBg="1"/>
      <p:bldP spid="298281" grpId="0" animBg="1"/>
      <p:bldP spid="29834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p:cNvSpPr>
            <a:spLocks noChangeShapeType="1"/>
          </p:cNvSpPr>
          <p:nvPr/>
        </p:nvSpPr>
        <p:spPr bwMode="gray">
          <a:xfrm>
            <a:off x="76200" y="3352800"/>
            <a:ext cx="8763000" cy="0"/>
          </a:xfrm>
          <a:prstGeom prst="line">
            <a:avLst/>
          </a:prstGeom>
          <a:noFill/>
          <a:ln w="38100">
            <a:solidFill>
              <a:schemeClr val="bg2"/>
            </a:solidFill>
            <a:prstDash val="sysDot"/>
            <a:round/>
            <a:headEnd type="none" w="sm" len="sm"/>
            <a:tailEnd type="none" w="sm" len="sm"/>
          </a:ln>
        </p:spPr>
        <p:txBody>
          <a:bodyPr wrap="none" anchor="ctr"/>
          <a:lstStyle/>
          <a:p>
            <a:endParaRPr lang="en-US"/>
          </a:p>
        </p:txBody>
      </p:sp>
      <p:sp>
        <p:nvSpPr>
          <p:cNvPr id="30723" name="Rectangle 3"/>
          <p:cNvSpPr>
            <a:spLocks noGrp="1" noChangeArrowheads="1"/>
          </p:cNvSpPr>
          <p:nvPr>
            <p:ph type="title"/>
          </p:nvPr>
        </p:nvSpPr>
        <p:spPr/>
        <p:txBody>
          <a:bodyPr/>
          <a:lstStyle/>
          <a:p>
            <a:r>
              <a:rPr lang="en-US" smtClean="0"/>
              <a:t>Register Organization Summary</a:t>
            </a:r>
          </a:p>
        </p:txBody>
      </p:sp>
      <p:sp>
        <p:nvSpPr>
          <p:cNvPr id="30724" name="Rectangle 5"/>
          <p:cNvSpPr>
            <a:spLocks noChangeArrowheads="1"/>
          </p:cNvSpPr>
          <p:nvPr/>
        </p:nvSpPr>
        <p:spPr bwMode="gray">
          <a:xfrm>
            <a:off x="1752600" y="1524000"/>
            <a:ext cx="838200" cy="1828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r0-r7,</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30725" name="Rectangle 6"/>
          <p:cNvSpPr>
            <a:spLocks noChangeArrowheads="1"/>
          </p:cNvSpPr>
          <p:nvPr/>
        </p:nvSpPr>
        <p:spPr bwMode="gray">
          <a:xfrm>
            <a:off x="1752600" y="4953000"/>
            <a:ext cx="838200" cy="2286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endParaRPr lang="en-GB" sz="1200" dirty="0">
              <a:solidFill>
                <a:schemeClr val="bg1"/>
              </a:solidFill>
            </a:endParaRPr>
          </a:p>
        </p:txBody>
      </p:sp>
      <p:sp>
        <p:nvSpPr>
          <p:cNvPr id="30726" name="Rectangle 7"/>
          <p:cNvSpPr>
            <a:spLocks noChangeArrowheads="1"/>
          </p:cNvSpPr>
          <p:nvPr/>
        </p:nvSpPr>
        <p:spPr bwMode="gray">
          <a:xfrm>
            <a:off x="1752600" y="5334000"/>
            <a:ext cx="838200" cy="2286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endParaRPr lang="en-GB" sz="1200">
              <a:solidFill>
                <a:schemeClr val="bg1"/>
              </a:solidFill>
            </a:endParaRPr>
          </a:p>
        </p:txBody>
      </p:sp>
      <p:sp>
        <p:nvSpPr>
          <p:cNvPr id="30727" name="Rectangle 8"/>
          <p:cNvSpPr>
            <a:spLocks noChangeArrowheads="1"/>
          </p:cNvSpPr>
          <p:nvPr/>
        </p:nvSpPr>
        <p:spPr bwMode="gray">
          <a:xfrm>
            <a:off x="1752600" y="3352800"/>
            <a:ext cx="838200" cy="228600"/>
          </a:xfrm>
          <a:prstGeom prst="rect">
            <a:avLst/>
          </a:prstGeom>
          <a:solidFill>
            <a:schemeClr val="bg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dirty="0">
                <a:solidFill>
                  <a:srgbClr val="00618C"/>
                </a:solidFill>
              </a:rPr>
              <a:t>r8</a:t>
            </a:r>
            <a:endParaRPr lang="en-US" sz="1600" dirty="0">
              <a:solidFill>
                <a:srgbClr val="00618C"/>
              </a:solidFill>
            </a:endParaRPr>
          </a:p>
        </p:txBody>
      </p:sp>
      <p:sp>
        <p:nvSpPr>
          <p:cNvPr id="30728" name="Rectangle 9"/>
          <p:cNvSpPr>
            <a:spLocks noChangeArrowheads="1"/>
          </p:cNvSpPr>
          <p:nvPr/>
        </p:nvSpPr>
        <p:spPr bwMode="gray">
          <a:xfrm>
            <a:off x="1752600" y="3581400"/>
            <a:ext cx="838200" cy="228600"/>
          </a:xfrm>
          <a:prstGeom prst="rect">
            <a:avLst/>
          </a:prstGeom>
          <a:solidFill>
            <a:schemeClr val="bg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dirty="0">
                <a:solidFill>
                  <a:srgbClr val="00618C"/>
                </a:solidFill>
              </a:rPr>
              <a:t>r9</a:t>
            </a:r>
            <a:endParaRPr lang="en-US" sz="1600" dirty="0">
              <a:solidFill>
                <a:srgbClr val="00618C"/>
              </a:solidFill>
            </a:endParaRPr>
          </a:p>
        </p:txBody>
      </p:sp>
      <p:sp>
        <p:nvSpPr>
          <p:cNvPr id="30729" name="Rectangle 10"/>
          <p:cNvSpPr>
            <a:spLocks noChangeArrowheads="1"/>
          </p:cNvSpPr>
          <p:nvPr/>
        </p:nvSpPr>
        <p:spPr bwMode="gray">
          <a:xfrm>
            <a:off x="1752600" y="3810000"/>
            <a:ext cx="838200" cy="228600"/>
          </a:xfrm>
          <a:prstGeom prst="rect">
            <a:avLst/>
          </a:prstGeom>
          <a:solidFill>
            <a:schemeClr val="bg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rgbClr val="00618C"/>
                </a:solidFill>
              </a:rPr>
              <a:t>r10</a:t>
            </a:r>
            <a:endParaRPr lang="en-US" sz="1600">
              <a:solidFill>
                <a:srgbClr val="00618C"/>
              </a:solidFill>
            </a:endParaRPr>
          </a:p>
        </p:txBody>
      </p:sp>
      <p:sp>
        <p:nvSpPr>
          <p:cNvPr id="30730" name="Rectangle 11"/>
          <p:cNvSpPr>
            <a:spLocks noChangeArrowheads="1"/>
          </p:cNvSpPr>
          <p:nvPr/>
        </p:nvSpPr>
        <p:spPr bwMode="gray">
          <a:xfrm>
            <a:off x="1752600" y="4038600"/>
            <a:ext cx="838200" cy="228600"/>
          </a:xfrm>
          <a:prstGeom prst="rect">
            <a:avLst/>
          </a:prstGeom>
          <a:solidFill>
            <a:schemeClr val="bg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rgbClr val="00618C"/>
                </a:solidFill>
              </a:rPr>
              <a:t>r11</a:t>
            </a:r>
            <a:endParaRPr lang="en-US" sz="1600">
              <a:solidFill>
                <a:srgbClr val="00618C"/>
              </a:solidFill>
            </a:endParaRPr>
          </a:p>
        </p:txBody>
      </p:sp>
      <p:sp>
        <p:nvSpPr>
          <p:cNvPr id="30731" name="Rectangle 12"/>
          <p:cNvSpPr>
            <a:spLocks noChangeArrowheads="1"/>
          </p:cNvSpPr>
          <p:nvPr/>
        </p:nvSpPr>
        <p:spPr bwMode="gray">
          <a:xfrm>
            <a:off x="1752600" y="4267200"/>
            <a:ext cx="838200" cy="228600"/>
          </a:xfrm>
          <a:prstGeom prst="rect">
            <a:avLst/>
          </a:prstGeom>
          <a:solidFill>
            <a:schemeClr val="bg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rgbClr val="00618C"/>
                </a:solidFill>
              </a:rPr>
              <a:t>r12</a:t>
            </a:r>
            <a:endParaRPr lang="en-US" sz="1600">
              <a:solidFill>
                <a:srgbClr val="00618C"/>
              </a:solidFill>
            </a:endParaRPr>
          </a:p>
        </p:txBody>
      </p:sp>
      <p:sp>
        <p:nvSpPr>
          <p:cNvPr id="30732" name="Rectangle 13"/>
          <p:cNvSpPr>
            <a:spLocks noChangeArrowheads="1"/>
          </p:cNvSpPr>
          <p:nvPr/>
        </p:nvSpPr>
        <p:spPr bwMode="gray">
          <a:xfrm>
            <a:off x="1752600" y="4495800"/>
            <a:ext cx="838200" cy="228600"/>
          </a:xfrm>
          <a:prstGeom prst="rect">
            <a:avLst/>
          </a:prstGeom>
          <a:solidFill>
            <a:schemeClr val="bg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rgbClr val="00618C"/>
                </a:solidFill>
              </a:rPr>
              <a:t>r13 (sp)</a:t>
            </a:r>
            <a:endParaRPr lang="en-US" sz="1600">
              <a:solidFill>
                <a:srgbClr val="00618C"/>
              </a:solidFill>
            </a:endParaRPr>
          </a:p>
        </p:txBody>
      </p:sp>
      <p:sp>
        <p:nvSpPr>
          <p:cNvPr id="30733" name="Rectangle 14"/>
          <p:cNvSpPr>
            <a:spLocks noChangeArrowheads="1"/>
          </p:cNvSpPr>
          <p:nvPr/>
        </p:nvSpPr>
        <p:spPr bwMode="gray">
          <a:xfrm>
            <a:off x="1752600" y="4724400"/>
            <a:ext cx="838200" cy="228600"/>
          </a:xfrm>
          <a:prstGeom prst="rect">
            <a:avLst/>
          </a:prstGeom>
          <a:solidFill>
            <a:schemeClr val="bg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rgbClr val="00618C"/>
                </a:solidFill>
              </a:rPr>
              <a:t>r14 (lr)</a:t>
            </a:r>
            <a:endParaRPr lang="en-US" sz="1600">
              <a:solidFill>
                <a:srgbClr val="00618C"/>
              </a:solidFill>
            </a:endParaRPr>
          </a:p>
        </p:txBody>
      </p:sp>
      <p:sp>
        <p:nvSpPr>
          <p:cNvPr id="30734" name="Rectangle 15"/>
          <p:cNvSpPr>
            <a:spLocks noChangeArrowheads="1"/>
          </p:cNvSpPr>
          <p:nvPr/>
        </p:nvSpPr>
        <p:spPr bwMode="gray">
          <a:xfrm>
            <a:off x="1752600" y="5562600"/>
            <a:ext cx="838200" cy="228600"/>
          </a:xfrm>
          <a:prstGeom prst="rect">
            <a:avLst/>
          </a:prstGeom>
          <a:solidFill>
            <a:schemeClr val="bg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dirty="0" err="1">
                <a:solidFill>
                  <a:srgbClr val="00618C"/>
                </a:solidFill>
              </a:rPr>
              <a:t>spsr</a:t>
            </a:r>
            <a:endParaRPr lang="en-US" sz="1600" dirty="0">
              <a:solidFill>
                <a:srgbClr val="00618C"/>
              </a:solidFill>
            </a:endParaRPr>
          </a:p>
        </p:txBody>
      </p:sp>
      <p:sp>
        <p:nvSpPr>
          <p:cNvPr id="30735" name="Rectangle 16"/>
          <p:cNvSpPr>
            <a:spLocks noChangeArrowheads="1"/>
          </p:cNvSpPr>
          <p:nvPr/>
        </p:nvSpPr>
        <p:spPr bwMode="gray">
          <a:xfrm>
            <a:off x="1752600" y="1066800"/>
            <a:ext cx="838200" cy="339725"/>
          </a:xfrm>
          <a:prstGeom prst="rect">
            <a:avLst/>
          </a:prstGeom>
          <a:noFill/>
          <a:ln w="12700">
            <a:noFill/>
            <a:miter lim="800000"/>
            <a:headEnd/>
            <a:tailEnd/>
          </a:ln>
          <a:effectLst/>
        </p:spPr>
        <p:txBody>
          <a:bodyPr lIns="96838" tIns="47625" rIns="96838" bIns="47625" anchor="ctr">
            <a:spAutoFit/>
          </a:bodyPr>
          <a:lstStyle/>
          <a:p>
            <a:pPr algn="ctr"/>
            <a:r>
              <a:rPr lang="en-US" sz="1600" dirty="0">
                <a:latin typeface="Arial" pitchFamily="34" charset="0"/>
              </a:rPr>
              <a:t>FIQ</a:t>
            </a:r>
          </a:p>
        </p:txBody>
      </p:sp>
      <p:grpSp>
        <p:nvGrpSpPr>
          <p:cNvPr id="30736" name="Group 77"/>
          <p:cNvGrpSpPr>
            <a:grpSpLocks/>
          </p:cNvGrpSpPr>
          <p:nvPr/>
        </p:nvGrpSpPr>
        <p:grpSpPr bwMode="auto">
          <a:xfrm>
            <a:off x="533400" y="1524000"/>
            <a:ext cx="838200" cy="4038600"/>
            <a:chOff x="336" y="960"/>
            <a:chExt cx="528" cy="2544"/>
          </a:xfrm>
          <a:scene3d>
            <a:camera prst="orthographicFront">
              <a:rot lat="0" lon="0" rev="0"/>
            </a:camera>
            <a:lightRig rig="soft" dir="t">
              <a:rot lat="0" lon="0" rev="0"/>
            </a:lightRig>
          </a:scene3d>
        </p:grpSpPr>
        <p:sp>
          <p:nvSpPr>
            <p:cNvPr id="30769" name="Rectangle 18"/>
            <p:cNvSpPr>
              <a:spLocks noChangeArrowheads="1"/>
            </p:cNvSpPr>
            <p:nvPr/>
          </p:nvSpPr>
          <p:spPr bwMode="gray">
            <a:xfrm>
              <a:off x="336" y="2112"/>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r8</a:t>
              </a:r>
              <a:endParaRPr lang="en-US" sz="1600">
                <a:solidFill>
                  <a:schemeClr val="bg1"/>
                </a:solidFill>
              </a:endParaRPr>
            </a:p>
          </p:txBody>
        </p:sp>
        <p:sp>
          <p:nvSpPr>
            <p:cNvPr id="30770" name="Rectangle 19"/>
            <p:cNvSpPr>
              <a:spLocks noChangeArrowheads="1"/>
            </p:cNvSpPr>
            <p:nvPr/>
          </p:nvSpPr>
          <p:spPr bwMode="gray">
            <a:xfrm>
              <a:off x="336" y="2256"/>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r9</a:t>
              </a:r>
              <a:endParaRPr lang="en-US" sz="1600">
                <a:solidFill>
                  <a:schemeClr val="bg1"/>
                </a:solidFill>
              </a:endParaRPr>
            </a:p>
          </p:txBody>
        </p:sp>
        <p:sp>
          <p:nvSpPr>
            <p:cNvPr id="30771" name="Rectangle 20"/>
            <p:cNvSpPr>
              <a:spLocks noChangeArrowheads="1"/>
            </p:cNvSpPr>
            <p:nvPr/>
          </p:nvSpPr>
          <p:spPr bwMode="gray">
            <a:xfrm>
              <a:off x="336" y="2400"/>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r10</a:t>
              </a:r>
              <a:endParaRPr lang="en-US" sz="1600">
                <a:solidFill>
                  <a:schemeClr val="bg1"/>
                </a:solidFill>
              </a:endParaRPr>
            </a:p>
          </p:txBody>
        </p:sp>
        <p:sp>
          <p:nvSpPr>
            <p:cNvPr id="30772" name="Rectangle 21"/>
            <p:cNvSpPr>
              <a:spLocks noChangeArrowheads="1"/>
            </p:cNvSpPr>
            <p:nvPr/>
          </p:nvSpPr>
          <p:spPr bwMode="gray">
            <a:xfrm>
              <a:off x="336" y="2544"/>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r11</a:t>
              </a:r>
              <a:endParaRPr lang="en-US" sz="1600">
                <a:solidFill>
                  <a:schemeClr val="bg1"/>
                </a:solidFill>
              </a:endParaRPr>
            </a:p>
          </p:txBody>
        </p:sp>
        <p:sp>
          <p:nvSpPr>
            <p:cNvPr id="30773" name="Rectangle 22"/>
            <p:cNvSpPr>
              <a:spLocks noChangeArrowheads="1"/>
            </p:cNvSpPr>
            <p:nvPr/>
          </p:nvSpPr>
          <p:spPr bwMode="gray">
            <a:xfrm>
              <a:off x="336" y="2688"/>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r12</a:t>
              </a:r>
              <a:endParaRPr lang="en-US" sz="1600">
                <a:solidFill>
                  <a:schemeClr val="bg1"/>
                </a:solidFill>
              </a:endParaRPr>
            </a:p>
          </p:txBody>
        </p:sp>
        <p:sp>
          <p:nvSpPr>
            <p:cNvPr id="30774" name="Rectangle 23"/>
            <p:cNvSpPr>
              <a:spLocks noChangeArrowheads="1"/>
            </p:cNvSpPr>
            <p:nvPr/>
          </p:nvSpPr>
          <p:spPr bwMode="gray">
            <a:xfrm>
              <a:off x="336" y="2832"/>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r13 (sp)</a:t>
              </a:r>
              <a:endParaRPr lang="en-US" sz="1600">
                <a:solidFill>
                  <a:schemeClr val="bg1"/>
                </a:solidFill>
              </a:endParaRPr>
            </a:p>
          </p:txBody>
        </p:sp>
        <p:sp>
          <p:nvSpPr>
            <p:cNvPr id="30775" name="Rectangle 24"/>
            <p:cNvSpPr>
              <a:spLocks noChangeArrowheads="1"/>
            </p:cNvSpPr>
            <p:nvPr/>
          </p:nvSpPr>
          <p:spPr bwMode="gray">
            <a:xfrm>
              <a:off x="336" y="2976"/>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r14 (lr)</a:t>
              </a:r>
              <a:endParaRPr lang="en-US" sz="1600">
                <a:solidFill>
                  <a:schemeClr val="bg1"/>
                </a:solidFill>
              </a:endParaRPr>
            </a:p>
          </p:txBody>
        </p:sp>
        <p:sp>
          <p:nvSpPr>
            <p:cNvPr id="30776" name="Rectangle 25"/>
            <p:cNvSpPr>
              <a:spLocks noChangeArrowheads="1"/>
            </p:cNvSpPr>
            <p:nvPr/>
          </p:nvSpPr>
          <p:spPr bwMode="gray">
            <a:xfrm>
              <a:off x="336" y="3120"/>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r15 (pc)</a:t>
              </a:r>
              <a:endParaRPr lang="en-US" sz="1600">
                <a:solidFill>
                  <a:schemeClr val="bg1"/>
                </a:solidFill>
              </a:endParaRPr>
            </a:p>
          </p:txBody>
        </p:sp>
        <p:sp>
          <p:nvSpPr>
            <p:cNvPr id="30777" name="Rectangle 26"/>
            <p:cNvSpPr>
              <a:spLocks noChangeArrowheads="1"/>
            </p:cNvSpPr>
            <p:nvPr/>
          </p:nvSpPr>
          <p:spPr bwMode="gray">
            <a:xfrm>
              <a:off x="336" y="3360"/>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cpsr</a:t>
              </a:r>
              <a:endParaRPr lang="en-US" sz="1600">
                <a:solidFill>
                  <a:schemeClr val="bg1"/>
                </a:solidFill>
              </a:endParaRPr>
            </a:p>
          </p:txBody>
        </p:sp>
        <p:sp>
          <p:nvSpPr>
            <p:cNvPr id="30778" name="Rectangle 27"/>
            <p:cNvSpPr>
              <a:spLocks noChangeArrowheads="1"/>
            </p:cNvSpPr>
            <p:nvPr/>
          </p:nvSpPr>
          <p:spPr bwMode="gray">
            <a:xfrm>
              <a:off x="336" y="960"/>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r0</a:t>
              </a:r>
              <a:endParaRPr lang="en-US" sz="1600">
                <a:solidFill>
                  <a:schemeClr val="bg1"/>
                </a:solidFill>
              </a:endParaRPr>
            </a:p>
          </p:txBody>
        </p:sp>
        <p:sp>
          <p:nvSpPr>
            <p:cNvPr id="30779" name="Rectangle 28"/>
            <p:cNvSpPr>
              <a:spLocks noChangeArrowheads="1"/>
            </p:cNvSpPr>
            <p:nvPr/>
          </p:nvSpPr>
          <p:spPr bwMode="gray">
            <a:xfrm>
              <a:off x="336" y="1104"/>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r1</a:t>
              </a:r>
              <a:endParaRPr lang="en-US" sz="1600">
                <a:solidFill>
                  <a:schemeClr val="bg1"/>
                </a:solidFill>
              </a:endParaRPr>
            </a:p>
          </p:txBody>
        </p:sp>
        <p:sp>
          <p:nvSpPr>
            <p:cNvPr id="30780" name="Rectangle 29"/>
            <p:cNvSpPr>
              <a:spLocks noChangeArrowheads="1"/>
            </p:cNvSpPr>
            <p:nvPr/>
          </p:nvSpPr>
          <p:spPr bwMode="gray">
            <a:xfrm>
              <a:off x="336" y="1248"/>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r2</a:t>
              </a:r>
              <a:endParaRPr lang="en-US" sz="1600">
                <a:solidFill>
                  <a:schemeClr val="bg1"/>
                </a:solidFill>
              </a:endParaRPr>
            </a:p>
          </p:txBody>
        </p:sp>
        <p:sp>
          <p:nvSpPr>
            <p:cNvPr id="30781" name="Rectangle 30"/>
            <p:cNvSpPr>
              <a:spLocks noChangeArrowheads="1"/>
            </p:cNvSpPr>
            <p:nvPr/>
          </p:nvSpPr>
          <p:spPr bwMode="gray">
            <a:xfrm>
              <a:off x="336" y="1392"/>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r3</a:t>
              </a:r>
              <a:endParaRPr lang="en-US" sz="1600">
                <a:solidFill>
                  <a:schemeClr val="bg1"/>
                </a:solidFill>
              </a:endParaRPr>
            </a:p>
          </p:txBody>
        </p:sp>
        <p:sp>
          <p:nvSpPr>
            <p:cNvPr id="30782" name="Rectangle 31"/>
            <p:cNvSpPr>
              <a:spLocks noChangeArrowheads="1"/>
            </p:cNvSpPr>
            <p:nvPr/>
          </p:nvSpPr>
          <p:spPr bwMode="gray">
            <a:xfrm>
              <a:off x="336" y="1536"/>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r4</a:t>
              </a:r>
              <a:endParaRPr lang="en-US" sz="1600">
                <a:solidFill>
                  <a:schemeClr val="bg1"/>
                </a:solidFill>
              </a:endParaRPr>
            </a:p>
          </p:txBody>
        </p:sp>
        <p:sp>
          <p:nvSpPr>
            <p:cNvPr id="30783" name="Rectangle 32"/>
            <p:cNvSpPr>
              <a:spLocks noChangeArrowheads="1"/>
            </p:cNvSpPr>
            <p:nvPr/>
          </p:nvSpPr>
          <p:spPr bwMode="gray">
            <a:xfrm>
              <a:off x="336" y="1680"/>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r5</a:t>
              </a:r>
              <a:endParaRPr lang="en-US" sz="1600">
                <a:solidFill>
                  <a:schemeClr val="bg1"/>
                </a:solidFill>
              </a:endParaRPr>
            </a:p>
          </p:txBody>
        </p:sp>
        <p:sp>
          <p:nvSpPr>
            <p:cNvPr id="30784" name="Rectangle 33"/>
            <p:cNvSpPr>
              <a:spLocks noChangeArrowheads="1"/>
            </p:cNvSpPr>
            <p:nvPr/>
          </p:nvSpPr>
          <p:spPr bwMode="gray">
            <a:xfrm>
              <a:off x="336" y="1824"/>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r6</a:t>
              </a:r>
              <a:endParaRPr lang="en-US" sz="1600">
                <a:solidFill>
                  <a:schemeClr val="bg1"/>
                </a:solidFill>
              </a:endParaRPr>
            </a:p>
          </p:txBody>
        </p:sp>
        <p:sp>
          <p:nvSpPr>
            <p:cNvPr id="30785" name="Rectangle 34"/>
            <p:cNvSpPr>
              <a:spLocks noChangeArrowheads="1"/>
            </p:cNvSpPr>
            <p:nvPr/>
          </p:nvSpPr>
          <p:spPr bwMode="gray">
            <a:xfrm>
              <a:off x="336" y="1968"/>
              <a:ext cx="528" cy="144"/>
            </a:xfrm>
            <a:prstGeom prst="rect">
              <a:avLst/>
            </a:prstGeom>
            <a:solidFill>
              <a:schemeClr val="tx2"/>
            </a:solid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lgn="ctr"/>
              <a:r>
                <a:rPr lang="en-US" sz="1200">
                  <a:solidFill>
                    <a:schemeClr val="bg1"/>
                  </a:solidFill>
                </a:rPr>
                <a:t>r7</a:t>
              </a:r>
              <a:endParaRPr lang="en-US" sz="1600">
                <a:solidFill>
                  <a:schemeClr val="bg1"/>
                </a:solidFill>
              </a:endParaRPr>
            </a:p>
          </p:txBody>
        </p:sp>
      </p:grpSp>
      <p:sp>
        <p:nvSpPr>
          <p:cNvPr id="30737" name="Rectangle 35"/>
          <p:cNvSpPr>
            <a:spLocks noChangeArrowheads="1"/>
          </p:cNvSpPr>
          <p:nvPr/>
        </p:nvSpPr>
        <p:spPr bwMode="gray">
          <a:xfrm>
            <a:off x="533400" y="1066800"/>
            <a:ext cx="838200" cy="339725"/>
          </a:xfrm>
          <a:prstGeom prst="rect">
            <a:avLst/>
          </a:prstGeom>
          <a:noFill/>
          <a:ln w="12700">
            <a:noFill/>
            <a:miter lim="800000"/>
            <a:headEnd/>
            <a:tailEnd/>
          </a:ln>
        </p:spPr>
        <p:txBody>
          <a:bodyPr lIns="96838" tIns="47625" rIns="96838" bIns="47625" anchor="ctr">
            <a:spAutoFit/>
          </a:bodyPr>
          <a:lstStyle/>
          <a:p>
            <a:pPr algn="ctr"/>
            <a:r>
              <a:rPr lang="en-US" sz="1600">
                <a:latin typeface="Arial" pitchFamily="34" charset="0"/>
              </a:rPr>
              <a:t>User</a:t>
            </a:r>
          </a:p>
        </p:txBody>
      </p:sp>
      <p:sp>
        <p:nvSpPr>
          <p:cNvPr id="30738" name="Rectangle 37"/>
          <p:cNvSpPr>
            <a:spLocks noChangeArrowheads="1"/>
          </p:cNvSpPr>
          <p:nvPr/>
        </p:nvSpPr>
        <p:spPr bwMode="gray">
          <a:xfrm>
            <a:off x="2895600" y="4495800"/>
            <a:ext cx="838200" cy="228600"/>
          </a:xfrm>
          <a:prstGeom prst="rect">
            <a:avLst/>
          </a:prstGeom>
          <a:solidFill>
            <a:schemeClr val="folHlink"/>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chemeClr val="bg1"/>
                </a:solidFill>
              </a:rPr>
              <a:t>r13 (sp)</a:t>
            </a:r>
            <a:endParaRPr lang="en-US" sz="1600">
              <a:solidFill>
                <a:schemeClr val="bg1"/>
              </a:solidFill>
            </a:endParaRPr>
          </a:p>
        </p:txBody>
      </p:sp>
      <p:sp>
        <p:nvSpPr>
          <p:cNvPr id="30739" name="Rectangle 38"/>
          <p:cNvSpPr>
            <a:spLocks noChangeArrowheads="1"/>
          </p:cNvSpPr>
          <p:nvPr/>
        </p:nvSpPr>
        <p:spPr bwMode="gray">
          <a:xfrm>
            <a:off x="2895600" y="4724400"/>
            <a:ext cx="838200" cy="228600"/>
          </a:xfrm>
          <a:prstGeom prst="rect">
            <a:avLst/>
          </a:prstGeom>
          <a:solidFill>
            <a:schemeClr val="folHlink"/>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chemeClr val="bg1"/>
                </a:solidFill>
              </a:rPr>
              <a:t>r14 (lr)</a:t>
            </a:r>
            <a:endParaRPr lang="en-US" sz="1600">
              <a:solidFill>
                <a:schemeClr val="bg1"/>
              </a:solidFill>
            </a:endParaRPr>
          </a:p>
        </p:txBody>
      </p:sp>
      <p:sp>
        <p:nvSpPr>
          <p:cNvPr id="30740" name="Rectangle 39"/>
          <p:cNvSpPr>
            <a:spLocks noChangeArrowheads="1"/>
          </p:cNvSpPr>
          <p:nvPr/>
        </p:nvSpPr>
        <p:spPr bwMode="gray">
          <a:xfrm>
            <a:off x="2895600" y="5562600"/>
            <a:ext cx="838200" cy="228600"/>
          </a:xfrm>
          <a:prstGeom prst="rect">
            <a:avLst/>
          </a:prstGeom>
          <a:solidFill>
            <a:schemeClr val="folHlink"/>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chemeClr val="bg1"/>
                </a:solidFill>
              </a:rPr>
              <a:t>spsr</a:t>
            </a:r>
          </a:p>
        </p:txBody>
      </p:sp>
      <p:sp>
        <p:nvSpPr>
          <p:cNvPr id="30741" name="Rectangle 40"/>
          <p:cNvSpPr>
            <a:spLocks noChangeArrowheads="1"/>
          </p:cNvSpPr>
          <p:nvPr/>
        </p:nvSpPr>
        <p:spPr bwMode="gray">
          <a:xfrm>
            <a:off x="2819400" y="1066800"/>
            <a:ext cx="838200" cy="339725"/>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30742" name="Rectangle 41"/>
          <p:cNvSpPr>
            <a:spLocks noChangeArrowheads="1"/>
          </p:cNvSpPr>
          <p:nvPr/>
        </p:nvSpPr>
        <p:spPr bwMode="gray">
          <a:xfrm>
            <a:off x="2895600" y="4953000"/>
            <a:ext cx="838200" cy="2286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endParaRPr lang="en-GB" sz="1200">
              <a:solidFill>
                <a:schemeClr val="bg1"/>
              </a:solidFill>
            </a:endParaRPr>
          </a:p>
        </p:txBody>
      </p:sp>
      <p:sp>
        <p:nvSpPr>
          <p:cNvPr id="30743" name="Rectangle 42"/>
          <p:cNvSpPr>
            <a:spLocks noChangeArrowheads="1"/>
          </p:cNvSpPr>
          <p:nvPr/>
        </p:nvSpPr>
        <p:spPr bwMode="gray">
          <a:xfrm>
            <a:off x="2895600" y="5334000"/>
            <a:ext cx="838200" cy="2286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endParaRPr lang="en-GB" sz="1200">
              <a:solidFill>
                <a:schemeClr val="bg1"/>
              </a:solidFill>
            </a:endParaRPr>
          </a:p>
        </p:txBody>
      </p:sp>
      <p:sp>
        <p:nvSpPr>
          <p:cNvPr id="30744" name="Rectangle 43"/>
          <p:cNvSpPr>
            <a:spLocks noChangeArrowheads="1"/>
          </p:cNvSpPr>
          <p:nvPr/>
        </p:nvSpPr>
        <p:spPr bwMode="gray">
          <a:xfrm>
            <a:off x="2895600" y="1524000"/>
            <a:ext cx="838200" cy="2971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30745" name="Rectangle 45"/>
          <p:cNvSpPr>
            <a:spLocks noChangeArrowheads="1"/>
          </p:cNvSpPr>
          <p:nvPr/>
        </p:nvSpPr>
        <p:spPr bwMode="gray">
          <a:xfrm>
            <a:off x="5257800" y="4495800"/>
            <a:ext cx="838200" cy="228600"/>
          </a:xfrm>
          <a:prstGeom prst="rect">
            <a:avLst/>
          </a:prstGeom>
          <a:solidFill>
            <a:schemeClr val="accent1"/>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73025" tIns="36512" rIns="73025" bIns="36512" anchor="ctr"/>
          <a:lstStyle/>
          <a:p>
            <a:pPr algn="ctr" defTabSz="487363"/>
            <a:r>
              <a:rPr lang="en-US" sz="1200">
                <a:solidFill>
                  <a:schemeClr val="bg1"/>
                </a:solidFill>
              </a:rPr>
              <a:t>r13 (sp)</a:t>
            </a:r>
            <a:endParaRPr lang="en-US" sz="1300" b="0">
              <a:solidFill>
                <a:schemeClr val="bg1"/>
              </a:solidFill>
              <a:latin typeface="Helvetica" pitchFamily="34" charset="0"/>
            </a:endParaRPr>
          </a:p>
        </p:txBody>
      </p:sp>
      <p:sp>
        <p:nvSpPr>
          <p:cNvPr id="30746" name="Rectangle 46"/>
          <p:cNvSpPr>
            <a:spLocks noChangeArrowheads="1"/>
          </p:cNvSpPr>
          <p:nvPr/>
        </p:nvSpPr>
        <p:spPr bwMode="gray">
          <a:xfrm>
            <a:off x="5257800" y="4724400"/>
            <a:ext cx="838200" cy="228600"/>
          </a:xfrm>
          <a:prstGeom prst="rect">
            <a:avLst/>
          </a:prstGeom>
          <a:solidFill>
            <a:schemeClr val="accent1"/>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30747" name="Rectangle 47"/>
          <p:cNvSpPr>
            <a:spLocks noChangeArrowheads="1"/>
          </p:cNvSpPr>
          <p:nvPr/>
        </p:nvSpPr>
        <p:spPr bwMode="gray">
          <a:xfrm>
            <a:off x="5257800" y="5562600"/>
            <a:ext cx="838200" cy="228600"/>
          </a:xfrm>
          <a:prstGeom prst="rect">
            <a:avLst/>
          </a:prstGeom>
          <a:solidFill>
            <a:schemeClr val="accent1"/>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73025" tIns="36512" rIns="73025" bIns="36512" anchor="ctr"/>
          <a:lstStyle/>
          <a:p>
            <a:pPr algn="ctr" defTabSz="487363"/>
            <a:r>
              <a:rPr lang="en-US" sz="1200">
                <a:solidFill>
                  <a:schemeClr val="bg1"/>
                </a:solidFill>
              </a:rPr>
              <a:t>spsr</a:t>
            </a:r>
          </a:p>
        </p:txBody>
      </p:sp>
      <p:sp>
        <p:nvSpPr>
          <p:cNvPr id="30748" name="Rectangle 48"/>
          <p:cNvSpPr>
            <a:spLocks noChangeArrowheads="1"/>
          </p:cNvSpPr>
          <p:nvPr/>
        </p:nvSpPr>
        <p:spPr bwMode="gray">
          <a:xfrm>
            <a:off x="5181600" y="1066800"/>
            <a:ext cx="914400" cy="339725"/>
          </a:xfrm>
          <a:prstGeom prst="rect">
            <a:avLst/>
          </a:prstGeom>
          <a:noFill/>
          <a:ln w="12700">
            <a:noFill/>
            <a:miter lim="800000"/>
            <a:headEnd/>
            <a:tailEnd/>
          </a:ln>
          <a:effectLst/>
        </p:spPr>
        <p:txBody>
          <a:bodyPr lIns="96838" tIns="47625" rIns="96838" bIns="47625" anchor="ctr">
            <a:spAutoFit/>
          </a:bodyPr>
          <a:lstStyle/>
          <a:p>
            <a:pPr algn="ctr"/>
            <a:r>
              <a:rPr lang="en-US" sz="1600" dirty="0" err="1">
                <a:latin typeface="Arial" pitchFamily="34" charset="0"/>
              </a:rPr>
              <a:t>Undef</a:t>
            </a:r>
            <a:endParaRPr lang="en-US" sz="2000" dirty="0">
              <a:solidFill>
                <a:schemeClr val="hlink"/>
              </a:solidFill>
              <a:latin typeface="Times New Roman" pitchFamily="18" charset="0"/>
            </a:endParaRPr>
          </a:p>
        </p:txBody>
      </p:sp>
      <p:sp>
        <p:nvSpPr>
          <p:cNvPr id="30749" name="Rectangle 49"/>
          <p:cNvSpPr>
            <a:spLocks noChangeArrowheads="1"/>
          </p:cNvSpPr>
          <p:nvPr/>
        </p:nvSpPr>
        <p:spPr bwMode="gray">
          <a:xfrm>
            <a:off x="5257800" y="4953000"/>
            <a:ext cx="838200" cy="2286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endParaRPr lang="en-GB" sz="1200">
              <a:solidFill>
                <a:schemeClr val="bg1"/>
              </a:solidFill>
            </a:endParaRPr>
          </a:p>
        </p:txBody>
      </p:sp>
      <p:sp>
        <p:nvSpPr>
          <p:cNvPr id="30750" name="Rectangle 50"/>
          <p:cNvSpPr>
            <a:spLocks noChangeArrowheads="1"/>
          </p:cNvSpPr>
          <p:nvPr/>
        </p:nvSpPr>
        <p:spPr bwMode="gray">
          <a:xfrm>
            <a:off x="5257800" y="5334000"/>
            <a:ext cx="838200" cy="2286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endParaRPr lang="en-GB" sz="1200">
              <a:solidFill>
                <a:schemeClr val="bg1"/>
              </a:solidFill>
            </a:endParaRPr>
          </a:p>
        </p:txBody>
      </p:sp>
      <p:sp>
        <p:nvSpPr>
          <p:cNvPr id="30751" name="Rectangle 51"/>
          <p:cNvSpPr>
            <a:spLocks noChangeArrowheads="1"/>
          </p:cNvSpPr>
          <p:nvPr/>
        </p:nvSpPr>
        <p:spPr bwMode="gray">
          <a:xfrm>
            <a:off x="5257800" y="1524000"/>
            <a:ext cx="838200" cy="2971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30752" name="Rectangle 53"/>
          <p:cNvSpPr>
            <a:spLocks noChangeArrowheads="1"/>
          </p:cNvSpPr>
          <p:nvPr/>
        </p:nvSpPr>
        <p:spPr bwMode="gray">
          <a:xfrm>
            <a:off x="4114800" y="4495800"/>
            <a:ext cx="838200" cy="228600"/>
          </a:xfrm>
          <a:prstGeom prst="rect">
            <a:avLst/>
          </a:prstGeom>
          <a:solidFill>
            <a:schemeClr val="accent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chemeClr val="bg1"/>
                </a:solidFill>
              </a:rPr>
              <a:t>r13 (sp)</a:t>
            </a:r>
          </a:p>
        </p:txBody>
      </p:sp>
      <p:sp>
        <p:nvSpPr>
          <p:cNvPr id="30753" name="Rectangle 54"/>
          <p:cNvSpPr>
            <a:spLocks noChangeArrowheads="1"/>
          </p:cNvSpPr>
          <p:nvPr/>
        </p:nvSpPr>
        <p:spPr bwMode="gray">
          <a:xfrm>
            <a:off x="4114800" y="4724400"/>
            <a:ext cx="838200" cy="228600"/>
          </a:xfrm>
          <a:prstGeom prst="rect">
            <a:avLst/>
          </a:prstGeom>
          <a:solidFill>
            <a:schemeClr val="accent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chemeClr val="bg1"/>
                </a:solidFill>
              </a:rPr>
              <a:t>r14 (lr)</a:t>
            </a:r>
          </a:p>
        </p:txBody>
      </p:sp>
      <p:sp>
        <p:nvSpPr>
          <p:cNvPr id="30754" name="Rectangle 55"/>
          <p:cNvSpPr>
            <a:spLocks noChangeArrowheads="1"/>
          </p:cNvSpPr>
          <p:nvPr/>
        </p:nvSpPr>
        <p:spPr bwMode="gray">
          <a:xfrm>
            <a:off x="4114800" y="5562600"/>
            <a:ext cx="838200" cy="228600"/>
          </a:xfrm>
          <a:prstGeom prst="rect">
            <a:avLst/>
          </a:prstGeom>
          <a:solidFill>
            <a:schemeClr val="accent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chemeClr val="bg1"/>
                </a:solidFill>
              </a:rPr>
              <a:t>spsr</a:t>
            </a:r>
          </a:p>
        </p:txBody>
      </p:sp>
      <p:sp>
        <p:nvSpPr>
          <p:cNvPr id="30755" name="Rectangle 56"/>
          <p:cNvSpPr>
            <a:spLocks noChangeArrowheads="1"/>
          </p:cNvSpPr>
          <p:nvPr/>
        </p:nvSpPr>
        <p:spPr bwMode="gray">
          <a:xfrm>
            <a:off x="4038600" y="1066800"/>
            <a:ext cx="838200" cy="339725"/>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30756" name="Rectangle 57"/>
          <p:cNvSpPr>
            <a:spLocks noChangeArrowheads="1"/>
          </p:cNvSpPr>
          <p:nvPr/>
        </p:nvSpPr>
        <p:spPr bwMode="gray">
          <a:xfrm>
            <a:off x="4114800" y="4953000"/>
            <a:ext cx="838200" cy="2286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endParaRPr lang="en-GB" sz="1200">
              <a:solidFill>
                <a:schemeClr val="bg1"/>
              </a:solidFill>
            </a:endParaRPr>
          </a:p>
        </p:txBody>
      </p:sp>
      <p:sp>
        <p:nvSpPr>
          <p:cNvPr id="30757" name="Rectangle 58"/>
          <p:cNvSpPr>
            <a:spLocks noChangeArrowheads="1"/>
          </p:cNvSpPr>
          <p:nvPr/>
        </p:nvSpPr>
        <p:spPr bwMode="gray">
          <a:xfrm>
            <a:off x="4114800" y="5334000"/>
            <a:ext cx="838200" cy="2286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endParaRPr lang="en-GB" sz="1200">
              <a:solidFill>
                <a:schemeClr val="bg1"/>
              </a:solidFill>
            </a:endParaRPr>
          </a:p>
        </p:txBody>
      </p:sp>
      <p:sp>
        <p:nvSpPr>
          <p:cNvPr id="30758" name="Rectangle 59"/>
          <p:cNvSpPr>
            <a:spLocks noChangeArrowheads="1"/>
          </p:cNvSpPr>
          <p:nvPr/>
        </p:nvSpPr>
        <p:spPr bwMode="gray">
          <a:xfrm>
            <a:off x="4114800" y="1524000"/>
            <a:ext cx="838200" cy="2971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30759" name="Rectangle 61"/>
          <p:cNvSpPr>
            <a:spLocks noChangeArrowheads="1"/>
          </p:cNvSpPr>
          <p:nvPr/>
        </p:nvSpPr>
        <p:spPr bwMode="gray">
          <a:xfrm>
            <a:off x="6477000" y="4495800"/>
            <a:ext cx="838200" cy="228600"/>
          </a:xfrm>
          <a:prstGeom prst="rect">
            <a:avLst/>
          </a:prstGeom>
          <a:solidFill>
            <a:srgbClr val="DDDDDD"/>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73025" tIns="36512" rIns="73025" bIns="36512" anchor="ctr"/>
          <a:lstStyle/>
          <a:p>
            <a:pPr algn="ctr" defTabSz="487363"/>
            <a:r>
              <a:rPr lang="en-US" sz="1200"/>
              <a:t>r13 (sp)</a:t>
            </a:r>
          </a:p>
        </p:txBody>
      </p:sp>
      <p:sp>
        <p:nvSpPr>
          <p:cNvPr id="30760" name="Rectangle 62"/>
          <p:cNvSpPr>
            <a:spLocks noChangeArrowheads="1"/>
          </p:cNvSpPr>
          <p:nvPr/>
        </p:nvSpPr>
        <p:spPr bwMode="gray">
          <a:xfrm>
            <a:off x="6477000" y="4724400"/>
            <a:ext cx="838200" cy="228600"/>
          </a:xfrm>
          <a:prstGeom prst="rect">
            <a:avLst/>
          </a:prstGeom>
          <a:solidFill>
            <a:srgbClr val="DDDDDD"/>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73025" tIns="36512" rIns="73025" bIns="36512" anchor="ctr"/>
          <a:lstStyle/>
          <a:p>
            <a:pPr algn="ctr" defTabSz="487363"/>
            <a:r>
              <a:rPr lang="en-US" sz="1200"/>
              <a:t>r14 (lr)</a:t>
            </a:r>
          </a:p>
        </p:txBody>
      </p:sp>
      <p:sp>
        <p:nvSpPr>
          <p:cNvPr id="30761" name="Rectangle 63"/>
          <p:cNvSpPr>
            <a:spLocks noChangeArrowheads="1"/>
          </p:cNvSpPr>
          <p:nvPr/>
        </p:nvSpPr>
        <p:spPr bwMode="gray">
          <a:xfrm>
            <a:off x="6477000" y="5562600"/>
            <a:ext cx="838200" cy="228600"/>
          </a:xfrm>
          <a:prstGeom prst="rect">
            <a:avLst/>
          </a:prstGeom>
          <a:solidFill>
            <a:srgbClr val="DDDDDD"/>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73025" tIns="36512" rIns="73025" bIns="36512" anchor="ctr"/>
          <a:lstStyle/>
          <a:p>
            <a:pPr algn="ctr" defTabSz="487363"/>
            <a:r>
              <a:rPr lang="en-US" sz="1200"/>
              <a:t>spsr</a:t>
            </a:r>
          </a:p>
        </p:txBody>
      </p:sp>
      <p:sp>
        <p:nvSpPr>
          <p:cNvPr id="30762" name="Rectangle 64"/>
          <p:cNvSpPr>
            <a:spLocks noChangeArrowheads="1"/>
          </p:cNvSpPr>
          <p:nvPr/>
        </p:nvSpPr>
        <p:spPr bwMode="gray">
          <a:xfrm>
            <a:off x="6324600" y="1066800"/>
            <a:ext cx="914400" cy="339725"/>
          </a:xfrm>
          <a:prstGeom prst="rect">
            <a:avLst/>
          </a:prstGeom>
          <a:noFill/>
          <a:ln w="12700">
            <a:noFill/>
            <a:miter lim="800000"/>
            <a:headEnd/>
            <a:tailEnd/>
          </a:ln>
          <a:effectLst/>
        </p:spPr>
        <p:txBody>
          <a:bodyPr lIns="96838" tIns="47625" rIns="96838" bIns="47625" anchor="ctr">
            <a:spAutoFit/>
          </a:bodyPr>
          <a:lstStyle/>
          <a:p>
            <a:pPr algn="ctr"/>
            <a:r>
              <a:rPr lang="en-US" sz="1600" dirty="0">
                <a:latin typeface="Arial" pitchFamily="34" charset="0"/>
              </a:rPr>
              <a:t>Abort</a:t>
            </a:r>
            <a:endParaRPr lang="en-US" sz="2000" dirty="0">
              <a:solidFill>
                <a:schemeClr val="hlink"/>
              </a:solidFill>
              <a:latin typeface="Times New Roman" pitchFamily="18" charset="0"/>
            </a:endParaRPr>
          </a:p>
        </p:txBody>
      </p:sp>
      <p:sp>
        <p:nvSpPr>
          <p:cNvPr id="30763" name="Rectangle 65"/>
          <p:cNvSpPr>
            <a:spLocks noChangeArrowheads="1"/>
          </p:cNvSpPr>
          <p:nvPr/>
        </p:nvSpPr>
        <p:spPr bwMode="gray">
          <a:xfrm>
            <a:off x="6477000" y="4953000"/>
            <a:ext cx="838200" cy="2286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endParaRPr lang="en-GB" sz="1200">
              <a:solidFill>
                <a:schemeClr val="bg1"/>
              </a:solidFill>
            </a:endParaRPr>
          </a:p>
        </p:txBody>
      </p:sp>
      <p:sp>
        <p:nvSpPr>
          <p:cNvPr id="30764" name="Rectangle 66"/>
          <p:cNvSpPr>
            <a:spLocks noChangeArrowheads="1"/>
          </p:cNvSpPr>
          <p:nvPr/>
        </p:nvSpPr>
        <p:spPr bwMode="gray">
          <a:xfrm>
            <a:off x="6477000" y="5334000"/>
            <a:ext cx="838200" cy="2286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endParaRPr lang="en-GB" sz="1200">
              <a:solidFill>
                <a:schemeClr val="bg1"/>
              </a:solidFill>
            </a:endParaRPr>
          </a:p>
        </p:txBody>
      </p:sp>
      <p:sp>
        <p:nvSpPr>
          <p:cNvPr id="30765" name="Rectangle 67"/>
          <p:cNvSpPr>
            <a:spLocks noChangeArrowheads="1"/>
          </p:cNvSpPr>
          <p:nvPr/>
        </p:nvSpPr>
        <p:spPr bwMode="gray">
          <a:xfrm>
            <a:off x="6477000" y="1524000"/>
            <a:ext cx="838200" cy="2971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30766" name="Rectangle 68"/>
          <p:cNvSpPr>
            <a:spLocks noChangeArrowheads="1"/>
          </p:cNvSpPr>
          <p:nvPr/>
        </p:nvSpPr>
        <p:spPr bwMode="gray">
          <a:xfrm>
            <a:off x="7442200" y="2578100"/>
            <a:ext cx="1298753" cy="523220"/>
          </a:xfrm>
          <a:prstGeom prst="rect">
            <a:avLst/>
          </a:prstGeom>
          <a:noFill/>
          <a:ln w="12700">
            <a:noFill/>
            <a:miter lim="800000"/>
            <a:headEnd type="none" w="sm" len="sm"/>
            <a:tailEnd type="none" w="sm" len="sm"/>
          </a:ln>
          <a:effectLst/>
        </p:spPr>
        <p:txBody>
          <a:bodyPr wrap="none">
            <a:spAutoFit/>
          </a:bodyPr>
          <a:lstStyle/>
          <a:p>
            <a:r>
              <a:rPr lang="en-US" b="0" dirty="0">
                <a:ln w="10160">
                  <a:noFill/>
                  <a:prstDash val="solid"/>
                </a:ln>
                <a:solidFill>
                  <a:srgbClr val="002060"/>
                </a:solidFill>
                <a:latin typeface="Helvetica-Narrow" pitchFamily="34" charset="0"/>
              </a:rPr>
              <a:t>Thumb state</a:t>
            </a:r>
          </a:p>
          <a:p>
            <a:r>
              <a:rPr lang="en-US" b="0" dirty="0">
                <a:ln w="10160">
                  <a:noFill/>
                  <a:prstDash val="solid"/>
                </a:ln>
                <a:solidFill>
                  <a:srgbClr val="002060"/>
                </a:solidFill>
                <a:latin typeface="Helvetica-Narrow" pitchFamily="34" charset="0"/>
              </a:rPr>
              <a:t>Low  registers</a:t>
            </a:r>
          </a:p>
        </p:txBody>
      </p:sp>
      <p:sp>
        <p:nvSpPr>
          <p:cNvPr id="30767" name="Rectangle 69"/>
          <p:cNvSpPr>
            <a:spLocks noChangeArrowheads="1"/>
          </p:cNvSpPr>
          <p:nvPr/>
        </p:nvSpPr>
        <p:spPr bwMode="gray">
          <a:xfrm>
            <a:off x="7442200" y="3784600"/>
            <a:ext cx="1289135" cy="523220"/>
          </a:xfrm>
          <a:prstGeom prst="rect">
            <a:avLst/>
          </a:prstGeom>
          <a:noFill/>
          <a:ln w="12700">
            <a:noFill/>
            <a:miter lim="800000"/>
            <a:headEnd type="none" w="sm" len="sm"/>
            <a:tailEnd type="none" w="sm" len="sm"/>
          </a:ln>
        </p:spPr>
        <p:txBody>
          <a:bodyPr wrap="none">
            <a:spAutoFit/>
          </a:bodyPr>
          <a:lstStyle/>
          <a:p>
            <a:r>
              <a:rPr lang="en-US" b="0" dirty="0">
                <a:solidFill>
                  <a:srgbClr val="002060"/>
                </a:solidFill>
                <a:latin typeface="Helvetica-Narrow" pitchFamily="34" charset="0"/>
              </a:rPr>
              <a:t>Thumb state</a:t>
            </a:r>
          </a:p>
          <a:p>
            <a:r>
              <a:rPr lang="en-US" b="0" dirty="0">
                <a:solidFill>
                  <a:srgbClr val="002060"/>
                </a:solidFill>
                <a:latin typeface="Helvetica-Narrow" pitchFamily="34" charset="0"/>
              </a:rPr>
              <a:t>High registers</a:t>
            </a:r>
          </a:p>
        </p:txBody>
      </p:sp>
      <p:sp>
        <p:nvSpPr>
          <p:cNvPr id="30768" name="Rectangle 70"/>
          <p:cNvSpPr>
            <a:spLocks noChangeArrowheads="1"/>
          </p:cNvSpPr>
          <p:nvPr/>
        </p:nvSpPr>
        <p:spPr bwMode="gray">
          <a:xfrm>
            <a:off x="457200" y="5943600"/>
            <a:ext cx="6934200" cy="339725"/>
          </a:xfrm>
          <a:prstGeom prst="rect">
            <a:avLst/>
          </a:prstGeom>
          <a:noFill/>
          <a:ln w="12700">
            <a:noFill/>
            <a:miter lim="800000"/>
            <a:headEnd/>
            <a:tailEnd/>
          </a:ln>
        </p:spPr>
        <p:txBody>
          <a:bodyPr lIns="96838" tIns="47625" rIns="96838" bIns="47625" anchor="ctr">
            <a:spAutoFit/>
          </a:bodyPr>
          <a:lstStyle/>
          <a:p>
            <a:r>
              <a:rPr lang="en-US" sz="1600">
                <a:latin typeface="Arial" pitchFamily="34" charset="0"/>
              </a:rPr>
              <a:t>Note: System mode uses the User mode register set </a:t>
            </a:r>
            <a:endParaRPr lang="en-US" sz="1600">
              <a:solidFill>
                <a:schemeClr val="hlink"/>
              </a:solidFill>
              <a:latin typeface="Arial" pitchFamily="34" charset="0"/>
            </a:endParaRP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075"/>
          <p:cNvSpPr>
            <a:spLocks noGrp="1" noChangeArrowheads="1"/>
          </p:cNvSpPr>
          <p:nvPr>
            <p:ph type="title"/>
          </p:nvPr>
        </p:nvSpPr>
        <p:spPr>
          <a:xfrm>
            <a:off x="660397" y="27900"/>
            <a:ext cx="6248390" cy="581697"/>
          </a:xfrm>
        </p:spPr>
        <p:txBody>
          <a:bodyPr/>
          <a:lstStyle/>
          <a:p>
            <a:r>
              <a:rPr lang="en-US" dirty="0" smtClean="0"/>
              <a:t>Program Status Registers</a:t>
            </a:r>
          </a:p>
        </p:txBody>
      </p:sp>
      <p:sp>
        <p:nvSpPr>
          <p:cNvPr id="32771" name="Rectangle 3076"/>
          <p:cNvSpPr>
            <a:spLocks noGrp="1" noChangeArrowheads="1"/>
          </p:cNvSpPr>
          <p:nvPr>
            <p:ph sz="half" idx="1"/>
          </p:nvPr>
        </p:nvSpPr>
        <p:spPr>
          <a:xfrm>
            <a:off x="457200" y="1904994"/>
            <a:ext cx="4038600" cy="4525963"/>
          </a:xfrm>
        </p:spPr>
        <p:style>
          <a:lnRef idx="0">
            <a:schemeClr val="accent2"/>
          </a:lnRef>
          <a:fillRef idx="3">
            <a:schemeClr val="accent2"/>
          </a:fillRef>
          <a:effectRef idx="3">
            <a:schemeClr val="accent2"/>
          </a:effectRef>
          <a:fontRef idx="minor">
            <a:schemeClr val="lt1"/>
          </a:fontRef>
        </p:style>
        <p:txBody>
          <a:bodyPr anchorCtr="1">
            <a:normAutofit fontScale="70000" lnSpcReduction="20000"/>
          </a:bodyPr>
          <a:lstStyle/>
          <a:p>
            <a:pPr>
              <a:buNone/>
            </a:pPr>
            <a:endParaRPr lang="en-US" dirty="0" smtClean="0">
              <a:solidFill>
                <a:schemeClr val="bg1"/>
              </a:solidFill>
            </a:endParaRPr>
          </a:p>
          <a:p>
            <a:r>
              <a:rPr lang="en-US" sz="3100" dirty="0" smtClean="0">
                <a:solidFill>
                  <a:schemeClr val="bg1"/>
                </a:solidFill>
              </a:rPr>
              <a:t>Condition code flags</a:t>
            </a:r>
          </a:p>
          <a:p>
            <a:pPr marL="768350" lvl="1" indent="-234950"/>
            <a:r>
              <a:rPr lang="en-US" dirty="0" smtClean="0">
                <a:solidFill>
                  <a:schemeClr val="bg1"/>
                </a:solidFill>
              </a:rPr>
              <a:t>N = Negative result from ALU</a:t>
            </a:r>
            <a:endParaRPr lang="en-US" b="1" dirty="0" smtClean="0">
              <a:solidFill>
                <a:schemeClr val="bg1"/>
              </a:solidFill>
            </a:endParaRPr>
          </a:p>
          <a:p>
            <a:pPr marL="768350" lvl="1" indent="-234950"/>
            <a:r>
              <a:rPr lang="en-US" dirty="0" smtClean="0">
                <a:solidFill>
                  <a:schemeClr val="bg1"/>
                </a:solidFill>
              </a:rPr>
              <a:t>Z = </a:t>
            </a:r>
            <a:r>
              <a:rPr lang="en-US" b="1" dirty="0" smtClean="0">
                <a:solidFill>
                  <a:schemeClr val="bg1"/>
                </a:solidFill>
              </a:rPr>
              <a:t>Z</a:t>
            </a:r>
            <a:r>
              <a:rPr lang="en-US" dirty="0" smtClean="0">
                <a:solidFill>
                  <a:schemeClr val="bg1"/>
                </a:solidFill>
              </a:rPr>
              <a:t>ero result from ALU</a:t>
            </a:r>
          </a:p>
          <a:p>
            <a:pPr marL="768350" lvl="1" indent="-234950"/>
            <a:r>
              <a:rPr lang="en-US" dirty="0" smtClean="0">
                <a:solidFill>
                  <a:schemeClr val="bg1"/>
                </a:solidFill>
              </a:rPr>
              <a:t>C = ALU operation </a:t>
            </a:r>
            <a:r>
              <a:rPr lang="en-US" b="1" dirty="0" smtClean="0">
                <a:solidFill>
                  <a:schemeClr val="bg1"/>
                </a:solidFill>
              </a:rPr>
              <a:t>C</a:t>
            </a:r>
            <a:r>
              <a:rPr lang="en-US" dirty="0" smtClean="0">
                <a:solidFill>
                  <a:schemeClr val="bg1"/>
                </a:solidFill>
              </a:rPr>
              <a:t>arried out</a:t>
            </a:r>
          </a:p>
          <a:p>
            <a:pPr marL="768350" lvl="1" indent="-234950"/>
            <a:r>
              <a:rPr lang="en-US" dirty="0" smtClean="0">
                <a:solidFill>
                  <a:schemeClr val="bg1"/>
                </a:solidFill>
              </a:rPr>
              <a:t>V = ALU operation overflowed</a:t>
            </a:r>
          </a:p>
          <a:p>
            <a:endParaRPr lang="en-US" sz="1600" dirty="0" smtClean="0">
              <a:solidFill>
                <a:schemeClr val="bg1"/>
              </a:solidFill>
            </a:endParaRPr>
          </a:p>
          <a:p>
            <a:r>
              <a:rPr lang="en-US" sz="3100" dirty="0" smtClean="0">
                <a:solidFill>
                  <a:schemeClr val="bg1"/>
                </a:solidFill>
              </a:rPr>
              <a:t>Sticky Overflow flag - Q flag</a:t>
            </a:r>
          </a:p>
          <a:p>
            <a:pPr marL="768350" lvl="1" indent="-234950"/>
            <a:r>
              <a:rPr lang="en-US" sz="3100" dirty="0" smtClean="0">
                <a:solidFill>
                  <a:schemeClr val="bg1"/>
                </a:solidFill>
              </a:rPr>
              <a:t>Architecture 5TE/J only</a:t>
            </a:r>
          </a:p>
          <a:p>
            <a:pPr marL="768350" lvl="1" indent="-234950"/>
            <a:r>
              <a:rPr lang="en-US" sz="3100" dirty="0" smtClean="0">
                <a:solidFill>
                  <a:schemeClr val="bg1"/>
                </a:solidFill>
              </a:rPr>
              <a:t>Indicates if saturation has occurred</a:t>
            </a:r>
          </a:p>
          <a:p>
            <a:endParaRPr lang="en-US" sz="1600" dirty="0" smtClean="0">
              <a:solidFill>
                <a:schemeClr val="bg1"/>
              </a:solidFill>
            </a:endParaRPr>
          </a:p>
          <a:p>
            <a:r>
              <a:rPr lang="en-US" sz="3300" dirty="0" smtClean="0">
                <a:solidFill>
                  <a:schemeClr val="bg1"/>
                </a:solidFill>
              </a:rPr>
              <a:t>J bit</a:t>
            </a:r>
          </a:p>
          <a:p>
            <a:pPr marL="768350" lvl="1" indent="-234950"/>
            <a:r>
              <a:rPr lang="en-US" sz="2800" dirty="0" smtClean="0">
                <a:solidFill>
                  <a:schemeClr val="bg1"/>
                </a:solidFill>
              </a:rPr>
              <a:t>Architecture 5TEJ only</a:t>
            </a:r>
          </a:p>
          <a:p>
            <a:pPr marL="768350" lvl="1" indent="-234950"/>
            <a:r>
              <a:rPr lang="en-US" sz="2800" dirty="0" smtClean="0">
                <a:solidFill>
                  <a:schemeClr val="bg1"/>
                </a:solidFill>
              </a:rPr>
              <a:t>J = 1: Processor in Jazelle state</a:t>
            </a:r>
          </a:p>
          <a:p>
            <a:pPr marL="768350" lvl="1" indent="-234950"/>
            <a:endParaRPr lang="en-US" sz="1500" dirty="0" smtClean="0">
              <a:solidFill>
                <a:schemeClr val="bg1"/>
              </a:solidFill>
            </a:endParaRPr>
          </a:p>
          <a:p>
            <a:pPr marL="768350" lvl="1" indent="-234950"/>
            <a:endParaRPr lang="en-US" sz="1500" dirty="0" smtClean="0">
              <a:solidFill>
                <a:schemeClr val="bg1"/>
              </a:solidFill>
            </a:endParaRPr>
          </a:p>
        </p:txBody>
      </p:sp>
      <p:sp>
        <p:nvSpPr>
          <p:cNvPr id="32772" name="Rectangle 3077"/>
          <p:cNvSpPr>
            <a:spLocks noGrp="1" noChangeArrowheads="1"/>
          </p:cNvSpPr>
          <p:nvPr>
            <p:ph sz="half" idx="2"/>
          </p:nvPr>
        </p:nvSpPr>
        <p:spPr>
          <a:xfrm>
            <a:off x="4648200" y="1904994"/>
            <a:ext cx="4038600" cy="4525963"/>
          </a:xfrm>
        </p:spPr>
        <p:style>
          <a:lnRef idx="0">
            <a:schemeClr val="accent1"/>
          </a:lnRef>
          <a:fillRef idx="3">
            <a:schemeClr val="accent1"/>
          </a:fillRef>
          <a:effectRef idx="3">
            <a:schemeClr val="accent1"/>
          </a:effectRef>
          <a:fontRef idx="minor">
            <a:schemeClr val="lt1"/>
          </a:fontRef>
        </p:style>
        <p:txBody>
          <a:bodyPr anchorCtr="1">
            <a:normAutofit fontScale="92500" lnSpcReduction="10000"/>
          </a:bodyPr>
          <a:lstStyle/>
          <a:p>
            <a:endParaRPr lang="en-US" sz="2400" dirty="0" smtClean="0">
              <a:solidFill>
                <a:schemeClr val="bg1"/>
              </a:solidFill>
            </a:endParaRPr>
          </a:p>
          <a:p>
            <a:r>
              <a:rPr lang="en-US" sz="2400" dirty="0" smtClean="0">
                <a:solidFill>
                  <a:schemeClr val="bg1"/>
                </a:solidFill>
              </a:rPr>
              <a:t>Interrupt Disable bits.</a:t>
            </a:r>
          </a:p>
          <a:p>
            <a:pPr lvl="1"/>
            <a:r>
              <a:rPr lang="en-US" sz="2200" dirty="0" smtClean="0">
                <a:solidFill>
                  <a:schemeClr val="bg1"/>
                </a:solidFill>
              </a:rPr>
              <a:t>I  = 1: Disables the IRQ.</a:t>
            </a:r>
          </a:p>
          <a:p>
            <a:pPr lvl="1"/>
            <a:r>
              <a:rPr lang="en-US" sz="2200" dirty="0" smtClean="0">
                <a:solidFill>
                  <a:schemeClr val="bg1"/>
                </a:solidFill>
              </a:rPr>
              <a:t>F = 1: Disables the FIQ.</a:t>
            </a:r>
          </a:p>
          <a:p>
            <a:pPr lvl="1"/>
            <a:endParaRPr lang="en-US" sz="1500" dirty="0" smtClean="0">
              <a:solidFill>
                <a:schemeClr val="bg1"/>
              </a:solidFill>
            </a:endParaRPr>
          </a:p>
          <a:p>
            <a:r>
              <a:rPr lang="en-US" sz="2400" dirty="0" smtClean="0">
                <a:solidFill>
                  <a:schemeClr val="bg1"/>
                </a:solidFill>
              </a:rPr>
              <a:t>T Bit</a:t>
            </a:r>
          </a:p>
          <a:p>
            <a:pPr lvl="1"/>
            <a:r>
              <a:rPr lang="en-US" sz="2200" dirty="0" smtClean="0">
                <a:solidFill>
                  <a:schemeClr val="bg1"/>
                </a:solidFill>
              </a:rPr>
              <a:t>Architecture </a:t>
            </a:r>
            <a:r>
              <a:rPr lang="en-US" sz="2200" dirty="0" err="1" smtClean="0">
                <a:solidFill>
                  <a:schemeClr val="bg1"/>
                </a:solidFill>
              </a:rPr>
              <a:t>xT</a:t>
            </a:r>
            <a:r>
              <a:rPr lang="en-US" sz="2200" dirty="0" smtClean="0">
                <a:solidFill>
                  <a:schemeClr val="bg1"/>
                </a:solidFill>
              </a:rPr>
              <a:t> only</a:t>
            </a:r>
          </a:p>
          <a:p>
            <a:pPr lvl="1"/>
            <a:r>
              <a:rPr lang="en-US" sz="2200" dirty="0" smtClean="0">
                <a:solidFill>
                  <a:schemeClr val="bg1"/>
                </a:solidFill>
              </a:rPr>
              <a:t>T = 0: Processor in ARM state</a:t>
            </a:r>
          </a:p>
          <a:p>
            <a:pPr lvl="1"/>
            <a:r>
              <a:rPr lang="en-US" sz="2200" dirty="0" smtClean="0">
                <a:solidFill>
                  <a:schemeClr val="bg1"/>
                </a:solidFill>
              </a:rPr>
              <a:t>T = 1: Processor in Thumb state</a:t>
            </a:r>
          </a:p>
          <a:p>
            <a:endParaRPr lang="en-US" sz="1600" dirty="0" smtClean="0">
              <a:solidFill>
                <a:schemeClr val="bg1"/>
              </a:solidFill>
            </a:endParaRPr>
          </a:p>
          <a:p>
            <a:r>
              <a:rPr lang="en-US" sz="2400" dirty="0" smtClean="0">
                <a:solidFill>
                  <a:schemeClr val="bg1"/>
                </a:solidFill>
              </a:rPr>
              <a:t>Mode bits</a:t>
            </a:r>
          </a:p>
          <a:p>
            <a:pPr lvl="1"/>
            <a:r>
              <a:rPr lang="en-US" sz="2200" dirty="0" smtClean="0">
                <a:solidFill>
                  <a:schemeClr val="bg1"/>
                </a:solidFill>
              </a:rPr>
              <a:t>Specify the processor mode</a:t>
            </a:r>
          </a:p>
        </p:txBody>
      </p:sp>
      <p:sp>
        <p:nvSpPr>
          <p:cNvPr id="32773" name="Rectangle 3078"/>
          <p:cNvSpPr>
            <a:spLocks noChangeArrowheads="1"/>
          </p:cNvSpPr>
          <p:nvPr/>
        </p:nvSpPr>
        <p:spPr bwMode="auto">
          <a:xfrm>
            <a:off x="533400" y="2590800"/>
            <a:ext cx="133350" cy="260350"/>
          </a:xfrm>
          <a:prstGeom prst="rect">
            <a:avLst/>
          </a:prstGeom>
          <a:noFill/>
          <a:ln w="9525">
            <a:noFill/>
            <a:miter lim="800000"/>
            <a:headEnd/>
            <a:tailEnd/>
          </a:ln>
        </p:spPr>
        <p:txBody>
          <a:bodyPr wrap="none" lIns="66675" tIns="26988" rIns="66675" bIns="26988">
            <a:spAutoFit/>
          </a:bodyPr>
          <a:lstStyle/>
          <a:p>
            <a:pPr defTabSz="947738">
              <a:lnSpc>
                <a:spcPct val="90000"/>
              </a:lnSpc>
            </a:pPr>
            <a:endParaRPr lang="en-GB" sz="1500" b="0">
              <a:solidFill>
                <a:srgbClr val="000000"/>
              </a:solidFill>
              <a:latin typeface="Times New Roman" pitchFamily="18" charset="0"/>
            </a:endParaRPr>
          </a:p>
        </p:txBody>
      </p:sp>
      <p:grpSp>
        <p:nvGrpSpPr>
          <p:cNvPr id="32774" name="Group 3124"/>
          <p:cNvGrpSpPr>
            <a:grpSpLocks/>
          </p:cNvGrpSpPr>
          <p:nvPr/>
        </p:nvGrpSpPr>
        <p:grpSpPr bwMode="auto">
          <a:xfrm>
            <a:off x="838200" y="932550"/>
            <a:ext cx="7315200" cy="838200"/>
            <a:chOff x="528" y="816"/>
            <a:chExt cx="4608" cy="528"/>
          </a:xfrm>
        </p:grpSpPr>
        <p:sp>
          <p:nvSpPr>
            <p:cNvPr id="32775" name="Rectangle 3121"/>
            <p:cNvSpPr>
              <a:spLocks noChangeArrowheads="1"/>
            </p:cNvSpPr>
            <p:nvPr/>
          </p:nvSpPr>
          <p:spPr bwMode="auto">
            <a:xfrm>
              <a:off x="1244" y="960"/>
              <a:ext cx="272" cy="192"/>
            </a:xfrm>
            <a:prstGeom prst="rect">
              <a:avLst/>
            </a:prstGeom>
            <a:solidFill>
              <a:srgbClr val="DDDDDD"/>
            </a:solidFill>
            <a:ln w="38100">
              <a:noFill/>
              <a:miter lim="800000"/>
              <a:headEnd/>
              <a:tailEnd/>
            </a:ln>
          </p:spPr>
          <p:txBody>
            <a:bodyPr anchor="ctr">
              <a:spAutoFit/>
            </a:bodyPr>
            <a:lstStyle/>
            <a:p>
              <a:endParaRPr lang="en-US"/>
            </a:p>
          </p:txBody>
        </p:sp>
        <p:sp>
          <p:nvSpPr>
            <p:cNvPr id="32776" name="Rectangle 3074"/>
            <p:cNvSpPr>
              <a:spLocks noChangeArrowheads="1"/>
            </p:cNvSpPr>
            <p:nvPr/>
          </p:nvSpPr>
          <p:spPr bwMode="auto">
            <a:xfrm>
              <a:off x="1680" y="960"/>
              <a:ext cx="2304" cy="192"/>
            </a:xfrm>
            <a:prstGeom prst="rect">
              <a:avLst/>
            </a:prstGeom>
            <a:solidFill>
              <a:srgbClr val="DDDDDD"/>
            </a:solidFill>
            <a:ln w="38100">
              <a:noFill/>
              <a:miter lim="800000"/>
              <a:headEnd/>
              <a:tailEnd/>
            </a:ln>
          </p:spPr>
          <p:txBody>
            <a:bodyPr anchor="ctr">
              <a:spAutoFit/>
            </a:bodyPr>
            <a:lstStyle/>
            <a:p>
              <a:endParaRPr lang="en-US"/>
            </a:p>
          </p:txBody>
        </p:sp>
        <p:sp>
          <p:nvSpPr>
            <p:cNvPr id="32777" name="Rectangle 3080"/>
            <p:cNvSpPr>
              <a:spLocks noChangeArrowheads="1"/>
            </p:cNvSpPr>
            <p:nvPr/>
          </p:nvSpPr>
          <p:spPr bwMode="auto">
            <a:xfrm>
              <a:off x="1104" y="816"/>
              <a:ext cx="16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27</a:t>
              </a:r>
            </a:p>
          </p:txBody>
        </p:sp>
        <p:sp>
          <p:nvSpPr>
            <p:cNvPr id="32778" name="Rectangle 3081"/>
            <p:cNvSpPr>
              <a:spLocks noChangeArrowheads="1"/>
            </p:cNvSpPr>
            <p:nvPr/>
          </p:nvSpPr>
          <p:spPr bwMode="auto">
            <a:xfrm>
              <a:off x="528" y="816"/>
              <a:ext cx="16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31</a:t>
              </a:r>
            </a:p>
          </p:txBody>
        </p:sp>
        <p:sp>
          <p:nvSpPr>
            <p:cNvPr id="32779" name="Text Box 3082"/>
            <p:cNvSpPr txBox="1">
              <a:spLocks noChangeArrowheads="1"/>
            </p:cNvSpPr>
            <p:nvPr/>
          </p:nvSpPr>
          <p:spPr bwMode="auto">
            <a:xfrm>
              <a:off x="536" y="946"/>
              <a:ext cx="1144" cy="216"/>
            </a:xfrm>
            <a:prstGeom prst="rect">
              <a:avLst/>
            </a:prstGeom>
            <a:noFill/>
            <a:ln w="38100">
              <a:solidFill>
                <a:srgbClr val="3366FF"/>
              </a:solidFill>
              <a:miter lim="800000"/>
              <a:headEnd/>
              <a:tailEnd/>
            </a:ln>
          </p:spPr>
          <p:txBody>
            <a:bodyPr anchor="ctr">
              <a:spAutoFit/>
            </a:bodyPr>
            <a:lstStyle/>
            <a:p>
              <a:r>
                <a:rPr lang="en-US" dirty="0"/>
                <a:t>N Z C V </a:t>
              </a:r>
              <a:r>
                <a:rPr lang="en-US" dirty="0">
                  <a:solidFill>
                    <a:schemeClr val="folHlink"/>
                  </a:solidFill>
                </a:rPr>
                <a:t>Q</a:t>
              </a:r>
              <a:endParaRPr lang="en-US" b="0" dirty="0"/>
            </a:p>
          </p:txBody>
        </p:sp>
        <p:sp>
          <p:nvSpPr>
            <p:cNvPr id="32780" name="Line 3083"/>
            <p:cNvSpPr>
              <a:spLocks noChangeShapeType="1"/>
            </p:cNvSpPr>
            <p:nvPr/>
          </p:nvSpPr>
          <p:spPr bwMode="auto">
            <a:xfrm>
              <a:off x="960" y="1104"/>
              <a:ext cx="0" cy="48"/>
            </a:xfrm>
            <a:prstGeom prst="line">
              <a:avLst/>
            </a:prstGeom>
            <a:noFill/>
            <a:ln w="25400">
              <a:solidFill>
                <a:schemeClr val="hlink"/>
              </a:solidFill>
              <a:round/>
              <a:headEnd/>
              <a:tailEnd/>
            </a:ln>
          </p:spPr>
          <p:txBody>
            <a:bodyPr wrap="none" anchor="ctr"/>
            <a:lstStyle/>
            <a:p>
              <a:endParaRPr lang="en-US"/>
            </a:p>
          </p:txBody>
        </p:sp>
        <p:sp>
          <p:nvSpPr>
            <p:cNvPr id="32781" name="Line 3084"/>
            <p:cNvSpPr>
              <a:spLocks noChangeShapeType="1"/>
            </p:cNvSpPr>
            <p:nvPr/>
          </p:nvSpPr>
          <p:spPr bwMode="auto">
            <a:xfrm>
              <a:off x="816" y="1104"/>
              <a:ext cx="0" cy="48"/>
            </a:xfrm>
            <a:prstGeom prst="line">
              <a:avLst/>
            </a:prstGeom>
            <a:noFill/>
            <a:ln w="25400">
              <a:solidFill>
                <a:schemeClr val="hlink"/>
              </a:solidFill>
              <a:round/>
              <a:headEnd/>
              <a:tailEnd/>
            </a:ln>
          </p:spPr>
          <p:txBody>
            <a:bodyPr wrap="none" anchor="ctr"/>
            <a:lstStyle/>
            <a:p>
              <a:endParaRPr lang="en-US"/>
            </a:p>
          </p:txBody>
        </p:sp>
        <p:sp>
          <p:nvSpPr>
            <p:cNvPr id="32782" name="Line 3085"/>
            <p:cNvSpPr>
              <a:spLocks noChangeShapeType="1"/>
            </p:cNvSpPr>
            <p:nvPr/>
          </p:nvSpPr>
          <p:spPr bwMode="auto">
            <a:xfrm>
              <a:off x="672" y="1104"/>
              <a:ext cx="0" cy="48"/>
            </a:xfrm>
            <a:prstGeom prst="line">
              <a:avLst/>
            </a:prstGeom>
            <a:noFill/>
            <a:ln w="25400">
              <a:solidFill>
                <a:schemeClr val="hlink"/>
              </a:solidFill>
              <a:round/>
              <a:headEnd/>
              <a:tailEnd/>
            </a:ln>
          </p:spPr>
          <p:txBody>
            <a:bodyPr wrap="none" anchor="ctr"/>
            <a:lstStyle/>
            <a:p>
              <a:endParaRPr lang="en-US"/>
            </a:p>
          </p:txBody>
        </p:sp>
        <p:sp>
          <p:nvSpPr>
            <p:cNvPr id="32783" name="Line 3086"/>
            <p:cNvSpPr>
              <a:spLocks noChangeShapeType="1"/>
            </p:cNvSpPr>
            <p:nvPr/>
          </p:nvSpPr>
          <p:spPr bwMode="auto">
            <a:xfrm>
              <a:off x="1248" y="960"/>
              <a:ext cx="0" cy="192"/>
            </a:xfrm>
            <a:prstGeom prst="line">
              <a:avLst/>
            </a:prstGeom>
            <a:noFill/>
            <a:ln w="25400">
              <a:solidFill>
                <a:schemeClr val="hlink"/>
              </a:solidFill>
              <a:round/>
              <a:headEnd/>
              <a:tailEnd/>
            </a:ln>
          </p:spPr>
          <p:txBody>
            <a:bodyPr wrap="none" anchor="ctr"/>
            <a:lstStyle/>
            <a:p>
              <a:endParaRPr lang="en-US"/>
            </a:p>
          </p:txBody>
        </p:sp>
        <p:sp>
          <p:nvSpPr>
            <p:cNvPr id="32784" name="Line 3087"/>
            <p:cNvSpPr>
              <a:spLocks noChangeShapeType="1"/>
            </p:cNvSpPr>
            <p:nvPr/>
          </p:nvSpPr>
          <p:spPr bwMode="auto">
            <a:xfrm>
              <a:off x="1104" y="960"/>
              <a:ext cx="0" cy="192"/>
            </a:xfrm>
            <a:prstGeom prst="line">
              <a:avLst/>
            </a:prstGeom>
            <a:noFill/>
            <a:ln w="25400">
              <a:solidFill>
                <a:schemeClr val="hlink"/>
              </a:solidFill>
              <a:round/>
              <a:headEnd/>
              <a:tailEnd/>
            </a:ln>
          </p:spPr>
          <p:txBody>
            <a:bodyPr wrap="none" anchor="ctr"/>
            <a:lstStyle/>
            <a:p>
              <a:endParaRPr lang="en-US"/>
            </a:p>
          </p:txBody>
        </p:sp>
        <p:sp>
          <p:nvSpPr>
            <p:cNvPr id="32785" name="Rectangle 3088"/>
            <p:cNvSpPr>
              <a:spLocks noChangeArrowheads="1"/>
            </p:cNvSpPr>
            <p:nvPr/>
          </p:nvSpPr>
          <p:spPr bwMode="auto">
            <a:xfrm>
              <a:off x="960" y="816"/>
              <a:ext cx="192" cy="130"/>
            </a:xfrm>
            <a:prstGeom prst="rect">
              <a:avLst/>
            </a:prstGeom>
            <a:noFill/>
            <a:ln w="9525">
              <a:noFill/>
              <a:miter lim="800000"/>
              <a:headEnd/>
              <a:tailEnd/>
            </a:ln>
          </p:spPr>
          <p:txBody>
            <a:bodyPr lIns="66675" tIns="26988" rIns="66675" bIns="26988">
              <a:spAutoFit/>
            </a:bodyPr>
            <a:lstStyle/>
            <a:p>
              <a:pPr algn="ctr" defTabSz="944563"/>
              <a:r>
                <a:rPr lang="en-US" sz="1000">
                  <a:solidFill>
                    <a:srgbClr val="000000"/>
                  </a:solidFill>
                  <a:latin typeface="Times New Roman" pitchFamily="18" charset="0"/>
                </a:rPr>
                <a:t>28</a:t>
              </a:r>
            </a:p>
          </p:txBody>
        </p:sp>
        <p:sp>
          <p:nvSpPr>
            <p:cNvPr id="32786" name="Rectangle 3089"/>
            <p:cNvSpPr>
              <a:spLocks noChangeArrowheads="1"/>
            </p:cNvSpPr>
            <p:nvPr/>
          </p:nvSpPr>
          <p:spPr bwMode="auto">
            <a:xfrm>
              <a:off x="4128" y="816"/>
              <a:ext cx="12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6</a:t>
              </a:r>
            </a:p>
          </p:txBody>
        </p:sp>
        <p:sp>
          <p:nvSpPr>
            <p:cNvPr id="32787" name="Rectangle 3090"/>
            <p:cNvSpPr>
              <a:spLocks noChangeArrowheads="1"/>
            </p:cNvSpPr>
            <p:nvPr/>
          </p:nvSpPr>
          <p:spPr bwMode="auto">
            <a:xfrm>
              <a:off x="3984" y="816"/>
              <a:ext cx="12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7</a:t>
              </a:r>
            </a:p>
          </p:txBody>
        </p:sp>
        <p:sp>
          <p:nvSpPr>
            <p:cNvPr id="32788" name="Text Box 3091"/>
            <p:cNvSpPr txBox="1">
              <a:spLocks noChangeArrowheads="1"/>
            </p:cNvSpPr>
            <p:nvPr/>
          </p:nvSpPr>
          <p:spPr bwMode="auto">
            <a:xfrm>
              <a:off x="3984" y="946"/>
              <a:ext cx="1152" cy="216"/>
            </a:xfrm>
            <a:prstGeom prst="rect">
              <a:avLst/>
            </a:prstGeom>
            <a:noFill/>
            <a:ln w="38100">
              <a:solidFill>
                <a:srgbClr val="3366FF"/>
              </a:solidFill>
              <a:miter lim="800000"/>
              <a:headEnd/>
              <a:tailEnd/>
            </a:ln>
          </p:spPr>
          <p:txBody>
            <a:bodyPr anchor="ctr">
              <a:spAutoFit/>
            </a:bodyPr>
            <a:lstStyle/>
            <a:p>
              <a:r>
                <a:rPr lang="en-US"/>
                <a:t>I F </a:t>
              </a:r>
              <a:r>
                <a:rPr lang="en-US">
                  <a:solidFill>
                    <a:schemeClr val="folHlink"/>
                  </a:solidFill>
                </a:rPr>
                <a:t>T</a:t>
              </a:r>
              <a:r>
                <a:rPr lang="en-US"/>
                <a:t>    mode</a:t>
              </a:r>
              <a:endParaRPr lang="en-US" b="0"/>
            </a:p>
          </p:txBody>
        </p:sp>
        <p:sp>
          <p:nvSpPr>
            <p:cNvPr id="32789" name="Line 3092"/>
            <p:cNvSpPr>
              <a:spLocks noChangeShapeType="1"/>
            </p:cNvSpPr>
            <p:nvPr/>
          </p:nvSpPr>
          <p:spPr bwMode="auto">
            <a:xfrm>
              <a:off x="4560" y="1104"/>
              <a:ext cx="0" cy="48"/>
            </a:xfrm>
            <a:prstGeom prst="line">
              <a:avLst/>
            </a:prstGeom>
            <a:noFill/>
            <a:ln w="25400">
              <a:solidFill>
                <a:schemeClr val="hlink"/>
              </a:solidFill>
              <a:round/>
              <a:headEnd/>
              <a:tailEnd/>
            </a:ln>
          </p:spPr>
          <p:txBody>
            <a:bodyPr wrap="none" anchor="ctr"/>
            <a:lstStyle/>
            <a:p>
              <a:endParaRPr lang="en-US"/>
            </a:p>
          </p:txBody>
        </p:sp>
        <p:sp>
          <p:nvSpPr>
            <p:cNvPr id="32790" name="Line 3093"/>
            <p:cNvSpPr>
              <a:spLocks noChangeShapeType="1"/>
            </p:cNvSpPr>
            <p:nvPr/>
          </p:nvSpPr>
          <p:spPr bwMode="auto">
            <a:xfrm>
              <a:off x="4128" y="1104"/>
              <a:ext cx="0" cy="48"/>
            </a:xfrm>
            <a:prstGeom prst="line">
              <a:avLst/>
            </a:prstGeom>
            <a:noFill/>
            <a:ln w="25400">
              <a:solidFill>
                <a:schemeClr val="hlink"/>
              </a:solidFill>
              <a:round/>
              <a:headEnd/>
              <a:tailEnd/>
            </a:ln>
          </p:spPr>
          <p:txBody>
            <a:bodyPr wrap="none" anchor="ctr"/>
            <a:lstStyle/>
            <a:p>
              <a:endParaRPr lang="en-US"/>
            </a:p>
          </p:txBody>
        </p:sp>
        <p:sp>
          <p:nvSpPr>
            <p:cNvPr id="32791" name="Line 3094"/>
            <p:cNvSpPr>
              <a:spLocks noChangeShapeType="1"/>
            </p:cNvSpPr>
            <p:nvPr/>
          </p:nvSpPr>
          <p:spPr bwMode="auto">
            <a:xfrm>
              <a:off x="4272" y="960"/>
              <a:ext cx="0" cy="192"/>
            </a:xfrm>
            <a:prstGeom prst="line">
              <a:avLst/>
            </a:prstGeom>
            <a:noFill/>
            <a:ln w="25400">
              <a:solidFill>
                <a:schemeClr val="hlink"/>
              </a:solidFill>
              <a:round/>
              <a:headEnd/>
              <a:tailEnd/>
            </a:ln>
          </p:spPr>
          <p:txBody>
            <a:bodyPr wrap="none" anchor="ctr"/>
            <a:lstStyle/>
            <a:p>
              <a:endParaRPr lang="en-US"/>
            </a:p>
          </p:txBody>
        </p:sp>
        <p:sp>
          <p:nvSpPr>
            <p:cNvPr id="32792" name="Line 3095"/>
            <p:cNvSpPr>
              <a:spLocks noChangeShapeType="1"/>
            </p:cNvSpPr>
            <p:nvPr/>
          </p:nvSpPr>
          <p:spPr bwMode="auto">
            <a:xfrm>
              <a:off x="4416" y="960"/>
              <a:ext cx="0" cy="192"/>
            </a:xfrm>
            <a:prstGeom prst="line">
              <a:avLst/>
            </a:prstGeom>
            <a:noFill/>
            <a:ln w="25400">
              <a:solidFill>
                <a:schemeClr val="hlink"/>
              </a:solidFill>
              <a:round/>
              <a:headEnd/>
              <a:tailEnd/>
            </a:ln>
          </p:spPr>
          <p:txBody>
            <a:bodyPr wrap="none" anchor="ctr"/>
            <a:lstStyle/>
            <a:p>
              <a:endParaRPr lang="en-US"/>
            </a:p>
          </p:txBody>
        </p:sp>
        <p:sp>
          <p:nvSpPr>
            <p:cNvPr id="32793" name="Rectangle 3096"/>
            <p:cNvSpPr>
              <a:spLocks noChangeArrowheads="1"/>
            </p:cNvSpPr>
            <p:nvPr/>
          </p:nvSpPr>
          <p:spPr bwMode="auto">
            <a:xfrm>
              <a:off x="2688" y="816"/>
              <a:ext cx="16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16</a:t>
              </a:r>
            </a:p>
          </p:txBody>
        </p:sp>
        <p:sp>
          <p:nvSpPr>
            <p:cNvPr id="32794" name="Rectangle 3097"/>
            <p:cNvSpPr>
              <a:spLocks noChangeArrowheads="1"/>
            </p:cNvSpPr>
            <p:nvPr/>
          </p:nvSpPr>
          <p:spPr bwMode="auto">
            <a:xfrm>
              <a:off x="1680" y="816"/>
              <a:ext cx="16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23</a:t>
              </a:r>
            </a:p>
          </p:txBody>
        </p:sp>
        <p:sp>
          <p:nvSpPr>
            <p:cNvPr id="32795" name="Text Box 3098"/>
            <p:cNvSpPr txBox="1">
              <a:spLocks noChangeArrowheads="1"/>
            </p:cNvSpPr>
            <p:nvPr/>
          </p:nvSpPr>
          <p:spPr bwMode="auto">
            <a:xfrm>
              <a:off x="1680" y="946"/>
              <a:ext cx="1152" cy="216"/>
            </a:xfrm>
            <a:prstGeom prst="rect">
              <a:avLst/>
            </a:prstGeom>
            <a:noFill/>
            <a:ln w="38100">
              <a:solidFill>
                <a:srgbClr val="3366FF"/>
              </a:solidFill>
              <a:miter lim="800000"/>
              <a:headEnd/>
              <a:tailEnd/>
            </a:ln>
          </p:spPr>
          <p:txBody>
            <a:bodyPr anchor="ctr">
              <a:spAutoFit/>
            </a:bodyPr>
            <a:lstStyle/>
            <a:p>
              <a:r>
                <a:rPr lang="en-US"/>
                <a:t> </a:t>
              </a:r>
              <a:endParaRPr lang="en-US" b="0"/>
            </a:p>
          </p:txBody>
        </p:sp>
        <p:sp>
          <p:nvSpPr>
            <p:cNvPr id="32796" name="Rectangle 3099"/>
            <p:cNvSpPr>
              <a:spLocks noChangeArrowheads="1"/>
            </p:cNvSpPr>
            <p:nvPr/>
          </p:nvSpPr>
          <p:spPr bwMode="auto">
            <a:xfrm>
              <a:off x="3840" y="816"/>
              <a:ext cx="12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8</a:t>
              </a:r>
            </a:p>
          </p:txBody>
        </p:sp>
        <p:sp>
          <p:nvSpPr>
            <p:cNvPr id="32797" name="Rectangle 3100"/>
            <p:cNvSpPr>
              <a:spLocks noChangeArrowheads="1"/>
            </p:cNvSpPr>
            <p:nvPr/>
          </p:nvSpPr>
          <p:spPr bwMode="auto">
            <a:xfrm>
              <a:off x="2832" y="816"/>
              <a:ext cx="16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15</a:t>
              </a:r>
            </a:p>
          </p:txBody>
        </p:sp>
        <p:sp>
          <p:nvSpPr>
            <p:cNvPr id="32798" name="Text Box 3101"/>
            <p:cNvSpPr txBox="1">
              <a:spLocks noChangeArrowheads="1"/>
            </p:cNvSpPr>
            <p:nvPr/>
          </p:nvSpPr>
          <p:spPr bwMode="auto">
            <a:xfrm>
              <a:off x="2832" y="946"/>
              <a:ext cx="1152" cy="216"/>
            </a:xfrm>
            <a:prstGeom prst="rect">
              <a:avLst/>
            </a:prstGeom>
            <a:noFill/>
            <a:ln w="38100">
              <a:solidFill>
                <a:srgbClr val="3366FF"/>
              </a:solidFill>
              <a:miter lim="800000"/>
              <a:headEnd/>
              <a:tailEnd/>
            </a:ln>
          </p:spPr>
          <p:txBody>
            <a:bodyPr anchor="ctr">
              <a:spAutoFit/>
            </a:bodyPr>
            <a:lstStyle/>
            <a:p>
              <a:r>
                <a:rPr lang="en-US"/>
                <a:t> </a:t>
              </a:r>
              <a:endParaRPr lang="en-US" b="0"/>
            </a:p>
          </p:txBody>
        </p:sp>
        <p:sp>
          <p:nvSpPr>
            <p:cNvPr id="32799" name="Line 3102"/>
            <p:cNvSpPr>
              <a:spLocks noChangeShapeType="1"/>
            </p:cNvSpPr>
            <p:nvPr/>
          </p:nvSpPr>
          <p:spPr bwMode="auto">
            <a:xfrm>
              <a:off x="4704" y="1104"/>
              <a:ext cx="0" cy="48"/>
            </a:xfrm>
            <a:prstGeom prst="line">
              <a:avLst/>
            </a:prstGeom>
            <a:noFill/>
            <a:ln w="25400">
              <a:solidFill>
                <a:schemeClr val="hlink"/>
              </a:solidFill>
              <a:round/>
              <a:headEnd/>
              <a:tailEnd/>
            </a:ln>
          </p:spPr>
          <p:txBody>
            <a:bodyPr wrap="none" anchor="ctr"/>
            <a:lstStyle/>
            <a:p>
              <a:endParaRPr lang="en-US"/>
            </a:p>
          </p:txBody>
        </p:sp>
        <p:sp>
          <p:nvSpPr>
            <p:cNvPr id="32800" name="Line 3103"/>
            <p:cNvSpPr>
              <a:spLocks noChangeShapeType="1"/>
            </p:cNvSpPr>
            <p:nvPr/>
          </p:nvSpPr>
          <p:spPr bwMode="auto">
            <a:xfrm>
              <a:off x="4848" y="1104"/>
              <a:ext cx="0" cy="48"/>
            </a:xfrm>
            <a:prstGeom prst="line">
              <a:avLst/>
            </a:prstGeom>
            <a:noFill/>
            <a:ln w="25400">
              <a:solidFill>
                <a:schemeClr val="hlink"/>
              </a:solidFill>
              <a:round/>
              <a:headEnd/>
              <a:tailEnd/>
            </a:ln>
          </p:spPr>
          <p:txBody>
            <a:bodyPr wrap="none" anchor="ctr"/>
            <a:lstStyle/>
            <a:p>
              <a:endParaRPr lang="en-US"/>
            </a:p>
          </p:txBody>
        </p:sp>
        <p:sp>
          <p:nvSpPr>
            <p:cNvPr id="32801" name="Line 3104"/>
            <p:cNvSpPr>
              <a:spLocks noChangeShapeType="1"/>
            </p:cNvSpPr>
            <p:nvPr/>
          </p:nvSpPr>
          <p:spPr bwMode="auto">
            <a:xfrm>
              <a:off x="4992" y="1104"/>
              <a:ext cx="0" cy="48"/>
            </a:xfrm>
            <a:prstGeom prst="line">
              <a:avLst/>
            </a:prstGeom>
            <a:noFill/>
            <a:ln w="25400">
              <a:solidFill>
                <a:schemeClr val="hlink"/>
              </a:solidFill>
              <a:round/>
              <a:headEnd/>
              <a:tailEnd/>
            </a:ln>
          </p:spPr>
          <p:txBody>
            <a:bodyPr wrap="none" anchor="ctr"/>
            <a:lstStyle/>
            <a:p>
              <a:endParaRPr lang="en-US"/>
            </a:p>
          </p:txBody>
        </p:sp>
        <p:sp>
          <p:nvSpPr>
            <p:cNvPr id="32802" name="Rectangle 3105"/>
            <p:cNvSpPr>
              <a:spLocks noChangeArrowheads="1"/>
            </p:cNvSpPr>
            <p:nvPr/>
          </p:nvSpPr>
          <p:spPr bwMode="auto">
            <a:xfrm>
              <a:off x="4272" y="816"/>
              <a:ext cx="12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5</a:t>
              </a:r>
            </a:p>
          </p:txBody>
        </p:sp>
        <p:sp>
          <p:nvSpPr>
            <p:cNvPr id="32803" name="Rectangle 3106"/>
            <p:cNvSpPr>
              <a:spLocks noChangeArrowheads="1"/>
            </p:cNvSpPr>
            <p:nvPr/>
          </p:nvSpPr>
          <p:spPr bwMode="auto">
            <a:xfrm>
              <a:off x="4416" y="816"/>
              <a:ext cx="12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4</a:t>
              </a:r>
            </a:p>
          </p:txBody>
        </p:sp>
        <p:sp>
          <p:nvSpPr>
            <p:cNvPr id="32804" name="Rectangle 3107"/>
            <p:cNvSpPr>
              <a:spLocks noChangeArrowheads="1"/>
            </p:cNvSpPr>
            <p:nvPr/>
          </p:nvSpPr>
          <p:spPr bwMode="auto">
            <a:xfrm>
              <a:off x="4992" y="816"/>
              <a:ext cx="12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0</a:t>
              </a:r>
            </a:p>
          </p:txBody>
        </p:sp>
        <p:sp>
          <p:nvSpPr>
            <p:cNvPr id="32805" name="Rectangle 3108"/>
            <p:cNvSpPr>
              <a:spLocks noChangeArrowheads="1"/>
            </p:cNvSpPr>
            <p:nvPr/>
          </p:nvSpPr>
          <p:spPr bwMode="auto">
            <a:xfrm>
              <a:off x="1488" y="816"/>
              <a:ext cx="164" cy="130"/>
            </a:xfrm>
            <a:prstGeom prst="rect">
              <a:avLst/>
            </a:prstGeom>
            <a:noFill/>
            <a:ln w="9525">
              <a:noFill/>
              <a:miter lim="800000"/>
              <a:headEnd/>
              <a:tailEnd/>
            </a:ln>
          </p:spPr>
          <p:txBody>
            <a:bodyPr wrap="none" lIns="66675" tIns="26988" rIns="66675" bIns="26988">
              <a:spAutoFit/>
            </a:bodyPr>
            <a:lstStyle/>
            <a:p>
              <a:pPr defTabSz="944563"/>
              <a:r>
                <a:rPr lang="en-US" sz="1000">
                  <a:solidFill>
                    <a:srgbClr val="000000"/>
                  </a:solidFill>
                  <a:latin typeface="Times New Roman" pitchFamily="18" charset="0"/>
                </a:rPr>
                <a:t>24</a:t>
              </a:r>
            </a:p>
          </p:txBody>
        </p:sp>
        <p:sp>
          <p:nvSpPr>
            <p:cNvPr id="32806" name="Text Box 3109"/>
            <p:cNvSpPr txBox="1">
              <a:spLocks noChangeArrowheads="1"/>
            </p:cNvSpPr>
            <p:nvPr/>
          </p:nvSpPr>
          <p:spPr bwMode="auto">
            <a:xfrm>
              <a:off x="528" y="1152"/>
              <a:ext cx="1152" cy="192"/>
            </a:xfrm>
            <a:prstGeom prst="rect">
              <a:avLst/>
            </a:prstGeom>
            <a:noFill/>
            <a:ln w="38100">
              <a:noFill/>
              <a:miter lim="800000"/>
              <a:headEnd/>
              <a:tailEnd/>
            </a:ln>
          </p:spPr>
          <p:txBody>
            <a:bodyPr anchor="ctr">
              <a:spAutoFit/>
            </a:bodyPr>
            <a:lstStyle/>
            <a:p>
              <a:pPr algn="ctr">
                <a:spcBef>
                  <a:spcPct val="50000"/>
                </a:spcBef>
              </a:pPr>
              <a:r>
                <a:rPr lang="en-US">
                  <a:solidFill>
                    <a:schemeClr val="accent1"/>
                  </a:solidFill>
                </a:rPr>
                <a:t>f</a:t>
              </a:r>
              <a:endParaRPr lang="en-US"/>
            </a:p>
          </p:txBody>
        </p:sp>
        <p:sp>
          <p:nvSpPr>
            <p:cNvPr id="32807" name="Text Box 3110"/>
            <p:cNvSpPr txBox="1">
              <a:spLocks noChangeArrowheads="1"/>
            </p:cNvSpPr>
            <p:nvPr/>
          </p:nvSpPr>
          <p:spPr bwMode="auto">
            <a:xfrm>
              <a:off x="1680" y="1152"/>
              <a:ext cx="1152" cy="192"/>
            </a:xfrm>
            <a:prstGeom prst="rect">
              <a:avLst/>
            </a:prstGeom>
            <a:noFill/>
            <a:ln w="38100">
              <a:noFill/>
              <a:miter lim="800000"/>
              <a:headEnd/>
              <a:tailEnd/>
            </a:ln>
          </p:spPr>
          <p:txBody>
            <a:bodyPr anchor="ctr">
              <a:spAutoFit/>
            </a:bodyPr>
            <a:lstStyle/>
            <a:p>
              <a:pPr algn="ctr">
                <a:spcBef>
                  <a:spcPct val="50000"/>
                </a:spcBef>
              </a:pPr>
              <a:r>
                <a:rPr lang="en-US">
                  <a:solidFill>
                    <a:schemeClr val="accent1"/>
                  </a:solidFill>
                </a:rPr>
                <a:t>s</a:t>
              </a:r>
              <a:endParaRPr lang="en-US"/>
            </a:p>
          </p:txBody>
        </p:sp>
        <p:sp>
          <p:nvSpPr>
            <p:cNvPr id="32808" name="Text Box 3111"/>
            <p:cNvSpPr txBox="1">
              <a:spLocks noChangeArrowheads="1"/>
            </p:cNvSpPr>
            <p:nvPr/>
          </p:nvSpPr>
          <p:spPr bwMode="auto">
            <a:xfrm>
              <a:off x="2832" y="1152"/>
              <a:ext cx="1152" cy="192"/>
            </a:xfrm>
            <a:prstGeom prst="rect">
              <a:avLst/>
            </a:prstGeom>
            <a:noFill/>
            <a:ln w="38100">
              <a:noFill/>
              <a:miter lim="800000"/>
              <a:headEnd/>
              <a:tailEnd/>
            </a:ln>
          </p:spPr>
          <p:txBody>
            <a:bodyPr anchor="ctr">
              <a:spAutoFit/>
            </a:bodyPr>
            <a:lstStyle/>
            <a:p>
              <a:pPr algn="ctr">
                <a:spcBef>
                  <a:spcPct val="50000"/>
                </a:spcBef>
              </a:pPr>
              <a:r>
                <a:rPr lang="en-US" dirty="0">
                  <a:solidFill>
                    <a:schemeClr val="accent1"/>
                  </a:solidFill>
                </a:rPr>
                <a:t>x</a:t>
              </a:r>
              <a:endParaRPr lang="en-US" dirty="0"/>
            </a:p>
          </p:txBody>
        </p:sp>
        <p:sp>
          <p:nvSpPr>
            <p:cNvPr id="32809" name="Text Box 3112"/>
            <p:cNvSpPr txBox="1">
              <a:spLocks noChangeArrowheads="1"/>
            </p:cNvSpPr>
            <p:nvPr/>
          </p:nvSpPr>
          <p:spPr bwMode="auto">
            <a:xfrm>
              <a:off x="3984" y="1152"/>
              <a:ext cx="1152" cy="192"/>
            </a:xfrm>
            <a:prstGeom prst="rect">
              <a:avLst/>
            </a:prstGeom>
            <a:noFill/>
            <a:ln w="38100">
              <a:noFill/>
              <a:miter lim="800000"/>
              <a:headEnd/>
              <a:tailEnd/>
            </a:ln>
          </p:spPr>
          <p:txBody>
            <a:bodyPr anchor="ctr">
              <a:spAutoFit/>
            </a:bodyPr>
            <a:lstStyle/>
            <a:p>
              <a:pPr algn="ctr">
                <a:spcBef>
                  <a:spcPct val="50000"/>
                </a:spcBef>
              </a:pPr>
              <a:r>
                <a:rPr lang="en-US">
                  <a:solidFill>
                    <a:schemeClr val="accent1"/>
                  </a:solidFill>
                </a:rPr>
                <a:t>c</a:t>
              </a:r>
              <a:endParaRPr lang="en-US"/>
            </a:p>
          </p:txBody>
        </p:sp>
        <p:sp>
          <p:nvSpPr>
            <p:cNvPr id="32810" name="Line 3113"/>
            <p:cNvSpPr>
              <a:spLocks noChangeShapeType="1"/>
            </p:cNvSpPr>
            <p:nvPr/>
          </p:nvSpPr>
          <p:spPr bwMode="auto">
            <a:xfrm>
              <a:off x="1680" y="1152"/>
              <a:ext cx="0" cy="96"/>
            </a:xfrm>
            <a:prstGeom prst="line">
              <a:avLst/>
            </a:prstGeom>
            <a:noFill/>
            <a:ln w="25400">
              <a:solidFill>
                <a:srgbClr val="3366FF"/>
              </a:solidFill>
              <a:round/>
              <a:headEnd/>
              <a:tailEnd/>
            </a:ln>
          </p:spPr>
          <p:txBody>
            <a:bodyPr wrap="none" anchor="ctr"/>
            <a:lstStyle/>
            <a:p>
              <a:endParaRPr lang="en-US"/>
            </a:p>
          </p:txBody>
        </p:sp>
        <p:sp>
          <p:nvSpPr>
            <p:cNvPr id="32811" name="Line 3114"/>
            <p:cNvSpPr>
              <a:spLocks noChangeShapeType="1"/>
            </p:cNvSpPr>
            <p:nvPr/>
          </p:nvSpPr>
          <p:spPr bwMode="auto">
            <a:xfrm>
              <a:off x="2832" y="1152"/>
              <a:ext cx="0" cy="96"/>
            </a:xfrm>
            <a:prstGeom prst="line">
              <a:avLst/>
            </a:prstGeom>
            <a:noFill/>
            <a:ln w="25400">
              <a:solidFill>
                <a:srgbClr val="3366FF"/>
              </a:solidFill>
              <a:round/>
              <a:headEnd/>
              <a:tailEnd/>
            </a:ln>
          </p:spPr>
          <p:txBody>
            <a:bodyPr wrap="none" anchor="ctr"/>
            <a:lstStyle/>
            <a:p>
              <a:endParaRPr lang="en-US"/>
            </a:p>
          </p:txBody>
        </p:sp>
        <p:sp>
          <p:nvSpPr>
            <p:cNvPr id="32812" name="Line 3115"/>
            <p:cNvSpPr>
              <a:spLocks noChangeShapeType="1"/>
            </p:cNvSpPr>
            <p:nvPr/>
          </p:nvSpPr>
          <p:spPr bwMode="auto">
            <a:xfrm>
              <a:off x="3984" y="1152"/>
              <a:ext cx="0" cy="96"/>
            </a:xfrm>
            <a:prstGeom prst="line">
              <a:avLst/>
            </a:prstGeom>
            <a:noFill/>
            <a:ln w="25400">
              <a:solidFill>
                <a:srgbClr val="3366FF"/>
              </a:solidFill>
              <a:round/>
              <a:headEnd/>
              <a:tailEnd/>
            </a:ln>
          </p:spPr>
          <p:txBody>
            <a:bodyPr wrap="none" anchor="ctr"/>
            <a:lstStyle/>
            <a:p>
              <a:endParaRPr lang="en-US"/>
            </a:p>
          </p:txBody>
        </p:sp>
        <p:sp>
          <p:nvSpPr>
            <p:cNvPr id="32813" name="Line 3116"/>
            <p:cNvSpPr>
              <a:spLocks noChangeShapeType="1"/>
            </p:cNvSpPr>
            <p:nvPr/>
          </p:nvSpPr>
          <p:spPr bwMode="auto">
            <a:xfrm>
              <a:off x="5136" y="1152"/>
              <a:ext cx="0" cy="96"/>
            </a:xfrm>
            <a:prstGeom prst="line">
              <a:avLst/>
            </a:prstGeom>
            <a:noFill/>
            <a:ln w="25400">
              <a:solidFill>
                <a:srgbClr val="3366FF"/>
              </a:solidFill>
              <a:round/>
              <a:headEnd/>
              <a:tailEnd/>
            </a:ln>
          </p:spPr>
          <p:txBody>
            <a:bodyPr wrap="none" anchor="ctr"/>
            <a:lstStyle/>
            <a:p>
              <a:endParaRPr lang="en-US"/>
            </a:p>
          </p:txBody>
        </p:sp>
        <p:sp>
          <p:nvSpPr>
            <p:cNvPr id="32814" name="Line 3117"/>
            <p:cNvSpPr>
              <a:spLocks noChangeShapeType="1"/>
            </p:cNvSpPr>
            <p:nvPr/>
          </p:nvSpPr>
          <p:spPr bwMode="auto">
            <a:xfrm>
              <a:off x="528" y="1152"/>
              <a:ext cx="0" cy="96"/>
            </a:xfrm>
            <a:prstGeom prst="line">
              <a:avLst/>
            </a:prstGeom>
            <a:noFill/>
            <a:ln w="25400">
              <a:solidFill>
                <a:srgbClr val="3366FF"/>
              </a:solidFill>
              <a:round/>
              <a:headEnd/>
              <a:tailEnd/>
            </a:ln>
          </p:spPr>
          <p:txBody>
            <a:bodyPr wrap="none" anchor="ctr"/>
            <a:lstStyle/>
            <a:p>
              <a:endParaRPr lang="en-US"/>
            </a:p>
          </p:txBody>
        </p:sp>
        <p:sp>
          <p:nvSpPr>
            <p:cNvPr id="32815" name="Text Box 3118"/>
            <p:cNvSpPr txBox="1">
              <a:spLocks noChangeArrowheads="1"/>
            </p:cNvSpPr>
            <p:nvPr/>
          </p:nvSpPr>
          <p:spPr bwMode="auto">
            <a:xfrm>
              <a:off x="1488" y="960"/>
              <a:ext cx="2448" cy="192"/>
            </a:xfrm>
            <a:prstGeom prst="rect">
              <a:avLst/>
            </a:prstGeom>
            <a:noFill/>
            <a:ln w="38100">
              <a:noFill/>
              <a:miter lim="800000"/>
              <a:headEnd/>
              <a:tailEnd/>
            </a:ln>
          </p:spPr>
          <p:txBody>
            <a:bodyPr anchor="ctr">
              <a:spAutoFit/>
            </a:bodyPr>
            <a:lstStyle/>
            <a:p>
              <a:pPr algn="ctr">
                <a:spcBef>
                  <a:spcPct val="50000"/>
                </a:spcBef>
              </a:pPr>
              <a:r>
                <a:rPr lang="en-US" dirty="0">
                  <a:solidFill>
                    <a:schemeClr val="accent1"/>
                  </a:solidFill>
                </a:rPr>
                <a:t> </a:t>
              </a:r>
              <a:r>
                <a:rPr lang="en-US" dirty="0"/>
                <a:t>U  n  d  e  f  </a:t>
              </a:r>
              <a:r>
                <a:rPr lang="en-US" dirty="0" err="1"/>
                <a:t>i</a:t>
              </a:r>
              <a:r>
                <a:rPr lang="en-US" dirty="0"/>
                <a:t>  n  e  d</a:t>
              </a:r>
            </a:p>
          </p:txBody>
        </p:sp>
        <p:sp>
          <p:nvSpPr>
            <p:cNvPr id="32816" name="Line 3120"/>
            <p:cNvSpPr>
              <a:spLocks noChangeShapeType="1"/>
            </p:cNvSpPr>
            <p:nvPr/>
          </p:nvSpPr>
          <p:spPr bwMode="auto">
            <a:xfrm>
              <a:off x="1520" y="960"/>
              <a:ext cx="0" cy="192"/>
            </a:xfrm>
            <a:prstGeom prst="line">
              <a:avLst/>
            </a:prstGeom>
            <a:noFill/>
            <a:ln w="25400">
              <a:solidFill>
                <a:schemeClr val="hlink"/>
              </a:solidFill>
              <a:round/>
              <a:headEnd/>
              <a:tailEnd/>
            </a:ln>
          </p:spPr>
          <p:txBody>
            <a:bodyPr wrap="none" anchor="ctr"/>
            <a:lstStyle/>
            <a:p>
              <a:endParaRPr lang="en-US"/>
            </a:p>
          </p:txBody>
        </p:sp>
        <p:sp>
          <p:nvSpPr>
            <p:cNvPr id="32817" name="Text Box 3123"/>
            <p:cNvSpPr txBox="1">
              <a:spLocks noChangeArrowheads="1"/>
            </p:cNvSpPr>
            <p:nvPr/>
          </p:nvSpPr>
          <p:spPr bwMode="auto">
            <a:xfrm>
              <a:off x="1520" y="960"/>
              <a:ext cx="160" cy="192"/>
            </a:xfrm>
            <a:prstGeom prst="rect">
              <a:avLst/>
            </a:prstGeom>
            <a:noFill/>
            <a:ln w="38100">
              <a:noFill/>
              <a:miter lim="800000"/>
              <a:headEnd/>
              <a:tailEnd/>
            </a:ln>
          </p:spPr>
          <p:txBody>
            <a:bodyPr anchor="ctr">
              <a:spAutoFit/>
            </a:bodyPr>
            <a:lstStyle/>
            <a:p>
              <a:pPr algn="ctr"/>
              <a:r>
                <a:rPr lang="en-US" dirty="0">
                  <a:solidFill>
                    <a:schemeClr val="folHlink"/>
                  </a:solidFill>
                </a:rPr>
                <a:t>J</a:t>
              </a:r>
              <a:endParaRPr lang="en-US" b="0" dirty="0">
                <a:solidFill>
                  <a:schemeClr val="accent2"/>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71">
                                            <p:bg/>
                                          </p:spTgt>
                                        </p:tgtEl>
                                        <p:attrNameLst>
                                          <p:attrName>style.visibility</p:attrName>
                                        </p:attrNameLst>
                                      </p:cBhvr>
                                      <p:to>
                                        <p:strVal val="visible"/>
                                      </p:to>
                                    </p:set>
                                    <p:animEffect transition="in" filter="fade">
                                      <p:cBhvr>
                                        <p:cTn id="7" dur="2000"/>
                                        <p:tgtEl>
                                          <p:spTgt spid="3277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771">
                                            <p:txEl>
                                              <p:pRg st="1" end="1"/>
                                            </p:txEl>
                                          </p:spTgt>
                                        </p:tgtEl>
                                        <p:attrNameLst>
                                          <p:attrName>style.visibility</p:attrName>
                                        </p:attrNameLst>
                                      </p:cBhvr>
                                      <p:to>
                                        <p:strVal val="visible"/>
                                      </p:to>
                                    </p:set>
                                    <p:animEffect transition="in" filter="fade">
                                      <p:cBhvr>
                                        <p:cTn id="12" dur="2000"/>
                                        <p:tgtEl>
                                          <p:spTgt spid="3277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animEffect transition="in" filter="fade">
                                      <p:cBhvr>
                                        <p:cTn id="15" dur="2000"/>
                                        <p:tgtEl>
                                          <p:spTgt spid="3277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771">
                                            <p:txEl>
                                              <p:pRg st="3" end="3"/>
                                            </p:txEl>
                                          </p:spTgt>
                                        </p:tgtEl>
                                        <p:attrNameLst>
                                          <p:attrName>style.visibility</p:attrName>
                                        </p:attrNameLst>
                                      </p:cBhvr>
                                      <p:to>
                                        <p:strVal val="visible"/>
                                      </p:to>
                                    </p:set>
                                    <p:animEffect transition="in" filter="fade">
                                      <p:cBhvr>
                                        <p:cTn id="18" dur="2000"/>
                                        <p:tgtEl>
                                          <p:spTgt spid="3277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771">
                                            <p:txEl>
                                              <p:pRg st="4" end="4"/>
                                            </p:txEl>
                                          </p:spTgt>
                                        </p:tgtEl>
                                        <p:attrNameLst>
                                          <p:attrName>style.visibility</p:attrName>
                                        </p:attrNameLst>
                                      </p:cBhvr>
                                      <p:to>
                                        <p:strVal val="visible"/>
                                      </p:to>
                                    </p:set>
                                    <p:animEffect transition="in" filter="fade">
                                      <p:cBhvr>
                                        <p:cTn id="21" dur="2000"/>
                                        <p:tgtEl>
                                          <p:spTgt spid="3277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771">
                                            <p:txEl>
                                              <p:pRg st="5" end="5"/>
                                            </p:txEl>
                                          </p:spTgt>
                                        </p:tgtEl>
                                        <p:attrNameLst>
                                          <p:attrName>style.visibility</p:attrName>
                                        </p:attrNameLst>
                                      </p:cBhvr>
                                      <p:to>
                                        <p:strVal val="visible"/>
                                      </p:to>
                                    </p:set>
                                    <p:animEffect transition="in" filter="fade">
                                      <p:cBhvr>
                                        <p:cTn id="24" dur="2000"/>
                                        <p:tgtEl>
                                          <p:spTgt spid="3277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771">
                                            <p:txEl>
                                              <p:pRg st="7" end="7"/>
                                            </p:txEl>
                                          </p:spTgt>
                                        </p:tgtEl>
                                        <p:attrNameLst>
                                          <p:attrName>style.visibility</p:attrName>
                                        </p:attrNameLst>
                                      </p:cBhvr>
                                      <p:to>
                                        <p:strVal val="visible"/>
                                      </p:to>
                                    </p:set>
                                    <p:animEffect transition="in" filter="fade">
                                      <p:cBhvr>
                                        <p:cTn id="29" dur="2000"/>
                                        <p:tgtEl>
                                          <p:spTgt spid="32771">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771">
                                            <p:txEl>
                                              <p:pRg st="8" end="8"/>
                                            </p:txEl>
                                          </p:spTgt>
                                        </p:tgtEl>
                                        <p:attrNameLst>
                                          <p:attrName>style.visibility</p:attrName>
                                        </p:attrNameLst>
                                      </p:cBhvr>
                                      <p:to>
                                        <p:strVal val="visible"/>
                                      </p:to>
                                    </p:set>
                                    <p:animEffect transition="in" filter="fade">
                                      <p:cBhvr>
                                        <p:cTn id="32" dur="2000"/>
                                        <p:tgtEl>
                                          <p:spTgt spid="32771">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771">
                                            <p:txEl>
                                              <p:pRg st="9" end="9"/>
                                            </p:txEl>
                                          </p:spTgt>
                                        </p:tgtEl>
                                        <p:attrNameLst>
                                          <p:attrName>style.visibility</p:attrName>
                                        </p:attrNameLst>
                                      </p:cBhvr>
                                      <p:to>
                                        <p:strVal val="visible"/>
                                      </p:to>
                                    </p:set>
                                    <p:animEffect transition="in" filter="fade">
                                      <p:cBhvr>
                                        <p:cTn id="35" dur="2000"/>
                                        <p:tgtEl>
                                          <p:spTgt spid="32771">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2771">
                                            <p:txEl>
                                              <p:pRg st="11" end="11"/>
                                            </p:txEl>
                                          </p:spTgt>
                                        </p:tgtEl>
                                        <p:attrNameLst>
                                          <p:attrName>style.visibility</p:attrName>
                                        </p:attrNameLst>
                                      </p:cBhvr>
                                      <p:to>
                                        <p:strVal val="visible"/>
                                      </p:to>
                                    </p:set>
                                    <p:animEffect transition="in" filter="fade">
                                      <p:cBhvr>
                                        <p:cTn id="40" dur="2000"/>
                                        <p:tgtEl>
                                          <p:spTgt spid="32771">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771">
                                            <p:txEl>
                                              <p:pRg st="12" end="12"/>
                                            </p:txEl>
                                          </p:spTgt>
                                        </p:tgtEl>
                                        <p:attrNameLst>
                                          <p:attrName>style.visibility</p:attrName>
                                        </p:attrNameLst>
                                      </p:cBhvr>
                                      <p:to>
                                        <p:strVal val="visible"/>
                                      </p:to>
                                    </p:set>
                                    <p:animEffect transition="in" filter="fade">
                                      <p:cBhvr>
                                        <p:cTn id="43" dur="2000"/>
                                        <p:tgtEl>
                                          <p:spTgt spid="32771">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771">
                                            <p:txEl>
                                              <p:pRg st="13" end="13"/>
                                            </p:txEl>
                                          </p:spTgt>
                                        </p:tgtEl>
                                        <p:attrNameLst>
                                          <p:attrName>style.visibility</p:attrName>
                                        </p:attrNameLst>
                                      </p:cBhvr>
                                      <p:to>
                                        <p:strVal val="visible"/>
                                      </p:to>
                                    </p:set>
                                    <p:animEffect transition="in" filter="fade">
                                      <p:cBhvr>
                                        <p:cTn id="46" dur="2000"/>
                                        <p:tgtEl>
                                          <p:spTgt spid="32771">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772">
                                            <p:bg/>
                                          </p:spTgt>
                                        </p:tgtEl>
                                        <p:attrNameLst>
                                          <p:attrName>style.visibility</p:attrName>
                                        </p:attrNameLst>
                                      </p:cBhvr>
                                      <p:to>
                                        <p:strVal val="visible"/>
                                      </p:to>
                                    </p:set>
                                    <p:animEffect transition="in" filter="fade">
                                      <p:cBhvr>
                                        <p:cTn id="51" dur="2000"/>
                                        <p:tgtEl>
                                          <p:spTgt spid="32772">
                                            <p:bg/>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2772">
                                            <p:txEl>
                                              <p:pRg st="1" end="1"/>
                                            </p:txEl>
                                          </p:spTgt>
                                        </p:tgtEl>
                                        <p:attrNameLst>
                                          <p:attrName>style.visibility</p:attrName>
                                        </p:attrNameLst>
                                      </p:cBhvr>
                                      <p:to>
                                        <p:strVal val="visible"/>
                                      </p:to>
                                    </p:set>
                                    <p:animEffect transition="in" filter="fade">
                                      <p:cBhvr>
                                        <p:cTn id="56" dur="2000"/>
                                        <p:tgtEl>
                                          <p:spTgt spid="32772">
                                            <p:txEl>
                                              <p:pRg st="1" end="1"/>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772">
                                            <p:txEl>
                                              <p:pRg st="2" end="2"/>
                                            </p:txEl>
                                          </p:spTgt>
                                        </p:tgtEl>
                                        <p:attrNameLst>
                                          <p:attrName>style.visibility</p:attrName>
                                        </p:attrNameLst>
                                      </p:cBhvr>
                                      <p:to>
                                        <p:strVal val="visible"/>
                                      </p:to>
                                    </p:set>
                                    <p:animEffect transition="in" filter="fade">
                                      <p:cBhvr>
                                        <p:cTn id="59" dur="2000"/>
                                        <p:tgtEl>
                                          <p:spTgt spid="32772">
                                            <p:txEl>
                                              <p:pRg st="2" end="2"/>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772">
                                            <p:txEl>
                                              <p:pRg st="3" end="3"/>
                                            </p:txEl>
                                          </p:spTgt>
                                        </p:tgtEl>
                                        <p:attrNameLst>
                                          <p:attrName>style.visibility</p:attrName>
                                        </p:attrNameLst>
                                      </p:cBhvr>
                                      <p:to>
                                        <p:strVal val="visible"/>
                                      </p:to>
                                    </p:set>
                                    <p:animEffect transition="in" filter="fade">
                                      <p:cBhvr>
                                        <p:cTn id="62" dur="2000"/>
                                        <p:tgtEl>
                                          <p:spTgt spid="32772">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2772">
                                            <p:txEl>
                                              <p:pRg st="5" end="5"/>
                                            </p:txEl>
                                          </p:spTgt>
                                        </p:tgtEl>
                                        <p:attrNameLst>
                                          <p:attrName>style.visibility</p:attrName>
                                        </p:attrNameLst>
                                      </p:cBhvr>
                                      <p:to>
                                        <p:strVal val="visible"/>
                                      </p:to>
                                    </p:set>
                                    <p:animEffect transition="in" filter="fade">
                                      <p:cBhvr>
                                        <p:cTn id="67" dur="2000"/>
                                        <p:tgtEl>
                                          <p:spTgt spid="32772">
                                            <p:txEl>
                                              <p:pRg st="5" end="5"/>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772">
                                            <p:txEl>
                                              <p:pRg st="6" end="6"/>
                                            </p:txEl>
                                          </p:spTgt>
                                        </p:tgtEl>
                                        <p:attrNameLst>
                                          <p:attrName>style.visibility</p:attrName>
                                        </p:attrNameLst>
                                      </p:cBhvr>
                                      <p:to>
                                        <p:strVal val="visible"/>
                                      </p:to>
                                    </p:set>
                                    <p:animEffect transition="in" filter="fade">
                                      <p:cBhvr>
                                        <p:cTn id="70" dur="2000"/>
                                        <p:tgtEl>
                                          <p:spTgt spid="32772">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772">
                                            <p:txEl>
                                              <p:pRg st="7" end="7"/>
                                            </p:txEl>
                                          </p:spTgt>
                                        </p:tgtEl>
                                        <p:attrNameLst>
                                          <p:attrName>style.visibility</p:attrName>
                                        </p:attrNameLst>
                                      </p:cBhvr>
                                      <p:to>
                                        <p:strVal val="visible"/>
                                      </p:to>
                                    </p:set>
                                    <p:animEffect transition="in" filter="fade">
                                      <p:cBhvr>
                                        <p:cTn id="73" dur="2000"/>
                                        <p:tgtEl>
                                          <p:spTgt spid="32772">
                                            <p:txEl>
                                              <p:pRg st="7" end="7"/>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772">
                                            <p:txEl>
                                              <p:pRg st="8" end="8"/>
                                            </p:txEl>
                                          </p:spTgt>
                                        </p:tgtEl>
                                        <p:attrNameLst>
                                          <p:attrName>style.visibility</p:attrName>
                                        </p:attrNameLst>
                                      </p:cBhvr>
                                      <p:to>
                                        <p:strVal val="visible"/>
                                      </p:to>
                                    </p:set>
                                    <p:animEffect transition="in" filter="fade">
                                      <p:cBhvr>
                                        <p:cTn id="76" dur="2000"/>
                                        <p:tgtEl>
                                          <p:spTgt spid="32772">
                                            <p:txEl>
                                              <p:pRg st="8" end="8"/>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2772">
                                            <p:txEl>
                                              <p:pRg st="10" end="10"/>
                                            </p:txEl>
                                          </p:spTgt>
                                        </p:tgtEl>
                                        <p:attrNameLst>
                                          <p:attrName>style.visibility</p:attrName>
                                        </p:attrNameLst>
                                      </p:cBhvr>
                                      <p:to>
                                        <p:strVal val="visible"/>
                                      </p:to>
                                    </p:set>
                                    <p:animEffect transition="in" filter="fade">
                                      <p:cBhvr>
                                        <p:cTn id="81" dur="2000"/>
                                        <p:tgtEl>
                                          <p:spTgt spid="32772">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2772">
                                            <p:txEl>
                                              <p:pRg st="11" end="11"/>
                                            </p:txEl>
                                          </p:spTgt>
                                        </p:tgtEl>
                                        <p:attrNameLst>
                                          <p:attrName>style.visibility</p:attrName>
                                        </p:attrNameLst>
                                      </p:cBhvr>
                                      <p:to>
                                        <p:strVal val="visible"/>
                                      </p:to>
                                    </p:set>
                                    <p:animEffect transition="in" filter="fade">
                                      <p:cBhvr>
                                        <p:cTn id="84" dur="2000"/>
                                        <p:tgtEl>
                                          <p:spTgt spid="327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animBg="1"/>
      <p:bldP spid="32772"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20435"/>
            <a:ext cx="5401056" cy="646331"/>
          </a:xfrm>
        </p:spPr>
        <p:txBody>
          <a:bodyPr/>
          <a:lstStyle/>
          <a:p>
            <a:r>
              <a:rPr lang="en-US" dirty="0" smtClean="0">
                <a:solidFill>
                  <a:schemeClr val="tx2"/>
                </a:solidFill>
              </a:rPr>
              <a:t>			 About me</a:t>
            </a:r>
            <a:endParaRPr lang="en-US" dirty="0">
              <a:solidFill>
                <a:schemeClr val="tx2"/>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76200" y="1447800"/>
            <a:ext cx="4648200" cy="1981200"/>
          </a:xfrm>
          <a:prstGeom prst="rect">
            <a:avLst/>
          </a:prstGeom>
          <a:noFill/>
          <a:ln w="9525">
            <a:noFill/>
            <a:miter lim="800000"/>
            <a:headEnd/>
            <a:tailEnd/>
          </a:ln>
          <a:effectLst/>
        </p:spPr>
      </p:pic>
      <p:sp>
        <p:nvSpPr>
          <p:cNvPr id="5" name="Rectangle 4"/>
          <p:cNvSpPr/>
          <p:nvPr/>
        </p:nvSpPr>
        <p:spPr>
          <a:xfrm>
            <a:off x="2283010" y="5458837"/>
            <a:ext cx="4373313" cy="307777"/>
          </a:xfrm>
          <a:prstGeom prst="rect">
            <a:avLst/>
          </a:prstGeom>
        </p:spPr>
        <p:txBody>
          <a:bodyPr wrap="none">
            <a:spAutoFit/>
          </a:bodyPr>
          <a:lstStyle/>
          <a:p>
            <a:r>
              <a:rPr lang="en-US" dirty="0">
                <a:hlinkClick r:id="rId3"/>
              </a:rPr>
              <a:t>https://www.linkedin.com/in/jeevarajan/</a:t>
            </a:r>
            <a:endParaRPr lang="en-US" dirty="0"/>
          </a:p>
        </p:txBody>
      </p:sp>
      <p:pic>
        <p:nvPicPr>
          <p:cNvPr id="1027" name="Picture 3"/>
          <p:cNvPicPr>
            <a:picLocks noChangeAspect="1" noChangeArrowheads="1"/>
          </p:cNvPicPr>
          <p:nvPr/>
        </p:nvPicPr>
        <p:blipFill>
          <a:blip r:embed="rId4"/>
          <a:srcRect/>
          <a:stretch>
            <a:fillRect/>
          </a:stretch>
        </p:blipFill>
        <p:spPr bwMode="auto">
          <a:xfrm>
            <a:off x="4876800" y="1447800"/>
            <a:ext cx="4119665" cy="1981200"/>
          </a:xfrm>
          <a:prstGeom prst="rect">
            <a:avLst/>
          </a:prstGeom>
          <a:noFill/>
          <a:ln w="9525">
            <a:noFill/>
            <a:miter lim="800000"/>
            <a:headEnd/>
            <a:tailEnd/>
          </a:ln>
          <a:effectLst/>
        </p:spPr>
      </p:pic>
      <p:sp>
        <p:nvSpPr>
          <p:cNvPr id="7" name="Rectangle 6"/>
          <p:cNvSpPr/>
          <p:nvPr/>
        </p:nvSpPr>
        <p:spPr>
          <a:xfrm>
            <a:off x="0" y="3505201"/>
            <a:ext cx="8991600" cy="2246769"/>
          </a:xfrm>
          <a:prstGeom prst="rect">
            <a:avLst/>
          </a:prstGeom>
        </p:spPr>
        <p:txBody>
          <a:bodyPr wrap="square">
            <a:spAutoFit/>
          </a:bodyPr>
          <a:lstStyle/>
          <a:p>
            <a:r>
              <a:rPr lang="en-US" dirty="0"/>
              <a:t>My Primary Expertise</a:t>
            </a:r>
          </a:p>
          <a:p>
            <a:r>
              <a:rPr lang="en-US" dirty="0"/>
              <a:t>Microcontroller Architecture: 8051,PIC,AVR,ARM,MSP430,PSOC3</a:t>
            </a:r>
            <a:br>
              <a:rPr lang="en-US" dirty="0"/>
            </a:br>
            <a:r>
              <a:rPr lang="en-US" dirty="0"/>
              <a:t>DSP Architecture: Blackfin,C2000,C6000,21065L </a:t>
            </a:r>
            <a:r>
              <a:rPr lang="en-US" dirty="0" err="1"/>
              <a:t>Sharc</a:t>
            </a:r>
            <a:r>
              <a:rPr lang="en-US" dirty="0"/>
              <a:t/>
            </a:r>
            <a:br>
              <a:rPr lang="en-US" dirty="0"/>
            </a:br>
            <a:r>
              <a:rPr lang="en-US" dirty="0"/>
              <a:t>FPGA: Spartan,Virtex,Cyclone</a:t>
            </a:r>
            <a:br>
              <a:rPr lang="en-US" dirty="0"/>
            </a:br>
            <a:r>
              <a:rPr lang="en-US" dirty="0"/>
              <a:t>Image Processing Algorithms: Image/Scene Recognition, Machine Learning, Computer Vision, Deep Learning, Pattern Recognition, Object Classification ,Image Retrieval, Image enhancement and </a:t>
            </a:r>
            <a:r>
              <a:rPr lang="en-US" dirty="0" err="1"/>
              <a:t>denoising</a:t>
            </a:r>
            <a:r>
              <a:rPr lang="en-US" dirty="0"/>
              <a:t>.</a:t>
            </a:r>
            <a:br>
              <a:rPr lang="en-US" dirty="0"/>
            </a:br>
            <a:r>
              <a:rPr lang="en-US" dirty="0"/>
              <a:t>Neural Networks : SVM,RBF,BPN</a:t>
            </a:r>
            <a:br>
              <a:rPr lang="en-US" dirty="0"/>
            </a:br>
            <a:r>
              <a:rPr lang="en-US" dirty="0"/>
              <a:t>Cryptography :RSA,DES,3DES,Ellipti </a:t>
            </a:r>
            <a:r>
              <a:rPr lang="en-US" dirty="0" err="1"/>
              <a:t>curve,Blowfish,Diffe</a:t>
            </a:r>
            <a:r>
              <a:rPr lang="en-US" dirty="0"/>
              <a:t> Hellman</a:t>
            </a:r>
            <a:br>
              <a:rPr lang="en-US" dirty="0"/>
            </a:br>
            <a:r>
              <a:rPr lang="en-US" dirty="0"/>
              <a:t>Compilers: </a:t>
            </a:r>
            <a:r>
              <a:rPr lang="en-US" dirty="0" err="1"/>
              <a:t>Keil,Visual</a:t>
            </a:r>
            <a:r>
              <a:rPr lang="en-US" dirty="0"/>
              <a:t> DSP++,CCS, Xilinx Platform </a:t>
            </a:r>
            <a:r>
              <a:rPr lang="en-US" dirty="0" err="1"/>
              <a:t>studio,ISE</a:t>
            </a:r>
            <a:r>
              <a:rPr lang="en-US" dirty="0"/>
              <a:t>, Matlab, Open CV</a:t>
            </a:r>
          </a:p>
        </p:txBody>
      </p:sp>
      <p:sp>
        <p:nvSpPr>
          <p:cNvPr id="9" name="Rectangle 8"/>
          <p:cNvSpPr/>
          <p:nvPr/>
        </p:nvSpPr>
        <p:spPr>
          <a:xfrm>
            <a:off x="6324601" y="5486401"/>
            <a:ext cx="2762295" cy="307777"/>
          </a:xfrm>
          <a:prstGeom prst="rect">
            <a:avLst/>
          </a:prstGeom>
        </p:spPr>
        <p:txBody>
          <a:bodyPr wrap="none">
            <a:spAutoFit/>
          </a:bodyPr>
          <a:lstStyle/>
          <a:p>
            <a:pPr>
              <a:defRPr/>
            </a:pPr>
            <a:r>
              <a:rPr lang="en-US" dirty="0"/>
              <a:t>www.pantechsolutions.net</a:t>
            </a:r>
          </a:p>
        </p:txBody>
      </p:sp>
    </p:spTree>
    <p:extLst>
      <p:ext uri="{BB962C8B-B14F-4D97-AF65-F5344CB8AC3E}">
        <p14:creationId xmlns:p14="http://schemas.microsoft.com/office/powerpoint/2010/main" val="52669572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0"/>
          <p:cNvSpPr>
            <a:spLocks noChangeArrowheads="1"/>
          </p:cNvSpPr>
          <p:nvPr/>
        </p:nvSpPr>
        <p:spPr bwMode="gray">
          <a:xfrm>
            <a:off x="6705600" y="4953000"/>
            <a:ext cx="1827213" cy="400050"/>
          </a:xfrm>
          <a:prstGeom prst="rect">
            <a:avLst/>
          </a:prstGeom>
          <a:noFill/>
          <a:ln w="12700">
            <a:noFill/>
            <a:miter lim="800000"/>
            <a:headEnd/>
            <a:tailEnd/>
          </a:ln>
        </p:spPr>
        <p:txBody>
          <a:bodyPr lIns="96838" tIns="47625" rIns="96838" bIns="47625" anchor="ctr">
            <a:spAutoFit/>
          </a:bodyPr>
          <a:lstStyle/>
          <a:p>
            <a:pPr algn="ctr"/>
            <a:r>
              <a:rPr lang="en-US" sz="2000">
                <a:solidFill>
                  <a:schemeClr val="bg2"/>
                </a:solidFill>
                <a:latin typeface="Arial" pitchFamily="34" charset="0"/>
              </a:rPr>
              <a:t>Vector Table</a:t>
            </a:r>
          </a:p>
        </p:txBody>
      </p:sp>
      <p:sp>
        <p:nvSpPr>
          <p:cNvPr id="34820" name="Rectangle 43"/>
          <p:cNvSpPr>
            <a:spLocks noGrp="1" noChangeArrowheads="1"/>
          </p:cNvSpPr>
          <p:nvPr>
            <p:ph idx="1"/>
          </p:nvPr>
        </p:nvSpPr>
        <p:spPr/>
        <p:txBody>
          <a:bodyPr>
            <a:normAutofit fontScale="92500" lnSpcReduction="10000"/>
          </a:bodyPr>
          <a:lstStyle/>
          <a:p>
            <a:r>
              <a:rPr lang="en-US" sz="1800" dirty="0" smtClean="0"/>
              <a:t>When an exception occurs, the ARM:</a:t>
            </a:r>
          </a:p>
          <a:p>
            <a:pPr lvl="1"/>
            <a:r>
              <a:rPr lang="en-US" dirty="0" smtClean="0"/>
              <a:t>Copies CPSR into SPSR_&lt;mode&gt;</a:t>
            </a:r>
          </a:p>
          <a:p>
            <a:pPr lvl="1"/>
            <a:r>
              <a:rPr lang="en-US" dirty="0" smtClean="0"/>
              <a:t>Sets appropriate CPSR bits </a:t>
            </a:r>
          </a:p>
          <a:p>
            <a:pPr lvl="2"/>
            <a:r>
              <a:rPr lang="en-US" dirty="0" smtClean="0"/>
              <a:t>Change to ARM state</a:t>
            </a:r>
          </a:p>
          <a:p>
            <a:pPr lvl="2"/>
            <a:r>
              <a:rPr lang="en-US" dirty="0" smtClean="0"/>
              <a:t>Change to exception mode </a:t>
            </a:r>
          </a:p>
          <a:p>
            <a:pPr lvl="2"/>
            <a:r>
              <a:rPr lang="en-US" dirty="0" smtClean="0"/>
              <a:t>Disable interrupts (if appropriate)</a:t>
            </a:r>
          </a:p>
          <a:p>
            <a:pPr lvl="1"/>
            <a:r>
              <a:rPr lang="en-US" dirty="0" smtClean="0"/>
              <a:t>Stores the return address in LR_&lt;mode&gt;</a:t>
            </a:r>
          </a:p>
          <a:p>
            <a:pPr lvl="1"/>
            <a:r>
              <a:rPr lang="en-US" dirty="0" smtClean="0"/>
              <a:t>Sets PC to vector address</a:t>
            </a:r>
          </a:p>
          <a:p>
            <a:r>
              <a:rPr lang="en-US" sz="1800" dirty="0" smtClean="0"/>
              <a:t>To return, exception handler needs to:</a:t>
            </a:r>
          </a:p>
          <a:p>
            <a:pPr lvl="1"/>
            <a:r>
              <a:rPr lang="en-US" dirty="0" smtClean="0"/>
              <a:t>Restore CPSR from SPSR_&lt;mode&gt;</a:t>
            </a:r>
          </a:p>
          <a:p>
            <a:pPr lvl="1"/>
            <a:r>
              <a:rPr lang="en-US" dirty="0" smtClean="0"/>
              <a:t>Restore PC from LR_&lt;mode&gt;</a:t>
            </a:r>
          </a:p>
          <a:p>
            <a:pPr>
              <a:buFont typeface="Wingdings" pitchFamily="2" charset="2"/>
              <a:buNone/>
            </a:pPr>
            <a:r>
              <a:rPr lang="en-US" sz="1800" dirty="0" smtClean="0"/>
              <a:t>	This can only be done in ARM state.</a:t>
            </a:r>
          </a:p>
        </p:txBody>
      </p:sp>
      <p:sp>
        <p:nvSpPr>
          <p:cNvPr id="34819" name="Rectangle 42"/>
          <p:cNvSpPr>
            <a:spLocks noGrp="1" noChangeArrowheads="1"/>
          </p:cNvSpPr>
          <p:nvPr>
            <p:ph type="title"/>
          </p:nvPr>
        </p:nvSpPr>
        <p:spPr/>
        <p:txBody>
          <a:bodyPr/>
          <a:lstStyle/>
          <a:p>
            <a:r>
              <a:rPr lang="en-US" smtClean="0"/>
              <a:t>Exception Handling</a:t>
            </a:r>
          </a:p>
        </p:txBody>
      </p:sp>
      <p:sp>
        <p:nvSpPr>
          <p:cNvPr id="34821" name="Rectangle 44"/>
          <p:cNvSpPr>
            <a:spLocks noChangeArrowheads="1"/>
          </p:cNvSpPr>
          <p:nvPr/>
        </p:nvSpPr>
        <p:spPr bwMode="black">
          <a:xfrm>
            <a:off x="6172200" y="5318125"/>
            <a:ext cx="2743200" cy="765175"/>
          </a:xfrm>
          <a:prstGeom prst="rect">
            <a:avLst/>
          </a:prstGeom>
          <a:noFill/>
          <a:ln w="12700">
            <a:noFill/>
            <a:miter lim="800000"/>
            <a:headEnd/>
            <a:tailEnd/>
          </a:ln>
        </p:spPr>
        <p:txBody>
          <a:bodyPr lIns="96838" tIns="47625" rIns="96838" bIns="47625" anchor="ctr">
            <a:spAutoFit/>
          </a:bodyPr>
          <a:lstStyle/>
          <a:p>
            <a:pPr algn="ctr"/>
            <a:r>
              <a:rPr lang="en-US" b="0">
                <a:latin typeface="Arial" pitchFamily="34" charset="0"/>
              </a:rPr>
              <a:t>Vector table can be at </a:t>
            </a:r>
            <a:br>
              <a:rPr lang="en-US" b="0">
                <a:latin typeface="Arial" pitchFamily="34" charset="0"/>
              </a:rPr>
            </a:br>
            <a:r>
              <a:rPr lang="en-US" sz="1600"/>
              <a:t>0xFFFF0000</a:t>
            </a:r>
            <a:r>
              <a:rPr lang="en-US" b="0">
                <a:latin typeface="Arial" pitchFamily="34" charset="0"/>
              </a:rPr>
              <a:t> on ARM720T</a:t>
            </a:r>
            <a:br>
              <a:rPr lang="en-US" b="0">
                <a:latin typeface="Arial" pitchFamily="34" charset="0"/>
              </a:rPr>
            </a:br>
            <a:r>
              <a:rPr lang="en-US" b="0">
                <a:latin typeface="Arial" pitchFamily="34" charset="0"/>
              </a:rPr>
              <a:t> and on ARM9/10 family devices</a:t>
            </a:r>
          </a:p>
        </p:txBody>
      </p:sp>
      <p:sp>
        <p:nvSpPr>
          <p:cNvPr id="34822" name="Line 32"/>
          <p:cNvSpPr>
            <a:spLocks noChangeShapeType="1"/>
          </p:cNvSpPr>
          <p:nvPr/>
        </p:nvSpPr>
        <p:spPr bwMode="auto">
          <a:xfrm flipH="1">
            <a:off x="6477000" y="1600200"/>
            <a:ext cx="0" cy="914400"/>
          </a:xfrm>
          <a:prstGeom prst="line">
            <a:avLst/>
          </a:prstGeom>
          <a:noFill/>
          <a:ln w="12700">
            <a:solidFill>
              <a:srgbClr val="000000"/>
            </a:solidFill>
            <a:prstDash val="dash"/>
            <a:round/>
            <a:headEnd type="none" w="sm" len="sm"/>
            <a:tailEnd type="none" w="sm" len="sm"/>
          </a:ln>
        </p:spPr>
        <p:txBody>
          <a:bodyPr wrap="none" anchor="ctr"/>
          <a:lstStyle/>
          <a:p>
            <a:endParaRPr lang="en-US"/>
          </a:p>
        </p:txBody>
      </p:sp>
      <p:sp>
        <p:nvSpPr>
          <p:cNvPr id="34823" name="Line 33"/>
          <p:cNvSpPr>
            <a:spLocks noChangeShapeType="1"/>
          </p:cNvSpPr>
          <p:nvPr/>
        </p:nvSpPr>
        <p:spPr bwMode="gray">
          <a:xfrm>
            <a:off x="7543800" y="1752600"/>
            <a:ext cx="0" cy="533400"/>
          </a:xfrm>
          <a:prstGeom prst="line">
            <a:avLst/>
          </a:prstGeom>
          <a:noFill/>
          <a:ln w="50800" cap="rnd">
            <a:solidFill>
              <a:srgbClr val="000000"/>
            </a:solidFill>
            <a:prstDash val="sysDot"/>
            <a:round/>
            <a:headEnd type="none" w="sm" len="sm"/>
            <a:tailEnd type="none" w="sm" len="sm"/>
          </a:ln>
        </p:spPr>
        <p:txBody>
          <a:bodyPr wrap="none" anchor="ctr"/>
          <a:lstStyle/>
          <a:p>
            <a:endParaRPr lang="en-US"/>
          </a:p>
        </p:txBody>
      </p:sp>
      <p:sp>
        <p:nvSpPr>
          <p:cNvPr id="34824" name="Rectangle 5"/>
          <p:cNvSpPr>
            <a:spLocks noChangeArrowheads="1"/>
          </p:cNvSpPr>
          <p:nvPr/>
        </p:nvSpPr>
        <p:spPr bwMode="gray">
          <a:xfrm>
            <a:off x="6477000" y="2514600"/>
            <a:ext cx="2209800" cy="304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600">
                <a:solidFill>
                  <a:schemeClr val="bg1"/>
                </a:solidFill>
                <a:latin typeface="Arial" pitchFamily="34" charset="0"/>
              </a:rPr>
              <a:t>FIQ</a:t>
            </a:r>
            <a:endParaRPr lang="en-US" sz="2400" b="0">
              <a:solidFill>
                <a:schemeClr val="bg1"/>
              </a:solidFill>
              <a:latin typeface="Times New Roman" pitchFamily="18" charset="0"/>
            </a:endParaRPr>
          </a:p>
        </p:txBody>
      </p:sp>
      <p:sp>
        <p:nvSpPr>
          <p:cNvPr id="34825" name="Rectangle 45"/>
          <p:cNvSpPr>
            <a:spLocks noChangeArrowheads="1"/>
          </p:cNvSpPr>
          <p:nvPr/>
        </p:nvSpPr>
        <p:spPr bwMode="gray">
          <a:xfrm>
            <a:off x="6477000" y="2819400"/>
            <a:ext cx="2209800" cy="304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600">
                <a:solidFill>
                  <a:schemeClr val="bg1"/>
                </a:solidFill>
                <a:latin typeface="Arial" pitchFamily="34" charset="0"/>
              </a:rPr>
              <a:t>IRQ</a:t>
            </a:r>
            <a:endParaRPr lang="en-US" sz="1600">
              <a:solidFill>
                <a:schemeClr val="bg1"/>
              </a:solidFill>
            </a:endParaRPr>
          </a:p>
        </p:txBody>
      </p:sp>
      <p:sp>
        <p:nvSpPr>
          <p:cNvPr id="34826" name="Rectangle 46"/>
          <p:cNvSpPr>
            <a:spLocks noChangeArrowheads="1"/>
          </p:cNvSpPr>
          <p:nvPr/>
        </p:nvSpPr>
        <p:spPr bwMode="gray">
          <a:xfrm>
            <a:off x="6477000" y="3124200"/>
            <a:ext cx="2209800" cy="304800"/>
          </a:xfrm>
          <a:prstGeom prst="rect">
            <a:avLst/>
          </a:prstGeom>
          <a:solidFill>
            <a:schemeClr val="bg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600" dirty="0">
                <a:solidFill>
                  <a:schemeClr val="tx1">
                    <a:lumMod val="50000"/>
                    <a:lumOff val="50000"/>
                  </a:schemeClr>
                </a:solidFill>
                <a:latin typeface="Arial" pitchFamily="34" charset="0"/>
              </a:rPr>
              <a:t>(Reserved)</a:t>
            </a:r>
            <a:endParaRPr lang="en-US" sz="2400" b="0" dirty="0">
              <a:solidFill>
                <a:schemeClr val="tx1">
                  <a:lumMod val="50000"/>
                  <a:lumOff val="50000"/>
                </a:schemeClr>
              </a:solidFill>
              <a:latin typeface="Times New Roman" pitchFamily="18" charset="0"/>
            </a:endParaRPr>
          </a:p>
        </p:txBody>
      </p:sp>
      <p:sp>
        <p:nvSpPr>
          <p:cNvPr id="34827" name="Rectangle 47"/>
          <p:cNvSpPr>
            <a:spLocks noChangeArrowheads="1"/>
          </p:cNvSpPr>
          <p:nvPr/>
        </p:nvSpPr>
        <p:spPr bwMode="gray">
          <a:xfrm>
            <a:off x="6477000" y="3429000"/>
            <a:ext cx="2209800" cy="304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600">
                <a:solidFill>
                  <a:schemeClr val="bg1"/>
                </a:solidFill>
                <a:latin typeface="Arial" pitchFamily="34" charset="0"/>
              </a:rPr>
              <a:t>Data Abort</a:t>
            </a:r>
            <a:endParaRPr lang="en-US" sz="1600">
              <a:solidFill>
                <a:schemeClr val="bg1"/>
              </a:solidFill>
            </a:endParaRPr>
          </a:p>
        </p:txBody>
      </p:sp>
      <p:sp>
        <p:nvSpPr>
          <p:cNvPr id="34828" name="Rectangle 48"/>
          <p:cNvSpPr>
            <a:spLocks noChangeArrowheads="1"/>
          </p:cNvSpPr>
          <p:nvPr/>
        </p:nvSpPr>
        <p:spPr bwMode="gray">
          <a:xfrm>
            <a:off x="6477000" y="3733800"/>
            <a:ext cx="2209800" cy="304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600">
                <a:solidFill>
                  <a:schemeClr val="bg1"/>
                </a:solidFill>
                <a:latin typeface="Arial" pitchFamily="34" charset="0"/>
              </a:rPr>
              <a:t>Prefetch Abort</a:t>
            </a:r>
            <a:endParaRPr lang="en-US" sz="1600">
              <a:solidFill>
                <a:schemeClr val="bg1"/>
              </a:solidFill>
            </a:endParaRPr>
          </a:p>
        </p:txBody>
      </p:sp>
      <p:sp>
        <p:nvSpPr>
          <p:cNvPr id="34829" name="Rectangle 49"/>
          <p:cNvSpPr>
            <a:spLocks noChangeArrowheads="1"/>
          </p:cNvSpPr>
          <p:nvPr/>
        </p:nvSpPr>
        <p:spPr bwMode="gray">
          <a:xfrm>
            <a:off x="6477000" y="4038600"/>
            <a:ext cx="2209800" cy="304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300">
                <a:solidFill>
                  <a:schemeClr val="bg1"/>
                </a:solidFill>
                <a:latin typeface="Arial" pitchFamily="34" charset="0"/>
              </a:rPr>
              <a:t>Software Interrupt</a:t>
            </a:r>
            <a:endParaRPr lang="en-US" sz="1300">
              <a:solidFill>
                <a:schemeClr val="bg1"/>
              </a:solidFill>
            </a:endParaRPr>
          </a:p>
        </p:txBody>
      </p:sp>
      <p:sp>
        <p:nvSpPr>
          <p:cNvPr id="34830" name="Rectangle 50"/>
          <p:cNvSpPr>
            <a:spLocks noChangeArrowheads="1"/>
          </p:cNvSpPr>
          <p:nvPr/>
        </p:nvSpPr>
        <p:spPr bwMode="gray">
          <a:xfrm>
            <a:off x="6477000" y="4343400"/>
            <a:ext cx="2209800" cy="304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300">
                <a:solidFill>
                  <a:schemeClr val="bg1"/>
                </a:solidFill>
                <a:latin typeface="Arial" pitchFamily="34" charset="0"/>
              </a:rPr>
              <a:t>Undefined Instruction</a:t>
            </a:r>
            <a:endParaRPr lang="en-US" sz="1600">
              <a:solidFill>
                <a:schemeClr val="bg1"/>
              </a:solidFill>
            </a:endParaRPr>
          </a:p>
        </p:txBody>
      </p:sp>
      <p:sp>
        <p:nvSpPr>
          <p:cNvPr id="34831" name="Rectangle 51"/>
          <p:cNvSpPr>
            <a:spLocks noChangeArrowheads="1"/>
          </p:cNvSpPr>
          <p:nvPr/>
        </p:nvSpPr>
        <p:spPr bwMode="gray">
          <a:xfrm>
            <a:off x="6477000" y="4648200"/>
            <a:ext cx="2209800" cy="304800"/>
          </a:xfrm>
          <a:prstGeom prst="rect">
            <a:avLst/>
          </a:prstGeom>
          <a:solidFill>
            <a:schemeClr val="tx2"/>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r>
              <a:rPr lang="en-US" sz="1600">
                <a:solidFill>
                  <a:schemeClr val="bg1"/>
                </a:solidFill>
                <a:latin typeface="Arial" pitchFamily="34" charset="0"/>
              </a:rPr>
              <a:t>Reset</a:t>
            </a:r>
            <a:endParaRPr lang="en-US" sz="1600">
              <a:solidFill>
                <a:schemeClr val="bg1"/>
              </a:solidFill>
            </a:endParaRPr>
          </a:p>
        </p:txBody>
      </p:sp>
      <p:grpSp>
        <p:nvGrpSpPr>
          <p:cNvPr id="34832" name="Group 54"/>
          <p:cNvGrpSpPr>
            <a:grpSpLocks/>
          </p:cNvGrpSpPr>
          <p:nvPr/>
        </p:nvGrpSpPr>
        <p:grpSpPr bwMode="auto">
          <a:xfrm>
            <a:off x="5715000" y="2514600"/>
            <a:ext cx="596900" cy="2438400"/>
            <a:chOff x="3888" y="1296"/>
            <a:chExt cx="1384" cy="1536"/>
          </a:xfrm>
        </p:grpSpPr>
        <p:sp>
          <p:nvSpPr>
            <p:cNvPr id="34834" name="Rectangle 55"/>
            <p:cNvSpPr>
              <a:spLocks noChangeArrowheads="1"/>
            </p:cNvSpPr>
            <p:nvPr/>
          </p:nvSpPr>
          <p:spPr bwMode="gray">
            <a:xfrm>
              <a:off x="3888" y="1296"/>
              <a:ext cx="1384" cy="192"/>
            </a:xfrm>
            <a:prstGeom prst="rect">
              <a:avLst/>
            </a:prstGeom>
            <a:noFill/>
            <a:ln w="12700">
              <a:noFill/>
              <a:miter lim="800000"/>
              <a:headEnd/>
              <a:tailEnd/>
            </a:ln>
          </p:spPr>
          <p:txBody>
            <a:bodyPr wrap="none" anchor="ctr"/>
            <a:lstStyle/>
            <a:p>
              <a:pPr algn="ctr"/>
              <a:r>
                <a:rPr lang="en-US" b="0">
                  <a:latin typeface="Arial" pitchFamily="34" charset="0"/>
                </a:rPr>
                <a:t>0x1C</a:t>
              </a:r>
              <a:endParaRPr lang="en-US" sz="2400" b="0">
                <a:latin typeface="Times New Roman" pitchFamily="18" charset="0"/>
              </a:endParaRPr>
            </a:p>
          </p:txBody>
        </p:sp>
        <p:sp>
          <p:nvSpPr>
            <p:cNvPr id="34835" name="Rectangle 56"/>
            <p:cNvSpPr>
              <a:spLocks noChangeArrowheads="1"/>
            </p:cNvSpPr>
            <p:nvPr/>
          </p:nvSpPr>
          <p:spPr bwMode="gray">
            <a:xfrm>
              <a:off x="3888" y="1488"/>
              <a:ext cx="1384" cy="192"/>
            </a:xfrm>
            <a:prstGeom prst="rect">
              <a:avLst/>
            </a:prstGeom>
            <a:noFill/>
            <a:ln w="12700">
              <a:noFill/>
              <a:miter lim="800000"/>
              <a:headEnd/>
              <a:tailEnd/>
            </a:ln>
          </p:spPr>
          <p:txBody>
            <a:bodyPr wrap="none" anchor="ctr"/>
            <a:lstStyle/>
            <a:p>
              <a:pPr algn="ctr"/>
              <a:r>
                <a:rPr lang="en-US" b="0" dirty="0">
                  <a:latin typeface="Arial" pitchFamily="34" charset="0"/>
                </a:rPr>
                <a:t>0x18</a:t>
              </a:r>
              <a:endParaRPr lang="en-US" sz="1600" dirty="0"/>
            </a:p>
          </p:txBody>
        </p:sp>
        <p:sp>
          <p:nvSpPr>
            <p:cNvPr id="34836" name="Rectangle 57"/>
            <p:cNvSpPr>
              <a:spLocks noChangeArrowheads="1"/>
            </p:cNvSpPr>
            <p:nvPr/>
          </p:nvSpPr>
          <p:spPr bwMode="gray">
            <a:xfrm>
              <a:off x="3888" y="1680"/>
              <a:ext cx="1384" cy="192"/>
            </a:xfrm>
            <a:prstGeom prst="rect">
              <a:avLst/>
            </a:prstGeom>
            <a:noFill/>
            <a:ln w="12700">
              <a:noFill/>
              <a:miter lim="800000"/>
              <a:headEnd/>
              <a:tailEnd/>
            </a:ln>
          </p:spPr>
          <p:txBody>
            <a:bodyPr wrap="none" anchor="ctr"/>
            <a:lstStyle/>
            <a:p>
              <a:pPr algn="ctr"/>
              <a:r>
                <a:rPr lang="en-US" b="0">
                  <a:latin typeface="Arial" pitchFamily="34" charset="0"/>
                </a:rPr>
                <a:t>0x14</a:t>
              </a:r>
              <a:endParaRPr lang="en-US" sz="2400" b="0">
                <a:latin typeface="Times New Roman" pitchFamily="18" charset="0"/>
              </a:endParaRPr>
            </a:p>
          </p:txBody>
        </p:sp>
        <p:sp>
          <p:nvSpPr>
            <p:cNvPr id="34837" name="Rectangle 58"/>
            <p:cNvSpPr>
              <a:spLocks noChangeArrowheads="1"/>
            </p:cNvSpPr>
            <p:nvPr/>
          </p:nvSpPr>
          <p:spPr bwMode="gray">
            <a:xfrm>
              <a:off x="3888" y="1872"/>
              <a:ext cx="1384" cy="192"/>
            </a:xfrm>
            <a:prstGeom prst="rect">
              <a:avLst/>
            </a:prstGeom>
            <a:noFill/>
            <a:ln w="12700">
              <a:noFill/>
              <a:miter lim="800000"/>
              <a:headEnd/>
              <a:tailEnd/>
            </a:ln>
          </p:spPr>
          <p:txBody>
            <a:bodyPr wrap="none" anchor="ctr"/>
            <a:lstStyle/>
            <a:p>
              <a:pPr algn="ctr"/>
              <a:r>
                <a:rPr lang="en-US" b="0">
                  <a:latin typeface="Arial" pitchFamily="34" charset="0"/>
                </a:rPr>
                <a:t>0x10</a:t>
              </a:r>
            </a:p>
          </p:txBody>
        </p:sp>
        <p:sp>
          <p:nvSpPr>
            <p:cNvPr id="34838" name="Rectangle 59"/>
            <p:cNvSpPr>
              <a:spLocks noChangeArrowheads="1"/>
            </p:cNvSpPr>
            <p:nvPr/>
          </p:nvSpPr>
          <p:spPr bwMode="gray">
            <a:xfrm>
              <a:off x="3888" y="2064"/>
              <a:ext cx="1384" cy="192"/>
            </a:xfrm>
            <a:prstGeom prst="rect">
              <a:avLst/>
            </a:prstGeom>
            <a:noFill/>
            <a:ln w="12700">
              <a:noFill/>
              <a:miter lim="800000"/>
              <a:headEnd/>
              <a:tailEnd/>
            </a:ln>
          </p:spPr>
          <p:txBody>
            <a:bodyPr wrap="none" anchor="ctr"/>
            <a:lstStyle/>
            <a:p>
              <a:pPr algn="ctr"/>
              <a:r>
                <a:rPr lang="en-US" b="0">
                  <a:latin typeface="Arial" pitchFamily="34" charset="0"/>
                </a:rPr>
                <a:t>0x0C</a:t>
              </a:r>
              <a:endParaRPr lang="en-US" sz="1600"/>
            </a:p>
          </p:txBody>
        </p:sp>
        <p:sp>
          <p:nvSpPr>
            <p:cNvPr id="34839" name="Rectangle 60"/>
            <p:cNvSpPr>
              <a:spLocks noChangeArrowheads="1"/>
            </p:cNvSpPr>
            <p:nvPr/>
          </p:nvSpPr>
          <p:spPr bwMode="gray">
            <a:xfrm>
              <a:off x="3888" y="2256"/>
              <a:ext cx="1384" cy="192"/>
            </a:xfrm>
            <a:prstGeom prst="rect">
              <a:avLst/>
            </a:prstGeom>
            <a:noFill/>
            <a:ln w="12700">
              <a:noFill/>
              <a:miter lim="800000"/>
              <a:headEnd/>
              <a:tailEnd/>
            </a:ln>
          </p:spPr>
          <p:txBody>
            <a:bodyPr wrap="none" anchor="ctr"/>
            <a:lstStyle/>
            <a:p>
              <a:pPr algn="ctr"/>
              <a:r>
                <a:rPr lang="en-US" b="0">
                  <a:latin typeface="Arial" pitchFamily="34" charset="0"/>
                </a:rPr>
                <a:t>0x08</a:t>
              </a:r>
              <a:endParaRPr lang="en-US" sz="1300"/>
            </a:p>
          </p:txBody>
        </p:sp>
        <p:sp>
          <p:nvSpPr>
            <p:cNvPr id="34840" name="Rectangle 61"/>
            <p:cNvSpPr>
              <a:spLocks noChangeArrowheads="1"/>
            </p:cNvSpPr>
            <p:nvPr/>
          </p:nvSpPr>
          <p:spPr bwMode="gray">
            <a:xfrm>
              <a:off x="3888" y="2448"/>
              <a:ext cx="1384" cy="192"/>
            </a:xfrm>
            <a:prstGeom prst="rect">
              <a:avLst/>
            </a:prstGeom>
            <a:noFill/>
            <a:ln w="12700">
              <a:noFill/>
              <a:miter lim="800000"/>
              <a:headEnd/>
              <a:tailEnd/>
            </a:ln>
          </p:spPr>
          <p:txBody>
            <a:bodyPr wrap="none" anchor="ctr"/>
            <a:lstStyle/>
            <a:p>
              <a:pPr algn="ctr"/>
              <a:r>
                <a:rPr lang="en-US" b="0">
                  <a:latin typeface="Arial" pitchFamily="34" charset="0"/>
                </a:rPr>
                <a:t>0x04</a:t>
              </a:r>
            </a:p>
          </p:txBody>
        </p:sp>
        <p:sp>
          <p:nvSpPr>
            <p:cNvPr id="34841" name="Rectangle 62"/>
            <p:cNvSpPr>
              <a:spLocks noChangeArrowheads="1"/>
            </p:cNvSpPr>
            <p:nvPr/>
          </p:nvSpPr>
          <p:spPr bwMode="gray">
            <a:xfrm>
              <a:off x="3888" y="2640"/>
              <a:ext cx="1384" cy="192"/>
            </a:xfrm>
            <a:prstGeom prst="rect">
              <a:avLst/>
            </a:prstGeom>
            <a:noFill/>
            <a:ln w="12700">
              <a:noFill/>
              <a:miter lim="800000"/>
              <a:headEnd/>
              <a:tailEnd/>
            </a:ln>
          </p:spPr>
          <p:txBody>
            <a:bodyPr wrap="none" anchor="ctr"/>
            <a:lstStyle/>
            <a:p>
              <a:pPr algn="ctr"/>
              <a:r>
                <a:rPr lang="en-US" b="0">
                  <a:latin typeface="Arial" pitchFamily="34" charset="0"/>
                </a:rPr>
                <a:t>0x00</a:t>
              </a:r>
            </a:p>
          </p:txBody>
        </p:sp>
      </p:grpSp>
      <p:sp>
        <p:nvSpPr>
          <p:cNvPr id="34833" name="Line 63"/>
          <p:cNvSpPr>
            <a:spLocks noChangeShapeType="1"/>
          </p:cNvSpPr>
          <p:nvPr/>
        </p:nvSpPr>
        <p:spPr bwMode="auto">
          <a:xfrm flipH="1">
            <a:off x="8686800" y="1600200"/>
            <a:ext cx="0" cy="914400"/>
          </a:xfrm>
          <a:prstGeom prst="line">
            <a:avLst/>
          </a:prstGeom>
          <a:noFill/>
          <a:ln w="12700">
            <a:solidFill>
              <a:srgbClr val="000000"/>
            </a:solidFill>
            <a:prstDash val="dash"/>
            <a:round/>
            <a:headEnd type="none" w="sm" len="sm"/>
            <a:tailEnd type="none" w="sm" len="sm"/>
          </a:ln>
        </p:spPr>
        <p:txBody>
          <a:bodyPr wrap="none" anchor="ctr"/>
          <a:lstStyle/>
          <a:p>
            <a:endParaRPr lang="en-US"/>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solidFill>
                  <a:schemeClr val="tx1">
                    <a:lumMod val="50000"/>
                    <a:lumOff val="50000"/>
                  </a:schemeClr>
                </a:solidFill>
              </a:rPr>
              <a:t>ARM Introduction </a:t>
            </a:r>
          </a:p>
          <a:p>
            <a:r>
              <a:rPr lang="en-US" dirty="0" smtClean="0">
                <a:solidFill>
                  <a:schemeClr val="tx1">
                    <a:lumMod val="50000"/>
                    <a:lumOff val="50000"/>
                  </a:schemeClr>
                </a:solidFill>
              </a:rPr>
              <a:t>Architecture Extensions</a:t>
            </a:r>
          </a:p>
          <a:p>
            <a:r>
              <a:rPr lang="en-US" dirty="0" smtClean="0">
                <a:solidFill>
                  <a:schemeClr val="tx1">
                    <a:lumMod val="50000"/>
                    <a:lumOff val="50000"/>
                  </a:schemeClr>
                </a:solidFill>
              </a:rPr>
              <a:t>ARM7TDMI-S</a:t>
            </a:r>
          </a:p>
          <a:p>
            <a:r>
              <a:rPr lang="en-US" dirty="0" smtClean="0">
                <a:solidFill>
                  <a:schemeClr val="tx1">
                    <a:lumMod val="50000"/>
                    <a:lumOff val="50000"/>
                  </a:schemeClr>
                </a:solidFill>
              </a:rPr>
              <a:t>Processor Modes</a:t>
            </a:r>
          </a:p>
          <a:p>
            <a:r>
              <a:rPr lang="en-US" sz="3100" dirty="0" smtClean="0">
                <a:solidFill>
                  <a:schemeClr val="tx1">
                    <a:lumMod val="50000"/>
                    <a:lumOff val="50000"/>
                  </a:schemeClr>
                </a:solidFill>
              </a:rPr>
              <a:t>Registers</a:t>
            </a:r>
          </a:p>
          <a:p>
            <a:r>
              <a:rPr lang="en-US" b="1" dirty="0" smtClean="0"/>
              <a:t>ARM Vs Thumb</a:t>
            </a:r>
          </a:p>
          <a:p>
            <a:r>
              <a:rPr lang="en-US" dirty="0" smtClean="0">
                <a:solidFill>
                  <a:schemeClr val="tx1">
                    <a:lumMod val="50000"/>
                    <a:lumOff val="50000"/>
                  </a:schemeClr>
                </a:solidFill>
              </a:rPr>
              <a:t>Instruction Set</a:t>
            </a:r>
          </a:p>
          <a:p>
            <a:r>
              <a:rPr lang="en-US" dirty="0" smtClean="0">
                <a:solidFill>
                  <a:schemeClr val="tx1">
                    <a:lumMod val="50000"/>
                    <a:lumOff val="50000"/>
                  </a:schemeClr>
                </a:solidFill>
              </a:rPr>
              <a:t>System Design</a:t>
            </a:r>
          </a:p>
          <a:p>
            <a:r>
              <a:rPr lang="en-US" dirty="0" smtClean="0">
                <a:solidFill>
                  <a:schemeClr val="tx1">
                    <a:lumMod val="50000"/>
                    <a:lumOff val="50000"/>
                  </a:schemeClr>
                </a:solidFill>
              </a:rPr>
              <a:t>Summary</a:t>
            </a:r>
          </a:p>
          <a:p>
            <a:pPr>
              <a:buNone/>
            </a:pP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smtClean="0"/>
              <a:t>Thumb vs. ARM</a:t>
            </a:r>
            <a:endParaRPr lang="en-US" dirty="0"/>
          </a:p>
        </p:txBody>
      </p:sp>
      <p:sp>
        <p:nvSpPr>
          <p:cNvPr id="397357" name="Text Box 45"/>
          <p:cNvSpPr txBox="1">
            <a:spLocks noChangeArrowheads="1"/>
          </p:cNvSpPr>
          <p:nvPr/>
        </p:nvSpPr>
        <p:spPr bwMode="auto">
          <a:xfrm>
            <a:off x="3186112" y="3241676"/>
            <a:ext cx="1227138" cy="630942"/>
          </a:xfrm>
          <a:prstGeom prst="rect">
            <a:avLst/>
          </a:prstGeom>
          <a:noFill/>
          <a:ln w="9525">
            <a:noFill/>
            <a:miter lim="800000"/>
            <a:headEnd/>
            <a:tailEnd/>
          </a:ln>
          <a:effectLst/>
        </p:spPr>
        <p:txBody>
          <a:bodyPr>
            <a:spAutoFit/>
          </a:bodyPr>
          <a:lstStyle/>
          <a:p>
            <a:pPr algn="ctr">
              <a:spcBef>
                <a:spcPct val="50000"/>
              </a:spcBef>
            </a:pPr>
            <a:r>
              <a:rPr lang="de-DE" b="1" dirty="0">
                <a:solidFill>
                  <a:schemeClr val="tx1"/>
                </a:solidFill>
                <a:latin typeface="Calibri" pitchFamily="34" charset="0"/>
              </a:rPr>
              <a:t>Thumb</a:t>
            </a:r>
          </a:p>
          <a:p>
            <a:pPr algn="ctr">
              <a:spcBef>
                <a:spcPct val="50000"/>
              </a:spcBef>
            </a:pPr>
            <a:r>
              <a:rPr lang="de-DE" b="1" dirty="0">
                <a:solidFill>
                  <a:schemeClr val="tx1"/>
                </a:solidFill>
                <a:latin typeface="Calibri" pitchFamily="34" charset="0"/>
              </a:rPr>
              <a:t>State</a:t>
            </a:r>
            <a:endParaRPr lang="en-GB" b="1" dirty="0">
              <a:solidFill>
                <a:schemeClr val="tx1"/>
              </a:solidFill>
              <a:latin typeface="Calibri" pitchFamily="34" charset="0"/>
            </a:endParaRPr>
          </a:p>
        </p:txBody>
      </p:sp>
      <p:grpSp>
        <p:nvGrpSpPr>
          <p:cNvPr id="2" name="Group 82"/>
          <p:cNvGrpSpPr>
            <a:grpSpLocks/>
          </p:cNvGrpSpPr>
          <p:nvPr/>
        </p:nvGrpSpPr>
        <p:grpSpPr bwMode="auto">
          <a:xfrm>
            <a:off x="6862762" y="944564"/>
            <a:ext cx="1085850" cy="5254626"/>
            <a:chOff x="4050" y="768"/>
            <a:chExt cx="684" cy="3310"/>
          </a:xfrm>
        </p:grpSpPr>
        <p:sp>
          <p:nvSpPr>
            <p:cNvPr id="397316" name="Text Box 4"/>
            <p:cNvSpPr txBox="1">
              <a:spLocks noChangeArrowheads="1"/>
            </p:cNvSpPr>
            <p:nvPr/>
          </p:nvSpPr>
          <p:spPr bwMode="auto">
            <a:xfrm>
              <a:off x="4050" y="768"/>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r0</a:t>
              </a:r>
              <a:endParaRPr lang="en-GB" b="1">
                <a:solidFill>
                  <a:schemeClr val="tx1"/>
                </a:solidFill>
              </a:endParaRPr>
            </a:p>
          </p:txBody>
        </p:sp>
        <p:sp>
          <p:nvSpPr>
            <p:cNvPr id="397317" name="Text Box 5"/>
            <p:cNvSpPr txBox="1">
              <a:spLocks noChangeArrowheads="1"/>
            </p:cNvSpPr>
            <p:nvPr/>
          </p:nvSpPr>
          <p:spPr bwMode="auto">
            <a:xfrm>
              <a:off x="4050" y="946"/>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r1</a:t>
              </a:r>
              <a:endParaRPr lang="en-GB" b="1">
                <a:solidFill>
                  <a:schemeClr val="tx1"/>
                </a:solidFill>
              </a:endParaRPr>
            </a:p>
          </p:txBody>
        </p:sp>
        <p:sp>
          <p:nvSpPr>
            <p:cNvPr id="397318" name="Text Box 6"/>
            <p:cNvSpPr txBox="1">
              <a:spLocks noChangeArrowheads="1"/>
            </p:cNvSpPr>
            <p:nvPr/>
          </p:nvSpPr>
          <p:spPr bwMode="auto">
            <a:xfrm>
              <a:off x="4050" y="1125"/>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r2</a:t>
              </a:r>
              <a:endParaRPr lang="en-GB" b="1">
                <a:solidFill>
                  <a:schemeClr val="tx1"/>
                </a:solidFill>
              </a:endParaRPr>
            </a:p>
          </p:txBody>
        </p:sp>
        <p:sp>
          <p:nvSpPr>
            <p:cNvPr id="397319" name="Text Box 7"/>
            <p:cNvSpPr txBox="1">
              <a:spLocks noChangeArrowheads="1"/>
            </p:cNvSpPr>
            <p:nvPr/>
          </p:nvSpPr>
          <p:spPr bwMode="auto">
            <a:xfrm>
              <a:off x="4050" y="1304"/>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r3</a:t>
              </a:r>
              <a:endParaRPr lang="en-GB" b="1">
                <a:solidFill>
                  <a:schemeClr val="tx1"/>
                </a:solidFill>
              </a:endParaRPr>
            </a:p>
          </p:txBody>
        </p:sp>
        <p:sp>
          <p:nvSpPr>
            <p:cNvPr id="397320" name="Text Box 8"/>
            <p:cNvSpPr txBox="1">
              <a:spLocks noChangeArrowheads="1"/>
            </p:cNvSpPr>
            <p:nvPr/>
          </p:nvSpPr>
          <p:spPr bwMode="auto">
            <a:xfrm>
              <a:off x="4050" y="1483"/>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r4</a:t>
              </a:r>
              <a:endParaRPr lang="en-GB" b="1">
                <a:solidFill>
                  <a:schemeClr val="tx1"/>
                </a:solidFill>
              </a:endParaRPr>
            </a:p>
          </p:txBody>
        </p:sp>
        <p:sp>
          <p:nvSpPr>
            <p:cNvPr id="397321" name="Text Box 9"/>
            <p:cNvSpPr txBox="1">
              <a:spLocks noChangeArrowheads="1"/>
            </p:cNvSpPr>
            <p:nvPr/>
          </p:nvSpPr>
          <p:spPr bwMode="auto">
            <a:xfrm>
              <a:off x="4050" y="1662"/>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r5</a:t>
              </a:r>
              <a:endParaRPr lang="en-GB" b="1">
                <a:solidFill>
                  <a:schemeClr val="tx1"/>
                </a:solidFill>
              </a:endParaRPr>
            </a:p>
          </p:txBody>
        </p:sp>
        <p:sp>
          <p:nvSpPr>
            <p:cNvPr id="397322" name="Text Box 10"/>
            <p:cNvSpPr txBox="1">
              <a:spLocks noChangeArrowheads="1"/>
            </p:cNvSpPr>
            <p:nvPr/>
          </p:nvSpPr>
          <p:spPr bwMode="auto">
            <a:xfrm>
              <a:off x="4050" y="1840"/>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r6</a:t>
              </a:r>
              <a:endParaRPr lang="en-GB" b="1">
                <a:solidFill>
                  <a:schemeClr val="tx1"/>
                </a:solidFill>
              </a:endParaRPr>
            </a:p>
          </p:txBody>
        </p:sp>
        <p:sp>
          <p:nvSpPr>
            <p:cNvPr id="397323" name="Text Box 11"/>
            <p:cNvSpPr txBox="1">
              <a:spLocks noChangeArrowheads="1"/>
            </p:cNvSpPr>
            <p:nvPr/>
          </p:nvSpPr>
          <p:spPr bwMode="auto">
            <a:xfrm>
              <a:off x="4050" y="2018"/>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r7</a:t>
              </a:r>
              <a:endParaRPr lang="en-GB" b="1">
                <a:solidFill>
                  <a:schemeClr val="tx1"/>
                </a:solidFill>
              </a:endParaRPr>
            </a:p>
          </p:txBody>
        </p:sp>
        <p:sp>
          <p:nvSpPr>
            <p:cNvPr id="397324" name="Text Box 12"/>
            <p:cNvSpPr txBox="1">
              <a:spLocks noChangeArrowheads="1"/>
            </p:cNvSpPr>
            <p:nvPr/>
          </p:nvSpPr>
          <p:spPr bwMode="auto">
            <a:xfrm>
              <a:off x="4050" y="2197"/>
              <a:ext cx="684" cy="19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spcBef>
                  <a:spcPct val="50000"/>
                </a:spcBef>
              </a:pPr>
              <a:r>
                <a:rPr lang="de-DE" b="1">
                  <a:solidFill>
                    <a:schemeClr val="tx1"/>
                  </a:solidFill>
                </a:rPr>
                <a:t>r8</a:t>
              </a:r>
              <a:endParaRPr lang="en-GB" b="1">
                <a:solidFill>
                  <a:schemeClr val="tx1"/>
                </a:solidFill>
              </a:endParaRPr>
            </a:p>
          </p:txBody>
        </p:sp>
        <p:sp>
          <p:nvSpPr>
            <p:cNvPr id="397325" name="Text Box 13"/>
            <p:cNvSpPr txBox="1">
              <a:spLocks noChangeArrowheads="1"/>
            </p:cNvSpPr>
            <p:nvPr/>
          </p:nvSpPr>
          <p:spPr bwMode="auto">
            <a:xfrm>
              <a:off x="4050" y="2376"/>
              <a:ext cx="684" cy="19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spcBef>
                  <a:spcPct val="50000"/>
                </a:spcBef>
              </a:pPr>
              <a:r>
                <a:rPr lang="de-DE" b="1">
                  <a:solidFill>
                    <a:schemeClr val="tx1"/>
                  </a:solidFill>
                </a:rPr>
                <a:t>r9</a:t>
              </a:r>
              <a:endParaRPr lang="en-GB" b="1">
                <a:solidFill>
                  <a:schemeClr val="tx1"/>
                </a:solidFill>
              </a:endParaRPr>
            </a:p>
          </p:txBody>
        </p:sp>
        <p:sp>
          <p:nvSpPr>
            <p:cNvPr id="397326" name="Text Box 14"/>
            <p:cNvSpPr txBox="1">
              <a:spLocks noChangeArrowheads="1"/>
            </p:cNvSpPr>
            <p:nvPr/>
          </p:nvSpPr>
          <p:spPr bwMode="auto">
            <a:xfrm>
              <a:off x="4050" y="2555"/>
              <a:ext cx="684" cy="19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spcBef>
                  <a:spcPct val="50000"/>
                </a:spcBef>
              </a:pPr>
              <a:r>
                <a:rPr lang="de-DE" b="1">
                  <a:solidFill>
                    <a:schemeClr val="tx1"/>
                  </a:solidFill>
                </a:rPr>
                <a:t>r10</a:t>
              </a:r>
              <a:endParaRPr lang="en-GB" b="1">
                <a:solidFill>
                  <a:schemeClr val="tx1"/>
                </a:solidFill>
              </a:endParaRPr>
            </a:p>
          </p:txBody>
        </p:sp>
        <p:sp>
          <p:nvSpPr>
            <p:cNvPr id="397327" name="Text Box 15"/>
            <p:cNvSpPr txBox="1">
              <a:spLocks noChangeArrowheads="1"/>
            </p:cNvSpPr>
            <p:nvPr/>
          </p:nvSpPr>
          <p:spPr bwMode="auto">
            <a:xfrm>
              <a:off x="4050" y="2734"/>
              <a:ext cx="684" cy="19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spcBef>
                  <a:spcPct val="50000"/>
                </a:spcBef>
              </a:pPr>
              <a:r>
                <a:rPr lang="de-DE" b="1">
                  <a:solidFill>
                    <a:schemeClr val="tx1"/>
                  </a:solidFill>
                </a:rPr>
                <a:t>r11</a:t>
              </a:r>
              <a:endParaRPr lang="en-GB" b="1">
                <a:solidFill>
                  <a:schemeClr val="tx1"/>
                </a:solidFill>
              </a:endParaRPr>
            </a:p>
          </p:txBody>
        </p:sp>
        <p:sp>
          <p:nvSpPr>
            <p:cNvPr id="397328" name="Text Box 16"/>
            <p:cNvSpPr txBox="1">
              <a:spLocks noChangeArrowheads="1"/>
            </p:cNvSpPr>
            <p:nvPr/>
          </p:nvSpPr>
          <p:spPr bwMode="auto">
            <a:xfrm>
              <a:off x="4050" y="2913"/>
              <a:ext cx="684" cy="19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spcBef>
                  <a:spcPct val="50000"/>
                </a:spcBef>
              </a:pPr>
              <a:r>
                <a:rPr lang="de-DE" b="1">
                  <a:solidFill>
                    <a:schemeClr val="tx1"/>
                  </a:solidFill>
                </a:rPr>
                <a:t>r12</a:t>
              </a:r>
              <a:endParaRPr lang="en-GB" b="1">
                <a:solidFill>
                  <a:schemeClr val="tx1"/>
                </a:solidFill>
              </a:endParaRPr>
            </a:p>
          </p:txBody>
        </p:sp>
        <p:sp>
          <p:nvSpPr>
            <p:cNvPr id="397329" name="Text Box 17"/>
            <p:cNvSpPr txBox="1">
              <a:spLocks noChangeArrowheads="1"/>
            </p:cNvSpPr>
            <p:nvPr/>
          </p:nvSpPr>
          <p:spPr bwMode="auto">
            <a:xfrm>
              <a:off x="4050" y="3092"/>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r13  (SP)</a:t>
              </a:r>
              <a:endParaRPr lang="en-GB" b="1">
                <a:solidFill>
                  <a:schemeClr val="tx1"/>
                </a:solidFill>
              </a:endParaRPr>
            </a:p>
          </p:txBody>
        </p:sp>
        <p:sp>
          <p:nvSpPr>
            <p:cNvPr id="397330" name="Text Box 18"/>
            <p:cNvSpPr txBox="1">
              <a:spLocks noChangeArrowheads="1"/>
            </p:cNvSpPr>
            <p:nvPr/>
          </p:nvSpPr>
          <p:spPr bwMode="auto">
            <a:xfrm>
              <a:off x="4050" y="3271"/>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r14  (LR)</a:t>
              </a:r>
              <a:endParaRPr lang="en-GB" b="1">
                <a:solidFill>
                  <a:schemeClr val="tx1"/>
                </a:solidFill>
              </a:endParaRPr>
            </a:p>
          </p:txBody>
        </p:sp>
        <p:sp>
          <p:nvSpPr>
            <p:cNvPr id="397331" name="Text Box 19"/>
            <p:cNvSpPr txBox="1">
              <a:spLocks noChangeArrowheads="1"/>
            </p:cNvSpPr>
            <p:nvPr/>
          </p:nvSpPr>
          <p:spPr bwMode="auto">
            <a:xfrm>
              <a:off x="4050" y="3450"/>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r15  (PC)</a:t>
              </a:r>
              <a:endParaRPr lang="en-GB" b="1">
                <a:solidFill>
                  <a:schemeClr val="tx1"/>
                </a:solidFill>
              </a:endParaRPr>
            </a:p>
          </p:txBody>
        </p:sp>
        <p:sp>
          <p:nvSpPr>
            <p:cNvPr id="397332" name="Text Box 20"/>
            <p:cNvSpPr txBox="1">
              <a:spLocks noChangeArrowheads="1"/>
            </p:cNvSpPr>
            <p:nvPr/>
          </p:nvSpPr>
          <p:spPr bwMode="auto">
            <a:xfrm>
              <a:off x="4050" y="3706"/>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CPSR</a:t>
              </a:r>
              <a:endParaRPr lang="en-GB" b="1">
                <a:solidFill>
                  <a:schemeClr val="tx1"/>
                </a:solidFill>
              </a:endParaRPr>
            </a:p>
          </p:txBody>
        </p:sp>
        <p:sp>
          <p:nvSpPr>
            <p:cNvPr id="397360" name="Text Box 48"/>
            <p:cNvSpPr txBox="1">
              <a:spLocks noChangeArrowheads="1"/>
            </p:cNvSpPr>
            <p:nvPr/>
          </p:nvSpPr>
          <p:spPr bwMode="auto">
            <a:xfrm>
              <a:off x="4050" y="3884"/>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b="1">
                  <a:solidFill>
                    <a:schemeClr val="tx1"/>
                  </a:solidFill>
                </a:rPr>
                <a:t>SPSR</a:t>
              </a:r>
              <a:endParaRPr lang="en-GB" b="1">
                <a:solidFill>
                  <a:schemeClr val="tx1"/>
                </a:solidFill>
              </a:endParaRPr>
            </a:p>
          </p:txBody>
        </p:sp>
      </p:grpSp>
      <p:grpSp>
        <p:nvGrpSpPr>
          <p:cNvPr id="3" name="Group 81"/>
          <p:cNvGrpSpPr>
            <a:grpSpLocks/>
          </p:cNvGrpSpPr>
          <p:nvPr/>
        </p:nvGrpSpPr>
        <p:grpSpPr bwMode="auto">
          <a:xfrm>
            <a:off x="2051050" y="942976"/>
            <a:ext cx="1085850" cy="5254626"/>
            <a:chOff x="1019" y="767"/>
            <a:chExt cx="684" cy="3310"/>
          </a:xfrm>
        </p:grpSpPr>
        <p:sp>
          <p:nvSpPr>
            <p:cNvPr id="397361" name="Text Box 49"/>
            <p:cNvSpPr txBox="1">
              <a:spLocks noChangeArrowheads="1"/>
            </p:cNvSpPr>
            <p:nvPr/>
          </p:nvSpPr>
          <p:spPr bwMode="auto">
            <a:xfrm>
              <a:off x="1019" y="767"/>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r0</a:t>
              </a:r>
              <a:endParaRPr lang="en-GB">
                <a:solidFill>
                  <a:schemeClr val="tx1"/>
                </a:solidFill>
              </a:endParaRPr>
            </a:p>
          </p:txBody>
        </p:sp>
        <p:sp>
          <p:nvSpPr>
            <p:cNvPr id="397362" name="Text Box 50"/>
            <p:cNvSpPr txBox="1">
              <a:spLocks noChangeArrowheads="1"/>
            </p:cNvSpPr>
            <p:nvPr/>
          </p:nvSpPr>
          <p:spPr bwMode="auto">
            <a:xfrm>
              <a:off x="1019" y="945"/>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r1</a:t>
              </a:r>
              <a:endParaRPr lang="en-GB">
                <a:solidFill>
                  <a:schemeClr val="tx1"/>
                </a:solidFill>
              </a:endParaRPr>
            </a:p>
          </p:txBody>
        </p:sp>
        <p:sp>
          <p:nvSpPr>
            <p:cNvPr id="397363" name="Text Box 51"/>
            <p:cNvSpPr txBox="1">
              <a:spLocks noChangeArrowheads="1"/>
            </p:cNvSpPr>
            <p:nvPr/>
          </p:nvSpPr>
          <p:spPr bwMode="auto">
            <a:xfrm>
              <a:off x="1019" y="1124"/>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r2</a:t>
              </a:r>
              <a:endParaRPr lang="en-GB">
                <a:solidFill>
                  <a:schemeClr val="tx1"/>
                </a:solidFill>
              </a:endParaRPr>
            </a:p>
          </p:txBody>
        </p:sp>
        <p:sp>
          <p:nvSpPr>
            <p:cNvPr id="397364" name="Text Box 52"/>
            <p:cNvSpPr txBox="1">
              <a:spLocks noChangeArrowheads="1"/>
            </p:cNvSpPr>
            <p:nvPr/>
          </p:nvSpPr>
          <p:spPr bwMode="auto">
            <a:xfrm>
              <a:off x="1019" y="1303"/>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r3</a:t>
              </a:r>
              <a:endParaRPr lang="en-GB">
                <a:solidFill>
                  <a:schemeClr val="tx1"/>
                </a:solidFill>
              </a:endParaRPr>
            </a:p>
          </p:txBody>
        </p:sp>
        <p:sp>
          <p:nvSpPr>
            <p:cNvPr id="397365" name="Text Box 53"/>
            <p:cNvSpPr txBox="1">
              <a:spLocks noChangeArrowheads="1"/>
            </p:cNvSpPr>
            <p:nvPr/>
          </p:nvSpPr>
          <p:spPr bwMode="auto">
            <a:xfrm>
              <a:off x="1019" y="1482"/>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r4</a:t>
              </a:r>
              <a:endParaRPr lang="en-GB">
                <a:solidFill>
                  <a:schemeClr val="tx1"/>
                </a:solidFill>
              </a:endParaRPr>
            </a:p>
          </p:txBody>
        </p:sp>
        <p:sp>
          <p:nvSpPr>
            <p:cNvPr id="397366" name="Text Box 54"/>
            <p:cNvSpPr txBox="1">
              <a:spLocks noChangeArrowheads="1"/>
            </p:cNvSpPr>
            <p:nvPr/>
          </p:nvSpPr>
          <p:spPr bwMode="auto">
            <a:xfrm>
              <a:off x="1019" y="1661"/>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r5</a:t>
              </a:r>
              <a:endParaRPr lang="en-GB">
                <a:solidFill>
                  <a:schemeClr val="tx1"/>
                </a:solidFill>
              </a:endParaRPr>
            </a:p>
          </p:txBody>
        </p:sp>
        <p:sp>
          <p:nvSpPr>
            <p:cNvPr id="397367" name="Text Box 55"/>
            <p:cNvSpPr txBox="1">
              <a:spLocks noChangeArrowheads="1"/>
            </p:cNvSpPr>
            <p:nvPr/>
          </p:nvSpPr>
          <p:spPr bwMode="auto">
            <a:xfrm>
              <a:off x="1019" y="1839"/>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r6</a:t>
              </a:r>
              <a:endParaRPr lang="en-GB">
                <a:solidFill>
                  <a:schemeClr val="tx1"/>
                </a:solidFill>
              </a:endParaRPr>
            </a:p>
          </p:txBody>
        </p:sp>
        <p:sp>
          <p:nvSpPr>
            <p:cNvPr id="397368" name="Text Box 56"/>
            <p:cNvSpPr txBox="1">
              <a:spLocks noChangeArrowheads="1"/>
            </p:cNvSpPr>
            <p:nvPr/>
          </p:nvSpPr>
          <p:spPr bwMode="auto">
            <a:xfrm>
              <a:off x="1019" y="2017"/>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r7</a:t>
              </a:r>
              <a:endParaRPr lang="en-GB">
                <a:solidFill>
                  <a:schemeClr val="tx1"/>
                </a:solidFill>
              </a:endParaRPr>
            </a:p>
          </p:txBody>
        </p:sp>
        <p:sp>
          <p:nvSpPr>
            <p:cNvPr id="397369" name="Text Box 57"/>
            <p:cNvSpPr txBox="1">
              <a:spLocks noChangeArrowheads="1"/>
            </p:cNvSpPr>
            <p:nvPr/>
          </p:nvSpPr>
          <p:spPr bwMode="auto">
            <a:xfrm>
              <a:off x="1019" y="2196"/>
              <a:ext cx="684" cy="19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spcBef>
                  <a:spcPct val="50000"/>
                </a:spcBef>
              </a:pPr>
              <a:endParaRPr lang="en-GB">
                <a:solidFill>
                  <a:schemeClr val="tx1"/>
                </a:solidFill>
              </a:endParaRPr>
            </a:p>
          </p:txBody>
        </p:sp>
        <p:sp>
          <p:nvSpPr>
            <p:cNvPr id="397370" name="Text Box 58"/>
            <p:cNvSpPr txBox="1">
              <a:spLocks noChangeArrowheads="1"/>
            </p:cNvSpPr>
            <p:nvPr/>
          </p:nvSpPr>
          <p:spPr bwMode="auto">
            <a:xfrm>
              <a:off x="1019" y="2375"/>
              <a:ext cx="684" cy="19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spcBef>
                  <a:spcPct val="50000"/>
                </a:spcBef>
              </a:pPr>
              <a:endParaRPr lang="en-GB">
                <a:solidFill>
                  <a:schemeClr val="tx1"/>
                </a:solidFill>
              </a:endParaRPr>
            </a:p>
          </p:txBody>
        </p:sp>
        <p:sp>
          <p:nvSpPr>
            <p:cNvPr id="397371" name="Text Box 59"/>
            <p:cNvSpPr txBox="1">
              <a:spLocks noChangeArrowheads="1"/>
            </p:cNvSpPr>
            <p:nvPr/>
          </p:nvSpPr>
          <p:spPr bwMode="auto">
            <a:xfrm>
              <a:off x="1019" y="2554"/>
              <a:ext cx="684" cy="19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spcBef>
                  <a:spcPct val="50000"/>
                </a:spcBef>
              </a:pPr>
              <a:endParaRPr lang="en-GB">
                <a:solidFill>
                  <a:schemeClr val="tx1"/>
                </a:solidFill>
              </a:endParaRPr>
            </a:p>
          </p:txBody>
        </p:sp>
        <p:sp>
          <p:nvSpPr>
            <p:cNvPr id="397372" name="Text Box 60"/>
            <p:cNvSpPr txBox="1">
              <a:spLocks noChangeArrowheads="1"/>
            </p:cNvSpPr>
            <p:nvPr/>
          </p:nvSpPr>
          <p:spPr bwMode="auto">
            <a:xfrm>
              <a:off x="1019" y="2733"/>
              <a:ext cx="684" cy="19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spcBef>
                  <a:spcPct val="50000"/>
                </a:spcBef>
              </a:pPr>
              <a:endParaRPr lang="en-GB">
                <a:solidFill>
                  <a:schemeClr val="tx1"/>
                </a:solidFill>
              </a:endParaRPr>
            </a:p>
          </p:txBody>
        </p:sp>
        <p:sp>
          <p:nvSpPr>
            <p:cNvPr id="397373" name="Text Box 61"/>
            <p:cNvSpPr txBox="1">
              <a:spLocks noChangeArrowheads="1"/>
            </p:cNvSpPr>
            <p:nvPr/>
          </p:nvSpPr>
          <p:spPr bwMode="auto">
            <a:xfrm>
              <a:off x="1019" y="2912"/>
              <a:ext cx="684" cy="19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spcBef>
                  <a:spcPct val="50000"/>
                </a:spcBef>
              </a:pPr>
              <a:endParaRPr lang="en-GB">
                <a:solidFill>
                  <a:schemeClr val="tx1"/>
                </a:solidFill>
              </a:endParaRPr>
            </a:p>
          </p:txBody>
        </p:sp>
        <p:sp>
          <p:nvSpPr>
            <p:cNvPr id="397374" name="Text Box 62"/>
            <p:cNvSpPr txBox="1">
              <a:spLocks noChangeArrowheads="1"/>
            </p:cNvSpPr>
            <p:nvPr/>
          </p:nvSpPr>
          <p:spPr bwMode="auto">
            <a:xfrm>
              <a:off x="1019" y="3091"/>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r13  (SP)</a:t>
              </a:r>
              <a:endParaRPr lang="en-GB">
                <a:solidFill>
                  <a:schemeClr val="tx1"/>
                </a:solidFill>
              </a:endParaRPr>
            </a:p>
          </p:txBody>
        </p:sp>
        <p:sp>
          <p:nvSpPr>
            <p:cNvPr id="397375" name="Text Box 63"/>
            <p:cNvSpPr txBox="1">
              <a:spLocks noChangeArrowheads="1"/>
            </p:cNvSpPr>
            <p:nvPr/>
          </p:nvSpPr>
          <p:spPr bwMode="auto">
            <a:xfrm>
              <a:off x="1019" y="3270"/>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r14  (LR)</a:t>
              </a:r>
              <a:endParaRPr lang="en-GB">
                <a:solidFill>
                  <a:schemeClr val="tx1"/>
                </a:solidFill>
              </a:endParaRPr>
            </a:p>
          </p:txBody>
        </p:sp>
        <p:sp>
          <p:nvSpPr>
            <p:cNvPr id="397376" name="Text Box 64"/>
            <p:cNvSpPr txBox="1">
              <a:spLocks noChangeArrowheads="1"/>
            </p:cNvSpPr>
            <p:nvPr/>
          </p:nvSpPr>
          <p:spPr bwMode="auto">
            <a:xfrm>
              <a:off x="1019" y="3449"/>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r15  (PC)</a:t>
              </a:r>
              <a:endParaRPr lang="en-GB">
                <a:solidFill>
                  <a:schemeClr val="tx1"/>
                </a:solidFill>
              </a:endParaRPr>
            </a:p>
          </p:txBody>
        </p:sp>
        <p:sp>
          <p:nvSpPr>
            <p:cNvPr id="397377" name="Text Box 65"/>
            <p:cNvSpPr txBox="1">
              <a:spLocks noChangeArrowheads="1"/>
            </p:cNvSpPr>
            <p:nvPr/>
          </p:nvSpPr>
          <p:spPr bwMode="auto">
            <a:xfrm>
              <a:off x="1019" y="3705"/>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CPSR</a:t>
              </a:r>
              <a:endParaRPr lang="en-GB">
                <a:solidFill>
                  <a:schemeClr val="tx1"/>
                </a:solidFill>
              </a:endParaRPr>
            </a:p>
          </p:txBody>
        </p:sp>
        <p:sp>
          <p:nvSpPr>
            <p:cNvPr id="397378" name="Text Box 66"/>
            <p:cNvSpPr txBox="1">
              <a:spLocks noChangeArrowheads="1"/>
            </p:cNvSpPr>
            <p:nvPr/>
          </p:nvSpPr>
          <p:spPr bwMode="auto">
            <a:xfrm>
              <a:off x="1019" y="3883"/>
              <a:ext cx="684" cy="19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a:spAutoFit/>
            </a:bodyPr>
            <a:lstStyle/>
            <a:p>
              <a:pPr algn="ctr">
                <a:spcBef>
                  <a:spcPct val="50000"/>
                </a:spcBef>
              </a:pPr>
              <a:r>
                <a:rPr lang="de-DE">
                  <a:solidFill>
                    <a:schemeClr val="tx1"/>
                  </a:solidFill>
                </a:rPr>
                <a:t>SPSR</a:t>
              </a:r>
              <a:endParaRPr lang="en-GB">
                <a:solidFill>
                  <a:schemeClr val="tx1"/>
                </a:solidFill>
              </a:endParaRPr>
            </a:p>
          </p:txBody>
        </p:sp>
      </p:grpSp>
      <p:sp>
        <p:nvSpPr>
          <p:cNvPr id="397380" name="AutoShape 68"/>
          <p:cNvSpPr>
            <a:spLocks noChangeArrowheads="1"/>
          </p:cNvSpPr>
          <p:nvPr/>
        </p:nvSpPr>
        <p:spPr bwMode="auto">
          <a:xfrm>
            <a:off x="3836987" y="4819651"/>
            <a:ext cx="2333625" cy="512763"/>
          </a:xfrm>
          <a:prstGeom prst="rightArrow">
            <a:avLst>
              <a:gd name="adj1" fmla="val 50000"/>
              <a:gd name="adj2" fmla="val 113777"/>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endParaRPr lang="en-US"/>
          </a:p>
        </p:txBody>
      </p:sp>
      <p:sp>
        <p:nvSpPr>
          <p:cNvPr id="397381" name="AutoShape 69"/>
          <p:cNvSpPr>
            <a:spLocks noChangeArrowheads="1"/>
          </p:cNvSpPr>
          <p:nvPr/>
        </p:nvSpPr>
        <p:spPr bwMode="auto">
          <a:xfrm>
            <a:off x="3836987" y="1851026"/>
            <a:ext cx="2333625" cy="512763"/>
          </a:xfrm>
          <a:prstGeom prst="rightArrow">
            <a:avLst>
              <a:gd name="adj1" fmla="val 50000"/>
              <a:gd name="adj2" fmla="val 113777"/>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endParaRPr lang="en-US"/>
          </a:p>
        </p:txBody>
      </p:sp>
      <p:sp>
        <p:nvSpPr>
          <p:cNvPr id="397382" name="AutoShape 70"/>
          <p:cNvSpPr>
            <a:spLocks noChangeArrowheads="1"/>
          </p:cNvSpPr>
          <p:nvPr/>
        </p:nvSpPr>
        <p:spPr bwMode="auto">
          <a:xfrm>
            <a:off x="3836987" y="5608639"/>
            <a:ext cx="2333625" cy="280988"/>
          </a:xfrm>
          <a:prstGeom prst="rightArrow">
            <a:avLst>
              <a:gd name="adj1" fmla="val 50000"/>
              <a:gd name="adj2" fmla="val 207627"/>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endParaRPr lang="en-US"/>
          </a:p>
        </p:txBody>
      </p:sp>
      <p:sp>
        <p:nvSpPr>
          <p:cNvPr id="397383" name="AutoShape 71"/>
          <p:cNvSpPr>
            <a:spLocks noChangeArrowheads="1"/>
          </p:cNvSpPr>
          <p:nvPr/>
        </p:nvSpPr>
        <p:spPr bwMode="auto">
          <a:xfrm>
            <a:off x="3836987" y="5889626"/>
            <a:ext cx="2333625" cy="280988"/>
          </a:xfrm>
          <a:prstGeom prst="rightArrow">
            <a:avLst>
              <a:gd name="adj1" fmla="val 50000"/>
              <a:gd name="adj2" fmla="val 2076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sp>
        <p:nvSpPr>
          <p:cNvPr id="397384" name="Text Box 72"/>
          <p:cNvSpPr txBox="1">
            <a:spLocks noChangeArrowheads="1"/>
          </p:cNvSpPr>
          <p:nvPr/>
        </p:nvSpPr>
        <p:spPr bwMode="auto">
          <a:xfrm>
            <a:off x="5586412" y="3241676"/>
            <a:ext cx="1227138" cy="630942"/>
          </a:xfrm>
          <a:prstGeom prst="rect">
            <a:avLst/>
          </a:prstGeom>
          <a:noFill/>
          <a:ln w="9525">
            <a:noFill/>
            <a:miter lim="800000"/>
            <a:headEnd/>
            <a:tailEnd/>
          </a:ln>
          <a:effectLst/>
        </p:spPr>
        <p:txBody>
          <a:bodyPr>
            <a:spAutoFit/>
          </a:bodyPr>
          <a:lstStyle/>
          <a:p>
            <a:pPr algn="ctr">
              <a:spcBef>
                <a:spcPct val="50000"/>
              </a:spcBef>
            </a:pPr>
            <a:r>
              <a:rPr lang="de-DE" b="1" dirty="0">
                <a:solidFill>
                  <a:schemeClr val="tx1"/>
                </a:solidFill>
                <a:latin typeface="Calibri" pitchFamily="34" charset="0"/>
              </a:rPr>
              <a:t>ARM</a:t>
            </a:r>
          </a:p>
          <a:p>
            <a:pPr algn="ctr">
              <a:spcBef>
                <a:spcPct val="50000"/>
              </a:spcBef>
            </a:pPr>
            <a:r>
              <a:rPr lang="de-DE" b="1" dirty="0">
                <a:solidFill>
                  <a:schemeClr val="tx1"/>
                </a:solidFill>
                <a:latin typeface="Calibri" pitchFamily="34" charset="0"/>
              </a:rPr>
              <a:t>State</a:t>
            </a:r>
            <a:endParaRPr lang="en-GB" b="1" dirty="0">
              <a:solidFill>
                <a:schemeClr val="tx1"/>
              </a:solidFill>
              <a:latin typeface="Calibri" pitchFamily="34" charset="0"/>
            </a:endParaRPr>
          </a:p>
        </p:txBody>
      </p:sp>
      <p:grpSp>
        <p:nvGrpSpPr>
          <p:cNvPr id="5" name="Group 85"/>
          <p:cNvGrpSpPr>
            <a:grpSpLocks/>
          </p:cNvGrpSpPr>
          <p:nvPr/>
        </p:nvGrpSpPr>
        <p:grpSpPr bwMode="auto">
          <a:xfrm>
            <a:off x="268287" y="944564"/>
            <a:ext cx="1727200" cy="4530725"/>
            <a:chOff x="96" y="768"/>
            <a:chExt cx="1088" cy="2854"/>
          </a:xfrm>
        </p:grpSpPr>
        <p:sp>
          <p:nvSpPr>
            <p:cNvPr id="397388" name="AutoShape 76"/>
            <p:cNvSpPr>
              <a:spLocks/>
            </p:cNvSpPr>
            <p:nvPr/>
          </p:nvSpPr>
          <p:spPr bwMode="auto">
            <a:xfrm>
              <a:off x="1040" y="768"/>
              <a:ext cx="144" cy="1427"/>
            </a:xfrm>
            <a:prstGeom prst="leftBrace">
              <a:avLst>
                <a:gd name="adj1" fmla="val 82581"/>
                <a:gd name="adj2" fmla="val 50000"/>
              </a:avLst>
            </a:prstGeom>
            <a:noFill/>
            <a:ln w="9525">
              <a:solidFill>
                <a:schemeClr val="tx1"/>
              </a:solidFill>
              <a:round/>
              <a:headEnd/>
              <a:tailEnd/>
            </a:ln>
            <a:effectLst/>
          </p:spPr>
          <p:txBody>
            <a:bodyPr wrap="none" anchor="ctr"/>
            <a:lstStyle/>
            <a:p>
              <a:endParaRPr lang="en-US">
                <a:latin typeface="Calibri" pitchFamily="34" charset="0"/>
              </a:endParaRPr>
            </a:p>
          </p:txBody>
        </p:sp>
        <p:sp>
          <p:nvSpPr>
            <p:cNvPr id="397390" name="AutoShape 78"/>
            <p:cNvSpPr>
              <a:spLocks/>
            </p:cNvSpPr>
            <p:nvPr/>
          </p:nvSpPr>
          <p:spPr bwMode="auto">
            <a:xfrm>
              <a:off x="1040" y="2195"/>
              <a:ext cx="144" cy="1427"/>
            </a:xfrm>
            <a:prstGeom prst="leftBrace">
              <a:avLst>
                <a:gd name="adj1" fmla="val 82581"/>
                <a:gd name="adj2" fmla="val 50000"/>
              </a:avLst>
            </a:prstGeom>
            <a:noFill/>
            <a:ln w="9525">
              <a:solidFill>
                <a:schemeClr val="tx1"/>
              </a:solidFill>
              <a:round/>
              <a:headEnd/>
              <a:tailEnd/>
            </a:ln>
            <a:effectLst/>
          </p:spPr>
          <p:txBody>
            <a:bodyPr wrap="none" anchor="ctr"/>
            <a:lstStyle/>
            <a:p>
              <a:endParaRPr lang="en-US">
                <a:latin typeface="Calibri" pitchFamily="34" charset="0"/>
              </a:endParaRPr>
            </a:p>
          </p:txBody>
        </p:sp>
        <p:sp>
          <p:nvSpPr>
            <p:cNvPr id="397391" name="Text Box 79"/>
            <p:cNvSpPr txBox="1">
              <a:spLocks noChangeArrowheads="1"/>
            </p:cNvSpPr>
            <p:nvPr/>
          </p:nvSpPr>
          <p:spPr bwMode="auto">
            <a:xfrm>
              <a:off x="96" y="1264"/>
              <a:ext cx="920" cy="443"/>
            </a:xfrm>
            <a:prstGeom prst="rect">
              <a:avLst/>
            </a:prstGeom>
            <a:noFill/>
            <a:ln w="9525">
              <a:noFill/>
              <a:miter lim="800000"/>
              <a:headEnd/>
              <a:tailEnd/>
            </a:ln>
            <a:effectLst/>
          </p:spPr>
          <p:txBody>
            <a:bodyPr>
              <a:spAutoFit/>
            </a:bodyPr>
            <a:lstStyle/>
            <a:p>
              <a:pPr>
                <a:spcBef>
                  <a:spcPct val="50000"/>
                </a:spcBef>
              </a:pPr>
              <a:r>
                <a:rPr lang="de-DE" sz="1600" dirty="0">
                  <a:solidFill>
                    <a:schemeClr val="tx1"/>
                  </a:solidFill>
                  <a:latin typeface="Calibri" pitchFamily="34" charset="0"/>
                </a:rPr>
                <a:t>Thumb state</a:t>
              </a:r>
            </a:p>
            <a:p>
              <a:pPr>
                <a:spcBef>
                  <a:spcPct val="50000"/>
                </a:spcBef>
              </a:pPr>
              <a:r>
                <a:rPr lang="de-DE" sz="1600" b="1" dirty="0">
                  <a:solidFill>
                    <a:schemeClr val="tx1"/>
                  </a:solidFill>
                  <a:latin typeface="Calibri" pitchFamily="34" charset="0"/>
                </a:rPr>
                <a:t>Low</a:t>
              </a:r>
              <a:r>
                <a:rPr lang="de-DE" sz="1600" dirty="0">
                  <a:solidFill>
                    <a:schemeClr val="tx1"/>
                  </a:solidFill>
                  <a:latin typeface="Calibri" pitchFamily="34" charset="0"/>
                </a:rPr>
                <a:t> registers</a:t>
              </a:r>
              <a:endParaRPr lang="en-GB" sz="1600" dirty="0">
                <a:solidFill>
                  <a:schemeClr val="tx1"/>
                </a:solidFill>
                <a:latin typeface="Calibri" pitchFamily="34" charset="0"/>
              </a:endParaRPr>
            </a:p>
          </p:txBody>
        </p:sp>
        <p:sp>
          <p:nvSpPr>
            <p:cNvPr id="397392" name="Text Box 80"/>
            <p:cNvSpPr txBox="1">
              <a:spLocks noChangeArrowheads="1"/>
            </p:cNvSpPr>
            <p:nvPr/>
          </p:nvSpPr>
          <p:spPr bwMode="auto">
            <a:xfrm>
              <a:off x="96" y="2680"/>
              <a:ext cx="1067" cy="443"/>
            </a:xfrm>
            <a:prstGeom prst="rect">
              <a:avLst/>
            </a:prstGeom>
            <a:noFill/>
            <a:ln w="9525">
              <a:noFill/>
              <a:miter lim="800000"/>
              <a:headEnd/>
              <a:tailEnd/>
            </a:ln>
            <a:effectLst/>
          </p:spPr>
          <p:txBody>
            <a:bodyPr>
              <a:spAutoFit/>
            </a:bodyPr>
            <a:lstStyle/>
            <a:p>
              <a:pPr>
                <a:spcBef>
                  <a:spcPct val="50000"/>
                </a:spcBef>
              </a:pPr>
              <a:r>
                <a:rPr lang="de-DE" sz="1600">
                  <a:solidFill>
                    <a:schemeClr val="tx1"/>
                  </a:solidFill>
                  <a:latin typeface="Calibri" pitchFamily="34" charset="0"/>
                </a:rPr>
                <a:t>Thumb state</a:t>
              </a:r>
            </a:p>
            <a:p>
              <a:pPr>
                <a:spcBef>
                  <a:spcPct val="50000"/>
                </a:spcBef>
              </a:pPr>
              <a:r>
                <a:rPr lang="de-DE" sz="1600" b="1">
                  <a:solidFill>
                    <a:schemeClr val="tx1"/>
                  </a:solidFill>
                  <a:latin typeface="Calibri" pitchFamily="34" charset="0"/>
                </a:rPr>
                <a:t>High</a:t>
              </a:r>
              <a:r>
                <a:rPr lang="de-DE" sz="1600">
                  <a:solidFill>
                    <a:schemeClr val="tx1"/>
                  </a:solidFill>
                  <a:latin typeface="Calibri" pitchFamily="34" charset="0"/>
                </a:rPr>
                <a:t> registers</a:t>
              </a:r>
              <a:endParaRPr lang="en-GB" sz="1600">
                <a:solidFill>
                  <a:schemeClr val="tx1"/>
                </a:solidFill>
                <a:latin typeface="Calibri" pitchFamily="34" charset="0"/>
              </a:endParaRPr>
            </a:p>
          </p:txBody>
        </p:sp>
      </p:gr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noFill/>
          <a:ln/>
        </p:spPr>
        <p:txBody>
          <a:bodyPr/>
          <a:lstStyle/>
          <a:p>
            <a:pPr algn="ctr"/>
            <a:r>
              <a:rPr lang="en-US"/>
              <a:t>Registers in Thumb State</a:t>
            </a:r>
          </a:p>
        </p:txBody>
      </p:sp>
      <p:sp>
        <p:nvSpPr>
          <p:cNvPr id="399363" name="Rectangle 3"/>
          <p:cNvSpPr>
            <a:spLocks noGrp="1" noChangeArrowheads="1"/>
          </p:cNvSpPr>
          <p:nvPr>
            <p:ph type="body" idx="1"/>
          </p:nvPr>
        </p:nvSpPr>
        <p:spPr>
          <a:xfrm>
            <a:off x="261850" y="1091750"/>
            <a:ext cx="8702675" cy="4929188"/>
          </a:xfrm>
          <a:noFill/>
          <a:ln/>
        </p:spPr>
        <p:txBody>
          <a:bodyPr lIns="92075" tIns="46038" rIns="92075" bIns="46038"/>
          <a:lstStyle/>
          <a:p>
            <a:pPr>
              <a:lnSpc>
                <a:spcPct val="100000"/>
              </a:lnSpc>
              <a:spcBef>
                <a:spcPct val="50000"/>
              </a:spcBef>
            </a:pPr>
            <a:r>
              <a:rPr lang="en-GB" sz="2400" dirty="0"/>
              <a:t>The Thumb state register set is a subset of the ARM state set. The programmer has direct access to:</a:t>
            </a:r>
          </a:p>
          <a:p>
            <a:pPr lvl="1">
              <a:lnSpc>
                <a:spcPct val="100000"/>
              </a:lnSpc>
              <a:spcBef>
                <a:spcPct val="50000"/>
              </a:spcBef>
            </a:pPr>
            <a:r>
              <a:rPr lang="en-GB" sz="2000" dirty="0">
                <a:solidFill>
                  <a:schemeClr val="folHlink"/>
                </a:solidFill>
              </a:rPr>
              <a:t>eight general registers 			r0 - r7</a:t>
            </a:r>
          </a:p>
          <a:p>
            <a:pPr lvl="1">
              <a:lnSpc>
                <a:spcPct val="100000"/>
              </a:lnSpc>
              <a:spcBef>
                <a:spcPct val="50000"/>
              </a:spcBef>
            </a:pPr>
            <a:r>
              <a:rPr lang="en-GB" sz="2000" dirty="0">
                <a:solidFill>
                  <a:schemeClr val="folHlink"/>
                </a:solidFill>
              </a:rPr>
              <a:t>the program counter			PC</a:t>
            </a:r>
          </a:p>
          <a:p>
            <a:pPr lvl="1">
              <a:lnSpc>
                <a:spcPct val="100000"/>
              </a:lnSpc>
              <a:spcBef>
                <a:spcPct val="50000"/>
              </a:spcBef>
            </a:pPr>
            <a:r>
              <a:rPr lang="en-GB" sz="2000" dirty="0">
                <a:solidFill>
                  <a:schemeClr val="folHlink"/>
                </a:solidFill>
              </a:rPr>
              <a:t>a Stack pointer				SP</a:t>
            </a:r>
          </a:p>
          <a:p>
            <a:pPr lvl="1">
              <a:lnSpc>
                <a:spcPct val="100000"/>
              </a:lnSpc>
              <a:spcBef>
                <a:spcPct val="50000"/>
              </a:spcBef>
            </a:pPr>
            <a:r>
              <a:rPr lang="en-GB" sz="2000" dirty="0">
                <a:solidFill>
                  <a:schemeClr val="folHlink"/>
                </a:solidFill>
              </a:rPr>
              <a:t>a Link register				LR</a:t>
            </a:r>
          </a:p>
          <a:p>
            <a:pPr lvl="1">
              <a:lnSpc>
                <a:spcPct val="100000"/>
              </a:lnSpc>
              <a:spcBef>
                <a:spcPct val="50000"/>
              </a:spcBef>
            </a:pPr>
            <a:r>
              <a:rPr lang="en-GB" sz="2000" dirty="0">
                <a:solidFill>
                  <a:schemeClr val="folHlink"/>
                </a:solidFill>
              </a:rPr>
              <a:t>the current program status register	</a:t>
            </a:r>
            <a:r>
              <a:rPr lang="en-GB" sz="2000" dirty="0" smtClean="0">
                <a:solidFill>
                  <a:schemeClr val="folHlink"/>
                </a:solidFill>
              </a:rPr>
              <a:t>CPSR</a:t>
            </a:r>
            <a:endParaRPr lang="en-GB" sz="2000" dirty="0">
              <a:solidFill>
                <a:schemeClr val="folHlink"/>
              </a:solidFill>
            </a:endParaRPr>
          </a:p>
          <a:p>
            <a:pPr>
              <a:lnSpc>
                <a:spcPct val="100000"/>
              </a:lnSpc>
              <a:spcBef>
                <a:spcPct val="50000"/>
              </a:spcBef>
            </a:pPr>
            <a:r>
              <a:rPr lang="en-GB" sz="2400" dirty="0"/>
              <a:t>In Thumb state, the high registers (r8 - r12) are not part </a:t>
            </a:r>
            <a:r>
              <a:rPr lang="en-GB" sz="2400" dirty="0" smtClean="0"/>
              <a:t>      of </a:t>
            </a:r>
            <a:r>
              <a:rPr lang="en-GB" sz="2400" dirty="0"/>
              <a:t>the standard register set. The assembly </a:t>
            </a:r>
            <a:r>
              <a:rPr lang="en-GB" sz="2400" dirty="0" smtClean="0"/>
              <a:t>language programmer </a:t>
            </a:r>
            <a:r>
              <a:rPr lang="en-GB" sz="2400" dirty="0"/>
              <a:t>has limited access to them, but can use them for fast temporary storage</a:t>
            </a:r>
            <a:endParaRPr lang="en-GB" sz="1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9363">
                                            <p:txEl>
                                              <p:pRg st="0" end="0"/>
                                            </p:txEl>
                                          </p:spTgt>
                                        </p:tgtEl>
                                        <p:attrNameLst>
                                          <p:attrName>style.visibility</p:attrName>
                                        </p:attrNameLst>
                                      </p:cBhvr>
                                      <p:to>
                                        <p:strVal val="visible"/>
                                      </p:to>
                                    </p:set>
                                    <p:animEffect transition="in" filter="fade">
                                      <p:cBhvr>
                                        <p:cTn id="7" dur="2000"/>
                                        <p:tgtEl>
                                          <p:spTgt spid="39936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9363">
                                            <p:txEl>
                                              <p:pRg st="1" end="1"/>
                                            </p:txEl>
                                          </p:spTgt>
                                        </p:tgtEl>
                                        <p:attrNameLst>
                                          <p:attrName>style.visibility</p:attrName>
                                        </p:attrNameLst>
                                      </p:cBhvr>
                                      <p:to>
                                        <p:strVal val="visible"/>
                                      </p:to>
                                    </p:set>
                                    <p:animEffect transition="in" filter="fade">
                                      <p:cBhvr>
                                        <p:cTn id="10" dur="2000"/>
                                        <p:tgtEl>
                                          <p:spTgt spid="39936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9363">
                                            <p:txEl>
                                              <p:pRg st="2" end="2"/>
                                            </p:txEl>
                                          </p:spTgt>
                                        </p:tgtEl>
                                        <p:attrNameLst>
                                          <p:attrName>style.visibility</p:attrName>
                                        </p:attrNameLst>
                                      </p:cBhvr>
                                      <p:to>
                                        <p:strVal val="visible"/>
                                      </p:to>
                                    </p:set>
                                    <p:animEffect transition="in" filter="fade">
                                      <p:cBhvr>
                                        <p:cTn id="13" dur="2000"/>
                                        <p:tgtEl>
                                          <p:spTgt spid="39936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9363">
                                            <p:txEl>
                                              <p:pRg st="3" end="3"/>
                                            </p:txEl>
                                          </p:spTgt>
                                        </p:tgtEl>
                                        <p:attrNameLst>
                                          <p:attrName>style.visibility</p:attrName>
                                        </p:attrNameLst>
                                      </p:cBhvr>
                                      <p:to>
                                        <p:strVal val="visible"/>
                                      </p:to>
                                    </p:set>
                                    <p:animEffect transition="in" filter="fade">
                                      <p:cBhvr>
                                        <p:cTn id="16" dur="2000"/>
                                        <p:tgtEl>
                                          <p:spTgt spid="39936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9363">
                                            <p:txEl>
                                              <p:pRg st="4" end="4"/>
                                            </p:txEl>
                                          </p:spTgt>
                                        </p:tgtEl>
                                        <p:attrNameLst>
                                          <p:attrName>style.visibility</p:attrName>
                                        </p:attrNameLst>
                                      </p:cBhvr>
                                      <p:to>
                                        <p:strVal val="visible"/>
                                      </p:to>
                                    </p:set>
                                    <p:animEffect transition="in" filter="fade">
                                      <p:cBhvr>
                                        <p:cTn id="19" dur="2000"/>
                                        <p:tgtEl>
                                          <p:spTgt spid="39936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363">
                                            <p:txEl>
                                              <p:pRg st="5" end="5"/>
                                            </p:txEl>
                                          </p:spTgt>
                                        </p:tgtEl>
                                        <p:attrNameLst>
                                          <p:attrName>style.visibility</p:attrName>
                                        </p:attrNameLst>
                                      </p:cBhvr>
                                      <p:to>
                                        <p:strVal val="visible"/>
                                      </p:to>
                                    </p:set>
                                    <p:animEffect transition="in" filter="fade">
                                      <p:cBhvr>
                                        <p:cTn id="22" dur="2000"/>
                                        <p:tgtEl>
                                          <p:spTgt spid="39936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9363">
                                            <p:txEl>
                                              <p:pRg st="6" end="6"/>
                                            </p:txEl>
                                          </p:spTgt>
                                        </p:tgtEl>
                                        <p:attrNameLst>
                                          <p:attrName>style.visibility</p:attrName>
                                        </p:attrNameLst>
                                      </p:cBhvr>
                                      <p:to>
                                        <p:strVal val="visible"/>
                                      </p:to>
                                    </p:set>
                                    <p:animEffect transition="in" filter="fade">
                                      <p:cBhvr>
                                        <p:cTn id="27" dur="2000"/>
                                        <p:tgtEl>
                                          <p:spTgt spid="399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idx="1"/>
          </p:nvPr>
        </p:nvSpPr>
        <p:spPr/>
        <p:txBody>
          <a:bodyPr lIns="92075" tIns="46038" rIns="92075" bIns="46038">
            <a:normAutofit fontScale="85000" lnSpcReduction="20000"/>
          </a:bodyPr>
          <a:lstStyle/>
          <a:p>
            <a:r>
              <a:rPr lang="en-US" sz="1800" dirty="0" smtClean="0"/>
              <a:t>When the processor is executing in ARM state:</a:t>
            </a:r>
          </a:p>
          <a:p>
            <a:pPr lvl="1"/>
            <a:r>
              <a:rPr lang="en-US" dirty="0" smtClean="0"/>
              <a:t>All instructions are 32 bits wide</a:t>
            </a:r>
          </a:p>
          <a:p>
            <a:pPr lvl="1"/>
            <a:r>
              <a:rPr lang="en-US" dirty="0" smtClean="0"/>
              <a:t>All instructions must be word aligned</a:t>
            </a:r>
          </a:p>
          <a:p>
            <a:pPr lvl="1"/>
            <a:r>
              <a:rPr lang="en-US" dirty="0" smtClean="0"/>
              <a:t>Therefore the </a:t>
            </a:r>
            <a:r>
              <a:rPr lang="en-US" b="1" dirty="0" smtClean="0">
                <a:solidFill>
                  <a:srgbClr val="FF0000"/>
                </a:solidFill>
              </a:rPr>
              <a:t>pc</a:t>
            </a:r>
            <a:r>
              <a:rPr lang="en-US" dirty="0" smtClean="0">
                <a:solidFill>
                  <a:srgbClr val="FF0000"/>
                </a:solidFill>
              </a:rPr>
              <a:t> </a:t>
            </a:r>
            <a:r>
              <a:rPr lang="en-US" dirty="0" smtClean="0"/>
              <a:t>value is stored in bits [31:2] with bits [1:0] undefined (as instruction cannot be </a:t>
            </a:r>
            <a:r>
              <a:rPr lang="en-US" dirty="0" err="1" smtClean="0"/>
              <a:t>halfword</a:t>
            </a:r>
            <a:r>
              <a:rPr lang="en-US" dirty="0" smtClean="0"/>
              <a:t> or byte aligned).</a:t>
            </a:r>
          </a:p>
          <a:p>
            <a:endParaRPr lang="en-US" sz="1800" dirty="0" smtClean="0"/>
          </a:p>
          <a:p>
            <a:r>
              <a:rPr lang="en-US" sz="1800" dirty="0" smtClean="0"/>
              <a:t>When the processor is executing in Thumb state:</a:t>
            </a:r>
          </a:p>
          <a:p>
            <a:pPr lvl="1"/>
            <a:r>
              <a:rPr lang="en-US" dirty="0" smtClean="0"/>
              <a:t>All instructions are 16 bits wide</a:t>
            </a:r>
          </a:p>
          <a:p>
            <a:pPr lvl="1"/>
            <a:r>
              <a:rPr lang="en-US" dirty="0" smtClean="0"/>
              <a:t>All instructions must be </a:t>
            </a:r>
            <a:r>
              <a:rPr lang="en-US" dirty="0" err="1" smtClean="0"/>
              <a:t>halfword</a:t>
            </a:r>
            <a:r>
              <a:rPr lang="en-US" dirty="0" smtClean="0"/>
              <a:t> aligned</a:t>
            </a:r>
          </a:p>
          <a:p>
            <a:pPr lvl="1"/>
            <a:r>
              <a:rPr lang="en-US" dirty="0" smtClean="0"/>
              <a:t>Therefore the </a:t>
            </a:r>
            <a:r>
              <a:rPr lang="en-US" b="1" dirty="0" smtClean="0">
                <a:solidFill>
                  <a:srgbClr val="FF0000"/>
                </a:solidFill>
              </a:rPr>
              <a:t>pc</a:t>
            </a:r>
            <a:r>
              <a:rPr lang="en-US" dirty="0" smtClean="0"/>
              <a:t> value is stored in bits [31:1] with bit [0] undefined (as instruction cannot be byte aligned).</a:t>
            </a:r>
            <a:endParaRPr lang="en-US" dirty="0" smtClean="0">
              <a:solidFill>
                <a:schemeClr val="hlink"/>
              </a:solidFill>
              <a:latin typeface="Courier New" pitchFamily="49" charset="0"/>
            </a:endParaRPr>
          </a:p>
          <a:p>
            <a:pPr>
              <a:buFont typeface="Wingdings" pitchFamily="2" charset="2"/>
              <a:buNone/>
            </a:pPr>
            <a:endParaRPr lang="en-US" sz="1800" dirty="0" smtClean="0"/>
          </a:p>
          <a:p>
            <a:r>
              <a:rPr lang="en-US" sz="1800" dirty="0" smtClean="0"/>
              <a:t>When the processor is executing in Jazelle state:</a:t>
            </a:r>
          </a:p>
          <a:p>
            <a:pPr lvl="1"/>
            <a:r>
              <a:rPr lang="en-US" dirty="0" smtClean="0"/>
              <a:t>All instructions are 8 bits wide</a:t>
            </a:r>
          </a:p>
          <a:p>
            <a:pPr lvl="1"/>
            <a:r>
              <a:rPr lang="en-US" dirty="0" smtClean="0"/>
              <a:t>Processor performs a word access to read 4 instructions at once</a:t>
            </a:r>
          </a:p>
        </p:txBody>
      </p:sp>
      <p:sp>
        <p:nvSpPr>
          <p:cNvPr id="33794" name="Rectangle 5"/>
          <p:cNvSpPr>
            <a:spLocks noGrp="1" noChangeArrowheads="1"/>
          </p:cNvSpPr>
          <p:nvPr>
            <p:ph type="title"/>
          </p:nvPr>
        </p:nvSpPr>
        <p:spPr>
          <a:noFill/>
        </p:spPr>
        <p:txBody>
          <a:bodyPr lIns="92075" tIns="46038" rIns="92075" bIns="46038"/>
          <a:lstStyle/>
          <a:p>
            <a:r>
              <a:rPr lang="en-US" smtClean="0"/>
              <a:t>Program Counter (r15)</a:t>
            </a:r>
          </a:p>
        </p:txBody>
      </p:sp>
      <p:sp>
        <p:nvSpPr>
          <p:cNvPr id="33796" name="Rectangle 3"/>
          <p:cNvSpPr>
            <a:spLocks noChangeArrowheads="1"/>
          </p:cNvSpPr>
          <p:nvPr/>
        </p:nvSpPr>
        <p:spPr bwMode="auto">
          <a:xfrm>
            <a:off x="690563" y="6243638"/>
            <a:ext cx="1903412" cy="455612"/>
          </a:xfrm>
          <a:prstGeom prst="rect">
            <a:avLst/>
          </a:prstGeom>
          <a:noFill/>
          <a:ln w="9525">
            <a:noFill/>
            <a:miter lim="800000"/>
            <a:headEnd/>
            <a:tailEnd/>
          </a:ln>
        </p:spPr>
        <p:txBody>
          <a:bodyPr wrap="none" anchor="ctr"/>
          <a:lstStyle/>
          <a:p>
            <a:endParaRPr lang="en-US"/>
          </a:p>
        </p:txBody>
      </p:sp>
      <p:sp>
        <p:nvSpPr>
          <p:cNvPr id="33797" name="Rectangle 4"/>
          <p:cNvSpPr>
            <a:spLocks noChangeArrowheads="1"/>
          </p:cNvSpPr>
          <p:nvPr/>
        </p:nvSpPr>
        <p:spPr bwMode="auto">
          <a:xfrm>
            <a:off x="3125788" y="6243638"/>
            <a:ext cx="2892425" cy="455612"/>
          </a:xfrm>
          <a:prstGeom prst="rect">
            <a:avLst/>
          </a:prstGeom>
          <a:noFill/>
          <a:ln w="9525">
            <a:noFill/>
            <a:miter lim="800000"/>
            <a:headEnd/>
            <a:tailEnd/>
          </a:ln>
        </p:spPr>
        <p:txBody>
          <a:bodyPr wrap="none" anchor="ctr"/>
          <a:lstStyle/>
          <a:p>
            <a:endParaRPr lang="en-US"/>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solidFill>
                  <a:schemeClr val="tx1">
                    <a:lumMod val="50000"/>
                    <a:lumOff val="50000"/>
                  </a:schemeClr>
                </a:solidFill>
              </a:rPr>
              <a:t>ARM Introduction </a:t>
            </a:r>
          </a:p>
          <a:p>
            <a:r>
              <a:rPr lang="en-US" dirty="0" smtClean="0">
                <a:solidFill>
                  <a:schemeClr val="tx1">
                    <a:lumMod val="50000"/>
                    <a:lumOff val="50000"/>
                  </a:schemeClr>
                </a:solidFill>
              </a:rPr>
              <a:t>Architecture Extensions</a:t>
            </a:r>
          </a:p>
          <a:p>
            <a:r>
              <a:rPr lang="en-US" dirty="0" smtClean="0">
                <a:solidFill>
                  <a:schemeClr val="tx1">
                    <a:lumMod val="50000"/>
                    <a:lumOff val="50000"/>
                  </a:schemeClr>
                </a:solidFill>
              </a:rPr>
              <a:t>ARM7TDMI-S</a:t>
            </a:r>
          </a:p>
          <a:p>
            <a:r>
              <a:rPr lang="en-US" dirty="0" smtClean="0">
                <a:solidFill>
                  <a:schemeClr val="tx1">
                    <a:lumMod val="50000"/>
                    <a:lumOff val="50000"/>
                  </a:schemeClr>
                </a:solidFill>
              </a:rPr>
              <a:t>Processor Modes</a:t>
            </a:r>
          </a:p>
          <a:p>
            <a:r>
              <a:rPr lang="en-US" sz="3100" dirty="0" smtClean="0">
                <a:solidFill>
                  <a:schemeClr val="tx1">
                    <a:lumMod val="50000"/>
                    <a:lumOff val="50000"/>
                  </a:schemeClr>
                </a:solidFill>
              </a:rPr>
              <a:t>Registers</a:t>
            </a:r>
          </a:p>
          <a:p>
            <a:r>
              <a:rPr lang="en-US" dirty="0" smtClean="0">
                <a:solidFill>
                  <a:schemeClr val="tx1">
                    <a:lumMod val="50000"/>
                    <a:lumOff val="50000"/>
                  </a:schemeClr>
                </a:solidFill>
              </a:rPr>
              <a:t>ARM Vs Thumb</a:t>
            </a:r>
          </a:p>
          <a:p>
            <a:r>
              <a:rPr lang="en-US" b="1" dirty="0" smtClean="0"/>
              <a:t>Instruction Set</a:t>
            </a:r>
          </a:p>
          <a:p>
            <a:r>
              <a:rPr lang="en-US" dirty="0" smtClean="0">
                <a:solidFill>
                  <a:schemeClr val="tx1">
                    <a:lumMod val="50000"/>
                    <a:lumOff val="50000"/>
                  </a:schemeClr>
                </a:solidFill>
              </a:rPr>
              <a:t>System Design</a:t>
            </a:r>
          </a:p>
          <a:p>
            <a:r>
              <a:rPr lang="en-US" dirty="0" smtClean="0">
                <a:solidFill>
                  <a:schemeClr val="tx1">
                    <a:lumMod val="50000"/>
                    <a:lumOff val="50000"/>
                  </a:schemeClr>
                </a:solidFill>
              </a:rPr>
              <a:t>Summary</a:t>
            </a:r>
          </a:p>
          <a:p>
            <a:pPr>
              <a:buNone/>
            </a:pP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Instruction Set</a:t>
            </a:r>
          </a:p>
        </p:txBody>
      </p:sp>
      <p:sp>
        <p:nvSpPr>
          <p:cNvPr id="299011" name="Rectangle 3"/>
          <p:cNvSpPr>
            <a:spLocks noGrp="1" noChangeArrowheads="1"/>
          </p:cNvSpPr>
          <p:nvPr>
            <p:ph type="body" idx="1"/>
          </p:nvPr>
        </p:nvSpPr>
        <p:spPr>
          <a:xfrm>
            <a:off x="228600" y="1524000"/>
            <a:ext cx="8689975" cy="4876800"/>
          </a:xfrm>
        </p:spPr>
        <p:txBody>
          <a:bodyPr lIns="92075" tIns="46038" rIns="92075" bIns="46038"/>
          <a:lstStyle/>
          <a:p>
            <a:pPr eaLnBrk="1" hangingPunct="1">
              <a:lnSpc>
                <a:spcPct val="100000"/>
              </a:lnSpc>
              <a:spcBef>
                <a:spcPct val="50000"/>
              </a:spcBef>
            </a:pPr>
            <a:r>
              <a:rPr lang="en-GB" sz="2400" smtClean="0"/>
              <a:t>All instructions are 32-bits long</a:t>
            </a:r>
          </a:p>
          <a:p>
            <a:pPr eaLnBrk="1" hangingPunct="1">
              <a:lnSpc>
                <a:spcPct val="100000"/>
              </a:lnSpc>
              <a:spcBef>
                <a:spcPct val="50000"/>
              </a:spcBef>
            </a:pPr>
            <a:r>
              <a:rPr lang="en-GB" sz="2400" smtClean="0"/>
              <a:t>Many instructions execute in a single cycle</a:t>
            </a:r>
          </a:p>
          <a:p>
            <a:pPr eaLnBrk="1" hangingPunct="1">
              <a:lnSpc>
                <a:spcPct val="100000"/>
              </a:lnSpc>
              <a:spcBef>
                <a:spcPct val="50000"/>
              </a:spcBef>
            </a:pPr>
            <a:r>
              <a:rPr lang="en-GB" sz="2400" smtClean="0"/>
              <a:t>Instructions are </a:t>
            </a:r>
            <a:r>
              <a:rPr lang="en-GB" sz="2400" b="1" smtClean="0"/>
              <a:t>conditionally</a:t>
            </a:r>
            <a:r>
              <a:rPr lang="en-GB" sz="2400" smtClean="0"/>
              <a:t> executed</a:t>
            </a:r>
          </a:p>
          <a:p>
            <a:pPr eaLnBrk="1" hangingPunct="1">
              <a:lnSpc>
                <a:spcPct val="100000"/>
              </a:lnSpc>
              <a:spcBef>
                <a:spcPct val="50000"/>
              </a:spcBef>
            </a:pPr>
            <a:r>
              <a:rPr lang="en-GB" sz="2400" smtClean="0"/>
              <a:t>ARM is a load / store architecture</a:t>
            </a:r>
          </a:p>
          <a:p>
            <a:pPr lvl="1" eaLnBrk="1" hangingPunct="1">
              <a:lnSpc>
                <a:spcPct val="100000"/>
              </a:lnSpc>
              <a:spcBef>
                <a:spcPct val="50000"/>
              </a:spcBef>
            </a:pPr>
            <a:r>
              <a:rPr lang="en-GB" sz="2000" smtClean="0"/>
              <a:t>via registers =&gt; RISC</a:t>
            </a:r>
          </a:p>
          <a:p>
            <a:pPr eaLnBrk="1" hangingPunct="1">
              <a:lnSpc>
                <a:spcPct val="100000"/>
              </a:lnSpc>
              <a:spcBef>
                <a:spcPct val="50000"/>
              </a:spcBef>
            </a:pPr>
            <a:r>
              <a:rPr lang="en-GB" sz="2400" smtClean="0"/>
              <a:t>Load or store multiple registers in a single instruction</a:t>
            </a:r>
          </a:p>
          <a:p>
            <a:pPr lvl="2" eaLnBrk="1" hangingPunct="1">
              <a:lnSpc>
                <a:spcPct val="100000"/>
              </a:lnSpc>
              <a:spcBef>
                <a:spcPct val="50000"/>
              </a:spcBef>
              <a:buFont typeface="Arial" pitchFamily="34" charset="0"/>
              <a:buNone/>
            </a:pPr>
            <a:r>
              <a:rPr lang="en-GB" sz="1800" smtClean="0"/>
              <a:t>using  &lt;register list&gt;</a:t>
            </a:r>
          </a:p>
          <a:p>
            <a:pPr lvl="1" eaLnBrk="1" hangingPunct="1">
              <a:lnSpc>
                <a:spcPct val="100000"/>
              </a:lnSpc>
              <a:spcBef>
                <a:spcPct val="50000"/>
              </a:spcBef>
            </a:pPr>
            <a:endParaRPr lang="en-GB" sz="2000" smtClean="0"/>
          </a:p>
        </p:txBody>
      </p:sp>
      <p:pic>
        <p:nvPicPr>
          <p:cNvPr id="2700289" name="Picture 1"/>
          <p:cNvPicPr>
            <a:picLocks noChangeAspect="1" noChangeArrowheads="1"/>
          </p:cNvPicPr>
          <p:nvPr/>
        </p:nvPicPr>
        <p:blipFill>
          <a:blip r:embed="rId3" cstate="print"/>
          <a:srcRect/>
          <a:stretch>
            <a:fillRect/>
          </a:stretch>
        </p:blipFill>
        <p:spPr bwMode="auto">
          <a:xfrm>
            <a:off x="6084571" y="4475871"/>
            <a:ext cx="3002539" cy="1663907"/>
          </a:xfrm>
          <a:prstGeom prst="rect">
            <a:avLst/>
          </a:prstGeom>
          <a:noFill/>
          <a:ln w="9525">
            <a:noFill/>
            <a:miter lim="800000"/>
            <a:headEnd/>
            <a:tailEnd/>
          </a:ln>
          <a:effectLst>
            <a:softEdge rad="317500"/>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9011">
                                            <p:txEl>
                                              <p:pRg st="0" end="0"/>
                                            </p:txEl>
                                          </p:spTgt>
                                        </p:tgtEl>
                                        <p:attrNameLst>
                                          <p:attrName>style.visibility</p:attrName>
                                        </p:attrNameLst>
                                      </p:cBhvr>
                                      <p:to>
                                        <p:strVal val="visible"/>
                                      </p:to>
                                    </p:set>
                                    <p:animEffect transition="in" filter="fade">
                                      <p:cBhvr>
                                        <p:cTn id="7" dur="2000"/>
                                        <p:tgtEl>
                                          <p:spTgt spid="299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9011">
                                            <p:txEl>
                                              <p:pRg st="1" end="1"/>
                                            </p:txEl>
                                          </p:spTgt>
                                        </p:tgtEl>
                                        <p:attrNameLst>
                                          <p:attrName>style.visibility</p:attrName>
                                        </p:attrNameLst>
                                      </p:cBhvr>
                                      <p:to>
                                        <p:strVal val="visible"/>
                                      </p:to>
                                    </p:set>
                                    <p:animEffect transition="in" filter="fade">
                                      <p:cBhvr>
                                        <p:cTn id="12" dur="2000"/>
                                        <p:tgtEl>
                                          <p:spTgt spid="2990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9011">
                                            <p:txEl>
                                              <p:pRg st="2" end="2"/>
                                            </p:txEl>
                                          </p:spTgt>
                                        </p:tgtEl>
                                        <p:attrNameLst>
                                          <p:attrName>style.visibility</p:attrName>
                                        </p:attrNameLst>
                                      </p:cBhvr>
                                      <p:to>
                                        <p:strVal val="visible"/>
                                      </p:to>
                                    </p:set>
                                    <p:animEffect transition="in" filter="fade">
                                      <p:cBhvr>
                                        <p:cTn id="17" dur="2000"/>
                                        <p:tgtEl>
                                          <p:spTgt spid="2990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9011">
                                            <p:txEl>
                                              <p:pRg st="3" end="3"/>
                                            </p:txEl>
                                          </p:spTgt>
                                        </p:tgtEl>
                                        <p:attrNameLst>
                                          <p:attrName>style.visibility</p:attrName>
                                        </p:attrNameLst>
                                      </p:cBhvr>
                                      <p:to>
                                        <p:strVal val="visible"/>
                                      </p:to>
                                    </p:set>
                                    <p:animEffect transition="in" filter="fade">
                                      <p:cBhvr>
                                        <p:cTn id="22" dur="2000"/>
                                        <p:tgtEl>
                                          <p:spTgt spid="29901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9011">
                                            <p:txEl>
                                              <p:pRg st="4" end="4"/>
                                            </p:txEl>
                                          </p:spTgt>
                                        </p:tgtEl>
                                        <p:attrNameLst>
                                          <p:attrName>style.visibility</p:attrName>
                                        </p:attrNameLst>
                                      </p:cBhvr>
                                      <p:to>
                                        <p:strVal val="visible"/>
                                      </p:to>
                                    </p:set>
                                    <p:animEffect transition="in" filter="fade">
                                      <p:cBhvr>
                                        <p:cTn id="25" dur="2000"/>
                                        <p:tgtEl>
                                          <p:spTgt spid="2990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9011">
                                            <p:txEl>
                                              <p:pRg st="5" end="5"/>
                                            </p:txEl>
                                          </p:spTgt>
                                        </p:tgtEl>
                                        <p:attrNameLst>
                                          <p:attrName>style.visibility</p:attrName>
                                        </p:attrNameLst>
                                      </p:cBhvr>
                                      <p:to>
                                        <p:strVal val="visible"/>
                                      </p:to>
                                    </p:set>
                                    <p:animEffect transition="in" filter="fade">
                                      <p:cBhvr>
                                        <p:cTn id="30" dur="2000"/>
                                        <p:tgtEl>
                                          <p:spTgt spid="299011">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9011">
                                            <p:txEl>
                                              <p:pRg st="6" end="6"/>
                                            </p:txEl>
                                          </p:spTgt>
                                        </p:tgtEl>
                                        <p:attrNameLst>
                                          <p:attrName>style.visibility</p:attrName>
                                        </p:attrNameLst>
                                      </p:cBhvr>
                                      <p:to>
                                        <p:strVal val="visible"/>
                                      </p:to>
                                    </p:set>
                                    <p:animEffect transition="in" filter="fade">
                                      <p:cBhvr>
                                        <p:cTn id="33" dur="2000"/>
                                        <p:tgtEl>
                                          <p:spTgt spid="2990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0850" y="92530"/>
            <a:ext cx="6791779" cy="618670"/>
          </a:xfrm>
        </p:spPr>
        <p:txBody>
          <a:bodyPr/>
          <a:lstStyle/>
          <a:p>
            <a:pPr eaLnBrk="1" hangingPunct="1"/>
            <a:r>
              <a:rPr lang="en-US" dirty="0" smtClean="0"/>
              <a:t>Conditional Execution</a:t>
            </a:r>
          </a:p>
        </p:txBody>
      </p:sp>
      <p:graphicFrame>
        <p:nvGraphicFramePr>
          <p:cNvPr id="1250307" name="Group 3"/>
          <p:cNvGraphicFramePr>
            <a:graphicFrameLocks noGrp="1"/>
          </p:cNvGraphicFramePr>
          <p:nvPr/>
        </p:nvGraphicFramePr>
        <p:xfrm>
          <a:off x="2063523" y="1114879"/>
          <a:ext cx="4843462" cy="5181600"/>
        </p:xfrm>
        <a:graphic>
          <a:graphicData uri="http://schemas.openxmlformats.org/drawingml/2006/table">
            <a:tbl>
              <a:tblPr/>
              <a:tblGrid>
                <a:gridCol w="1260475">
                  <a:extLst>
                    <a:ext uri="{9D8B030D-6E8A-4147-A177-3AD203B41FA5}">
                      <a16:colId xmlns:a16="http://schemas.microsoft.com/office/drawing/2014/main" val="20000"/>
                    </a:ext>
                  </a:extLst>
                </a:gridCol>
                <a:gridCol w="3582987">
                  <a:extLst>
                    <a:ext uri="{9D8B030D-6E8A-4147-A177-3AD203B41FA5}">
                      <a16:colId xmlns:a16="http://schemas.microsoft.com/office/drawing/2014/main" val="20001"/>
                    </a:ext>
                  </a:extLst>
                </a:gridCol>
              </a:tblGrid>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0000"/>
                          </a:solidFill>
                          <a:effectLst/>
                          <a:latin typeface="Arial" charset="0"/>
                        </a:rPr>
                        <a:t>Mnemonic</a:t>
                      </a:r>
                      <a:endParaRPr kumimoji="0" lang="en-GB" sz="1400" b="1" i="0" u="none" strike="noStrike" cap="none" normalizeH="0" baseline="0" dirty="0" smtClean="0">
                        <a:ln>
                          <a:noFill/>
                        </a:ln>
                        <a:solidFill>
                          <a:srgbClr val="000000"/>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smtClean="0">
                          <a:ln>
                            <a:noFill/>
                          </a:ln>
                          <a:solidFill>
                            <a:srgbClr val="000000"/>
                          </a:solidFill>
                          <a:effectLst/>
                          <a:latin typeface="Arial" charset="0"/>
                        </a:rPr>
                        <a:t>Description</a:t>
                      </a:r>
                      <a:endParaRPr kumimoji="0" lang="en-GB" sz="1400" b="1" i="0" u="none" strike="noStrike" cap="none" normalizeH="0" baseline="0" smtClean="0">
                        <a:ln>
                          <a:noFill/>
                        </a:ln>
                        <a:solidFill>
                          <a:srgbClr val="000000"/>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EQ</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smtClean="0">
                          <a:ln>
                            <a:noFill/>
                          </a:ln>
                          <a:solidFill>
                            <a:srgbClr val="0000FF"/>
                          </a:solidFill>
                          <a:effectLst/>
                          <a:latin typeface="Arial" charset="0"/>
                        </a:rPr>
                        <a:t>Equal</a:t>
                      </a:r>
                      <a:endParaRPr kumimoji="0" lang="en-GB" sz="1400" b="0" i="0" u="none" strike="noStrike" cap="none" normalizeH="0" baseline="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NE</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smtClean="0">
                          <a:ln>
                            <a:noFill/>
                          </a:ln>
                          <a:solidFill>
                            <a:srgbClr val="0000FF"/>
                          </a:solidFill>
                          <a:effectLst/>
                          <a:latin typeface="Arial" charset="0"/>
                        </a:rPr>
                        <a:t>Not equal</a:t>
                      </a:r>
                      <a:endParaRPr kumimoji="0" lang="en-GB" sz="1400" b="0" i="0" u="none" strike="noStrike" cap="none" normalizeH="0" baseline="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smtClean="0">
                          <a:ln>
                            <a:noFill/>
                          </a:ln>
                          <a:solidFill>
                            <a:srgbClr val="006699"/>
                          </a:solidFill>
                          <a:effectLst/>
                          <a:latin typeface="Arial" charset="0"/>
                        </a:rPr>
                        <a:t>CS / HS</a:t>
                      </a:r>
                      <a:endParaRPr kumimoji="0" lang="en-GB" sz="1400" b="1" i="0" u="none" strike="noStrike" cap="none" normalizeH="0" baseline="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smtClean="0">
                          <a:ln>
                            <a:noFill/>
                          </a:ln>
                          <a:solidFill>
                            <a:srgbClr val="0000FF"/>
                          </a:solidFill>
                          <a:effectLst/>
                          <a:latin typeface="Arial" charset="0"/>
                        </a:rPr>
                        <a:t>Carry Set / Unsigned higher or same</a:t>
                      </a:r>
                      <a:endParaRPr kumimoji="0" lang="en-GB" sz="1400" b="0" i="0" u="none" strike="noStrike" cap="none" normalizeH="0" baseline="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smtClean="0">
                          <a:ln>
                            <a:noFill/>
                          </a:ln>
                          <a:solidFill>
                            <a:srgbClr val="006699"/>
                          </a:solidFill>
                          <a:effectLst/>
                          <a:latin typeface="Arial" charset="0"/>
                        </a:rPr>
                        <a:t>CC / LO</a:t>
                      </a:r>
                      <a:endParaRPr kumimoji="0" lang="en-GB" sz="1400" b="1" i="0" u="none" strike="noStrike" cap="none" normalizeH="0" baseline="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smtClean="0">
                          <a:ln>
                            <a:noFill/>
                          </a:ln>
                          <a:solidFill>
                            <a:srgbClr val="0000FF"/>
                          </a:solidFill>
                          <a:effectLst/>
                          <a:latin typeface="Arial" charset="0"/>
                        </a:rPr>
                        <a:t>Carry Clear / Unsigned lower</a:t>
                      </a:r>
                      <a:endParaRPr kumimoji="0" lang="en-GB" sz="1400" b="0" i="0" u="none" strike="noStrike" cap="none" normalizeH="0" baseline="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MI</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smtClean="0">
                          <a:ln>
                            <a:noFill/>
                          </a:ln>
                          <a:solidFill>
                            <a:srgbClr val="0000FF"/>
                          </a:solidFill>
                          <a:effectLst/>
                          <a:latin typeface="Arial" charset="0"/>
                        </a:rPr>
                        <a:t>Negative</a:t>
                      </a:r>
                      <a:endParaRPr kumimoji="0" lang="en-GB" sz="1400" b="0" i="0" u="none" strike="noStrike" cap="none" normalizeH="0" baseline="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PL</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dirty="0" smtClean="0">
                          <a:ln>
                            <a:noFill/>
                          </a:ln>
                          <a:solidFill>
                            <a:srgbClr val="0000FF"/>
                          </a:solidFill>
                          <a:effectLst/>
                          <a:latin typeface="Arial" charset="0"/>
                        </a:rPr>
                        <a:t>Positive or zero</a:t>
                      </a:r>
                      <a:endParaRPr kumimoji="0" lang="en-GB" sz="1400" b="0" i="0" u="none" strike="noStrike" cap="none" normalizeH="0" baseline="0" dirty="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VS</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smtClean="0">
                          <a:ln>
                            <a:noFill/>
                          </a:ln>
                          <a:solidFill>
                            <a:srgbClr val="0000FF"/>
                          </a:solidFill>
                          <a:effectLst/>
                          <a:latin typeface="Arial" charset="0"/>
                        </a:rPr>
                        <a:t>Overflow</a:t>
                      </a:r>
                      <a:endParaRPr kumimoji="0" lang="en-GB" sz="1400" b="0" i="0" u="none" strike="noStrike" cap="none" normalizeH="0" baseline="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VC</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smtClean="0">
                          <a:ln>
                            <a:noFill/>
                          </a:ln>
                          <a:solidFill>
                            <a:srgbClr val="0000FF"/>
                          </a:solidFill>
                          <a:effectLst/>
                          <a:latin typeface="Arial" charset="0"/>
                        </a:rPr>
                        <a:t>No overflow</a:t>
                      </a:r>
                      <a:endParaRPr kumimoji="0" lang="en-GB" sz="1400" b="0" i="0" u="none" strike="noStrike" cap="none" normalizeH="0" baseline="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HI</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dirty="0" smtClean="0">
                          <a:ln>
                            <a:noFill/>
                          </a:ln>
                          <a:solidFill>
                            <a:srgbClr val="0000FF"/>
                          </a:solidFill>
                          <a:effectLst/>
                          <a:latin typeface="Arial" charset="0"/>
                        </a:rPr>
                        <a:t>Unsigned higher</a:t>
                      </a:r>
                      <a:endParaRPr kumimoji="0" lang="en-GB" sz="1400" b="0" i="0" u="none" strike="noStrike" cap="none" normalizeH="0" baseline="0" dirty="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LS</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smtClean="0">
                          <a:ln>
                            <a:noFill/>
                          </a:ln>
                          <a:solidFill>
                            <a:srgbClr val="0000FF"/>
                          </a:solidFill>
                          <a:effectLst/>
                          <a:latin typeface="Arial" charset="0"/>
                        </a:rPr>
                        <a:t>Unsigned lower or same</a:t>
                      </a:r>
                      <a:endParaRPr kumimoji="0" lang="en-GB" sz="1400" b="0" i="0" u="none" strike="noStrike" cap="none" normalizeH="0" baseline="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GE</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dirty="0" smtClean="0">
                          <a:ln>
                            <a:noFill/>
                          </a:ln>
                          <a:solidFill>
                            <a:srgbClr val="0000FF"/>
                          </a:solidFill>
                          <a:effectLst/>
                          <a:latin typeface="Arial" charset="0"/>
                        </a:rPr>
                        <a:t>Signed greater than or equal</a:t>
                      </a:r>
                      <a:endParaRPr kumimoji="0" lang="en-GB" sz="1400" b="0" i="0" u="none" strike="noStrike" cap="none" normalizeH="0" baseline="0" dirty="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LT</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smtClean="0">
                          <a:ln>
                            <a:noFill/>
                          </a:ln>
                          <a:solidFill>
                            <a:srgbClr val="0000FF"/>
                          </a:solidFill>
                          <a:effectLst/>
                          <a:latin typeface="Arial" charset="0"/>
                        </a:rPr>
                        <a:t>Signed less than</a:t>
                      </a:r>
                      <a:endParaRPr kumimoji="0" lang="en-GB" sz="1400" b="0" i="0" u="none" strike="noStrike" cap="none" normalizeH="0" baseline="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GT</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smtClean="0">
                          <a:ln>
                            <a:noFill/>
                          </a:ln>
                          <a:solidFill>
                            <a:srgbClr val="0000FF"/>
                          </a:solidFill>
                          <a:effectLst/>
                          <a:latin typeface="Arial" charset="0"/>
                        </a:rPr>
                        <a:t>Signed greater than</a:t>
                      </a:r>
                      <a:endParaRPr kumimoji="0" lang="en-GB" sz="1400" b="0" i="0" u="none" strike="noStrike" cap="none" normalizeH="0" baseline="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LE</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smtClean="0">
                          <a:ln>
                            <a:noFill/>
                          </a:ln>
                          <a:solidFill>
                            <a:srgbClr val="0000FF"/>
                          </a:solidFill>
                          <a:effectLst/>
                          <a:latin typeface="Arial" charset="0"/>
                        </a:rPr>
                        <a:t>Signed less than or equal</a:t>
                      </a:r>
                      <a:endParaRPr kumimoji="0" lang="en-GB" sz="1400" b="0" i="0" u="none" strike="noStrike" cap="none" normalizeH="0" baseline="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23850">
                <a:tc>
                  <a:txBody>
                    <a:bodyPr/>
                    <a:lstStyle/>
                    <a:p>
                      <a:pPr marL="0" marR="0" lvl="0" indent="0" algn="ctr"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1" i="0" u="none" strike="noStrike" cap="none" normalizeH="0" baseline="0" dirty="0" smtClean="0">
                          <a:ln>
                            <a:noFill/>
                          </a:ln>
                          <a:solidFill>
                            <a:srgbClr val="006699"/>
                          </a:solidFill>
                          <a:effectLst/>
                          <a:latin typeface="Arial" charset="0"/>
                        </a:rPr>
                        <a:t>AL</a:t>
                      </a:r>
                      <a:endParaRPr kumimoji="0" lang="en-GB" sz="1400" b="1" i="0" u="none" strike="noStrike" cap="none" normalizeH="0" baseline="0" dirty="0" smtClean="0">
                        <a:ln>
                          <a:noFill/>
                        </a:ln>
                        <a:solidFill>
                          <a:srgbClr val="006699"/>
                        </a:solidFill>
                        <a:effectLst/>
                        <a:latin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FAB400"/>
                        </a:buClr>
                        <a:buSzPct val="75000"/>
                        <a:buFont typeface="Arial" charset="0"/>
                        <a:buNone/>
                        <a:tabLst/>
                      </a:pPr>
                      <a:r>
                        <a:rPr kumimoji="0" lang="de-DE" sz="1400" b="0" i="0" u="none" strike="noStrike" cap="none" normalizeH="0" baseline="0" dirty="0" smtClean="0">
                          <a:ln>
                            <a:noFill/>
                          </a:ln>
                          <a:solidFill>
                            <a:srgbClr val="0000FF"/>
                          </a:solidFill>
                          <a:effectLst/>
                          <a:latin typeface="Arial" charset="0"/>
                        </a:rPr>
                        <a:t>Always (normally omitted)</a:t>
                      </a:r>
                      <a:endParaRPr kumimoji="0" lang="en-GB" sz="1400" b="0" i="0" u="none" strike="noStrike" cap="none" normalizeH="0" baseline="0" dirty="0" smtClean="0">
                        <a:ln>
                          <a:noFill/>
                        </a:ln>
                        <a:solidFill>
                          <a:srgbClr val="0000FF"/>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Thumb Instruction Set (1)</a:t>
            </a:r>
          </a:p>
        </p:txBody>
      </p:sp>
      <p:sp>
        <p:nvSpPr>
          <p:cNvPr id="29699" name="Rectangle 3"/>
          <p:cNvSpPr>
            <a:spLocks noGrp="1" noChangeArrowheads="1"/>
          </p:cNvSpPr>
          <p:nvPr>
            <p:ph type="body" idx="1"/>
          </p:nvPr>
        </p:nvSpPr>
        <p:spPr>
          <a:xfrm>
            <a:off x="228600" y="1270000"/>
            <a:ext cx="8686800" cy="4775200"/>
          </a:xfrm>
        </p:spPr>
        <p:txBody>
          <a:bodyPr lIns="92075" tIns="46038" rIns="92075" bIns="46038"/>
          <a:lstStyle/>
          <a:p>
            <a:pPr eaLnBrk="1" hangingPunct="1">
              <a:lnSpc>
                <a:spcPct val="100000"/>
              </a:lnSpc>
              <a:spcBef>
                <a:spcPct val="50000"/>
              </a:spcBef>
            </a:pPr>
            <a:r>
              <a:rPr lang="de-DE" sz="2400" smtClean="0"/>
              <a:t>Instruction Types</a:t>
            </a:r>
          </a:p>
          <a:p>
            <a:pPr lvl="1" eaLnBrk="1" hangingPunct="1">
              <a:lnSpc>
                <a:spcPct val="100000"/>
              </a:lnSpc>
              <a:spcBef>
                <a:spcPct val="50000"/>
              </a:spcBef>
            </a:pPr>
            <a:r>
              <a:rPr lang="de-DE" sz="2000" smtClean="0"/>
              <a:t>Branch</a:t>
            </a:r>
          </a:p>
          <a:p>
            <a:pPr lvl="2" eaLnBrk="1" hangingPunct="1">
              <a:lnSpc>
                <a:spcPct val="100000"/>
              </a:lnSpc>
              <a:spcBef>
                <a:spcPct val="50000"/>
              </a:spcBef>
            </a:pPr>
            <a:r>
              <a:rPr lang="de-DE" sz="1800" smtClean="0"/>
              <a:t>Unconditional			</a:t>
            </a:r>
            <a:r>
              <a:rPr lang="de-DE" sz="1800" smtClean="0">
                <a:solidFill>
                  <a:schemeClr val="accent1"/>
                </a:solidFill>
              </a:rPr>
              <a:t>± 2KBytes</a:t>
            </a:r>
          </a:p>
          <a:p>
            <a:pPr lvl="2" eaLnBrk="1" hangingPunct="1">
              <a:lnSpc>
                <a:spcPct val="100000"/>
              </a:lnSpc>
              <a:spcBef>
                <a:spcPct val="50000"/>
              </a:spcBef>
            </a:pPr>
            <a:r>
              <a:rPr lang="de-DE" sz="1800" smtClean="0"/>
              <a:t>Conditional			</a:t>
            </a:r>
            <a:r>
              <a:rPr lang="de-DE" sz="1800" smtClean="0">
                <a:solidFill>
                  <a:schemeClr val="accent1"/>
                </a:solidFill>
              </a:rPr>
              <a:t>± 256Bytes</a:t>
            </a:r>
            <a:endParaRPr lang="de-DE" sz="1800" smtClean="0"/>
          </a:p>
          <a:p>
            <a:pPr lvl="2" eaLnBrk="1" hangingPunct="1">
              <a:lnSpc>
                <a:spcPct val="100000"/>
              </a:lnSpc>
              <a:spcBef>
                <a:spcPct val="50000"/>
              </a:spcBef>
            </a:pPr>
            <a:r>
              <a:rPr lang="de-DE" sz="1800" smtClean="0"/>
              <a:t>Branch with Link		</a:t>
            </a:r>
            <a:r>
              <a:rPr lang="de-DE" sz="1800" smtClean="0">
                <a:solidFill>
                  <a:schemeClr val="accent1"/>
                </a:solidFill>
              </a:rPr>
              <a:t>± 4MBytes	         </a:t>
            </a:r>
            <a:r>
              <a:rPr lang="de-DE" smtClean="0"/>
              <a:t>(2 Instructions!)</a:t>
            </a:r>
          </a:p>
          <a:p>
            <a:pPr lvl="2" eaLnBrk="1" hangingPunct="1">
              <a:lnSpc>
                <a:spcPct val="100000"/>
              </a:lnSpc>
              <a:spcBef>
                <a:spcPct val="50000"/>
              </a:spcBef>
            </a:pPr>
            <a:r>
              <a:rPr lang="de-DE" sz="1800" smtClean="0"/>
              <a:t>Branch and exchange		change to ARM state    </a:t>
            </a:r>
            <a:r>
              <a:rPr lang="de-DE" smtClean="0"/>
              <a:t>if Rm[0] = 0</a:t>
            </a:r>
          </a:p>
          <a:p>
            <a:pPr lvl="2" eaLnBrk="1" hangingPunct="1">
              <a:lnSpc>
                <a:spcPct val="100000"/>
              </a:lnSpc>
              <a:spcBef>
                <a:spcPct val="50000"/>
              </a:spcBef>
            </a:pPr>
            <a:r>
              <a:rPr lang="de-DE" sz="1800" smtClean="0"/>
              <a:t>Branch and exchange with Link</a:t>
            </a:r>
            <a:endParaRPr lang="de-DE" smtClean="0"/>
          </a:p>
          <a:p>
            <a:pPr lvl="1" eaLnBrk="1" hangingPunct="1">
              <a:lnSpc>
                <a:spcPct val="100000"/>
              </a:lnSpc>
              <a:spcBef>
                <a:spcPct val="50000"/>
              </a:spcBef>
            </a:pPr>
            <a:r>
              <a:rPr lang="de-DE" sz="2000" smtClean="0"/>
              <a:t>Data Processing</a:t>
            </a:r>
          </a:p>
          <a:p>
            <a:pPr lvl="2" eaLnBrk="1" hangingPunct="1">
              <a:lnSpc>
                <a:spcPct val="100000"/>
              </a:lnSpc>
              <a:spcBef>
                <a:spcPct val="50000"/>
              </a:spcBef>
            </a:pPr>
            <a:r>
              <a:rPr lang="de-DE" sz="1800" smtClean="0"/>
              <a:t>Subset of ARM data processing instructions</a:t>
            </a:r>
          </a:p>
          <a:p>
            <a:pPr lvl="2" eaLnBrk="1" hangingPunct="1">
              <a:lnSpc>
                <a:spcPct val="100000"/>
              </a:lnSpc>
              <a:spcBef>
                <a:spcPct val="50000"/>
              </a:spcBef>
            </a:pPr>
            <a:r>
              <a:rPr lang="de-DE" sz="1800" smtClean="0"/>
              <a:t>Not conditionally executed (but some update flags)</a:t>
            </a:r>
          </a:p>
          <a:p>
            <a:pPr lvl="2" eaLnBrk="1" hangingPunct="1">
              <a:lnSpc>
                <a:spcPct val="100000"/>
              </a:lnSpc>
              <a:spcBef>
                <a:spcPct val="50000"/>
              </a:spcBef>
              <a:buFont typeface="Arial" pitchFamily="34" charset="0"/>
              <a:buNone/>
            </a:pPr>
            <a:endParaRPr lang="en-GB" sz="1800" smtClean="0"/>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ARM and Thumb Interworking</a:t>
            </a:r>
          </a:p>
        </p:txBody>
      </p:sp>
      <p:sp>
        <p:nvSpPr>
          <p:cNvPr id="31747" name="Rectangle 3"/>
          <p:cNvSpPr>
            <a:spLocks noGrp="1" noChangeArrowheads="1"/>
          </p:cNvSpPr>
          <p:nvPr>
            <p:ph type="body" idx="1"/>
          </p:nvPr>
        </p:nvSpPr>
        <p:spPr>
          <a:xfrm>
            <a:off x="279400" y="1028700"/>
            <a:ext cx="8686800" cy="1752600"/>
          </a:xfrm>
        </p:spPr>
        <p:txBody>
          <a:bodyPr lIns="92075" tIns="46038" rIns="92075" bIns="46038"/>
          <a:lstStyle/>
          <a:p>
            <a:pPr eaLnBrk="1" hangingPunct="1">
              <a:lnSpc>
                <a:spcPct val="100000"/>
              </a:lnSpc>
              <a:spcBef>
                <a:spcPct val="50000"/>
              </a:spcBef>
            </a:pPr>
            <a:r>
              <a:rPr lang="de-DE" sz="2400" dirty="0" smtClean="0"/>
              <a:t>Switch between ARM state and Thumb state using BX instruction</a:t>
            </a:r>
          </a:p>
          <a:p>
            <a:pPr lvl="1" eaLnBrk="1" hangingPunct="1">
              <a:lnSpc>
                <a:spcPct val="100000"/>
              </a:lnSpc>
              <a:spcBef>
                <a:spcPct val="50000"/>
              </a:spcBef>
            </a:pPr>
            <a:r>
              <a:rPr lang="en-GB" sz="2000" dirty="0" smtClean="0"/>
              <a:t>In ARM state:	BX&lt;condition&gt; </a:t>
            </a:r>
            <a:r>
              <a:rPr lang="en-GB" sz="2000" dirty="0" err="1" smtClean="0"/>
              <a:t>Rn</a:t>
            </a:r>
            <a:endParaRPr lang="en-GB" sz="2000" dirty="0" smtClean="0"/>
          </a:p>
          <a:p>
            <a:pPr lvl="1" eaLnBrk="1" hangingPunct="1">
              <a:lnSpc>
                <a:spcPct val="100000"/>
              </a:lnSpc>
              <a:spcBef>
                <a:spcPct val="50000"/>
              </a:spcBef>
            </a:pPr>
            <a:r>
              <a:rPr lang="en-GB" sz="2000" dirty="0" smtClean="0"/>
              <a:t>In Thumb state:	BX </a:t>
            </a:r>
            <a:r>
              <a:rPr lang="en-GB" sz="2000" dirty="0" err="1" smtClean="0"/>
              <a:t>Rn</a:t>
            </a:r>
            <a:endParaRPr lang="en-GB" sz="2000" dirty="0" smtClean="0"/>
          </a:p>
          <a:p>
            <a:pPr lvl="1" eaLnBrk="1" hangingPunct="1">
              <a:lnSpc>
                <a:spcPct val="100000"/>
              </a:lnSpc>
              <a:spcBef>
                <a:spcPct val="50000"/>
              </a:spcBef>
            </a:pPr>
            <a:endParaRPr lang="en-GB" dirty="0" smtClean="0"/>
          </a:p>
          <a:p>
            <a:pPr lvl="1" eaLnBrk="1" hangingPunct="1">
              <a:lnSpc>
                <a:spcPct val="100000"/>
              </a:lnSpc>
              <a:spcBef>
                <a:spcPct val="50000"/>
              </a:spcBef>
            </a:pPr>
            <a:endParaRPr lang="en-GB" sz="1400" dirty="0" smtClean="0"/>
          </a:p>
        </p:txBody>
      </p:sp>
      <p:sp>
        <p:nvSpPr>
          <p:cNvPr id="31748" name="Text Box 7"/>
          <p:cNvSpPr txBox="1">
            <a:spLocks noChangeArrowheads="1"/>
          </p:cNvSpPr>
          <p:nvPr/>
        </p:nvSpPr>
        <p:spPr bwMode="auto">
          <a:xfrm>
            <a:off x="660399" y="2978149"/>
            <a:ext cx="1429657" cy="553998"/>
          </a:xfrm>
          <a:prstGeom prst="rect">
            <a:avLst/>
          </a:prstGeom>
          <a:noFill/>
          <a:ln w="9525">
            <a:noFill/>
            <a:miter lim="800000"/>
            <a:headEnd/>
            <a:tailEnd/>
          </a:ln>
        </p:spPr>
        <p:txBody>
          <a:bodyPr wrap="square">
            <a:spAutoFit/>
          </a:bodyPr>
          <a:lstStyle/>
          <a:p>
            <a:pPr eaLnBrk="0" hangingPunct="0">
              <a:spcBef>
                <a:spcPct val="50000"/>
              </a:spcBef>
            </a:pPr>
            <a:r>
              <a:rPr lang="de-DE" dirty="0">
                <a:solidFill>
                  <a:schemeClr val="tx1"/>
                </a:solidFill>
              </a:rPr>
              <a:t>Rn</a:t>
            </a:r>
          </a:p>
          <a:p>
            <a:pPr eaLnBrk="0" hangingPunct="0">
              <a:lnSpc>
                <a:spcPct val="50000"/>
              </a:lnSpc>
              <a:spcBef>
                <a:spcPct val="50000"/>
              </a:spcBef>
            </a:pPr>
            <a:r>
              <a:rPr lang="de-DE" sz="1600" dirty="0">
                <a:solidFill>
                  <a:schemeClr val="tx1"/>
                </a:solidFill>
              </a:rPr>
              <a:t>n: 0-15</a:t>
            </a:r>
            <a:endParaRPr lang="en-GB" sz="1600" dirty="0">
              <a:solidFill>
                <a:schemeClr val="tx1"/>
              </a:solidFill>
            </a:endParaRPr>
          </a:p>
        </p:txBody>
      </p:sp>
      <p:grpSp>
        <p:nvGrpSpPr>
          <p:cNvPr id="2" name="Group 39"/>
          <p:cNvGrpSpPr>
            <a:grpSpLocks/>
          </p:cNvGrpSpPr>
          <p:nvPr/>
        </p:nvGrpSpPr>
        <p:grpSpPr bwMode="auto">
          <a:xfrm>
            <a:off x="1955800" y="2844805"/>
            <a:ext cx="3987800" cy="717551"/>
            <a:chOff x="1392" y="2104"/>
            <a:chExt cx="2512" cy="452"/>
          </a:xfrm>
        </p:grpSpPr>
        <p:grpSp>
          <p:nvGrpSpPr>
            <p:cNvPr id="3" name="Group 36"/>
            <p:cNvGrpSpPr>
              <a:grpSpLocks/>
            </p:cNvGrpSpPr>
            <p:nvPr/>
          </p:nvGrpSpPr>
          <p:grpSpPr bwMode="auto">
            <a:xfrm>
              <a:off x="1440" y="2300"/>
              <a:ext cx="2448" cy="256"/>
              <a:chOff x="1440" y="2300"/>
              <a:chExt cx="2448" cy="256"/>
            </a:xfrm>
          </p:grpSpPr>
          <p:sp>
            <p:nvSpPr>
              <p:cNvPr id="31769" name="Text Box 6"/>
              <p:cNvSpPr txBox="1">
                <a:spLocks noChangeArrowheads="1"/>
              </p:cNvSpPr>
              <p:nvPr/>
            </p:nvSpPr>
            <p:spPr bwMode="auto">
              <a:xfrm>
                <a:off x="1440" y="2300"/>
                <a:ext cx="2256" cy="256"/>
              </a:xfrm>
              <a:prstGeom prst="rect">
                <a:avLst/>
              </a:prstGeom>
              <a:solidFill>
                <a:srgbClr val="66CCFF"/>
              </a:solidFill>
              <a:ln w="9525">
                <a:solidFill>
                  <a:schemeClr val="tx1"/>
                </a:solidFill>
                <a:miter lim="800000"/>
                <a:headEnd/>
                <a:tailEnd/>
              </a:ln>
            </p:spPr>
            <p:txBody>
              <a:bodyPr>
                <a:spAutoFit/>
              </a:bodyPr>
              <a:lstStyle/>
              <a:p>
                <a:pPr algn="ctr" eaLnBrk="0" hangingPunct="0">
                  <a:spcBef>
                    <a:spcPct val="50000"/>
                  </a:spcBef>
                </a:pPr>
                <a:endParaRPr lang="en-GB" b="1">
                  <a:solidFill>
                    <a:schemeClr val="tx1"/>
                  </a:solidFill>
                </a:endParaRPr>
              </a:p>
            </p:txBody>
          </p:sp>
          <p:sp>
            <p:nvSpPr>
              <p:cNvPr id="31770" name="Text Box 8"/>
              <p:cNvSpPr txBox="1">
                <a:spLocks noChangeArrowheads="1"/>
              </p:cNvSpPr>
              <p:nvPr/>
            </p:nvSpPr>
            <p:spPr bwMode="auto">
              <a:xfrm>
                <a:off x="3696" y="2300"/>
                <a:ext cx="192" cy="256"/>
              </a:xfrm>
              <a:prstGeom prst="rect">
                <a:avLst/>
              </a:prstGeom>
              <a:noFill/>
              <a:ln w="9525">
                <a:solidFill>
                  <a:schemeClr val="tx1"/>
                </a:solidFill>
                <a:miter lim="800000"/>
                <a:headEnd/>
                <a:tailEnd/>
              </a:ln>
            </p:spPr>
            <p:txBody>
              <a:bodyPr>
                <a:spAutoFit/>
              </a:bodyPr>
              <a:lstStyle/>
              <a:p>
                <a:pPr algn="ctr" eaLnBrk="0" hangingPunct="0">
                  <a:spcBef>
                    <a:spcPct val="50000"/>
                  </a:spcBef>
                </a:pPr>
                <a:endParaRPr lang="en-GB">
                  <a:solidFill>
                    <a:schemeClr val="tx1"/>
                  </a:solidFill>
                </a:endParaRPr>
              </a:p>
            </p:txBody>
          </p:sp>
        </p:grpSp>
        <p:sp>
          <p:nvSpPr>
            <p:cNvPr id="31766" name="Text Box 12"/>
            <p:cNvSpPr txBox="1">
              <a:spLocks noChangeArrowheads="1"/>
            </p:cNvSpPr>
            <p:nvPr/>
          </p:nvSpPr>
          <p:spPr bwMode="auto">
            <a:xfrm>
              <a:off x="3712" y="2112"/>
              <a:ext cx="192" cy="192"/>
            </a:xfrm>
            <a:prstGeom prst="rect">
              <a:avLst/>
            </a:prstGeom>
            <a:noFill/>
            <a:ln w="9525">
              <a:noFill/>
              <a:miter lim="800000"/>
              <a:headEnd/>
              <a:tailEnd/>
            </a:ln>
          </p:spPr>
          <p:txBody>
            <a:bodyPr>
              <a:spAutoFit/>
            </a:bodyPr>
            <a:lstStyle/>
            <a:p>
              <a:pPr eaLnBrk="0" hangingPunct="0">
                <a:spcBef>
                  <a:spcPct val="50000"/>
                </a:spcBef>
              </a:pPr>
              <a:r>
                <a:rPr lang="de-DE" sz="1400">
                  <a:solidFill>
                    <a:schemeClr val="tx1"/>
                  </a:solidFill>
                </a:rPr>
                <a:t>0</a:t>
              </a:r>
              <a:endParaRPr lang="en-GB" sz="1400">
                <a:solidFill>
                  <a:schemeClr val="tx1"/>
                </a:solidFill>
              </a:endParaRPr>
            </a:p>
          </p:txBody>
        </p:sp>
        <p:sp>
          <p:nvSpPr>
            <p:cNvPr id="31767" name="Text Box 13"/>
            <p:cNvSpPr txBox="1">
              <a:spLocks noChangeArrowheads="1"/>
            </p:cNvSpPr>
            <p:nvPr/>
          </p:nvSpPr>
          <p:spPr bwMode="auto">
            <a:xfrm>
              <a:off x="3520" y="2112"/>
              <a:ext cx="192" cy="192"/>
            </a:xfrm>
            <a:prstGeom prst="rect">
              <a:avLst/>
            </a:prstGeom>
            <a:noFill/>
            <a:ln w="9525">
              <a:noFill/>
              <a:miter lim="800000"/>
              <a:headEnd/>
              <a:tailEnd/>
            </a:ln>
          </p:spPr>
          <p:txBody>
            <a:bodyPr>
              <a:spAutoFit/>
            </a:bodyPr>
            <a:lstStyle/>
            <a:p>
              <a:pPr eaLnBrk="0" hangingPunct="0">
                <a:spcBef>
                  <a:spcPct val="50000"/>
                </a:spcBef>
              </a:pPr>
              <a:r>
                <a:rPr lang="de-DE" sz="1400">
                  <a:solidFill>
                    <a:schemeClr val="tx1"/>
                  </a:solidFill>
                </a:rPr>
                <a:t>1</a:t>
              </a:r>
              <a:endParaRPr lang="en-GB" sz="1400">
                <a:solidFill>
                  <a:schemeClr val="tx1"/>
                </a:solidFill>
              </a:endParaRPr>
            </a:p>
          </p:txBody>
        </p:sp>
        <p:sp>
          <p:nvSpPr>
            <p:cNvPr id="31768" name="Text Box 14"/>
            <p:cNvSpPr txBox="1">
              <a:spLocks noChangeArrowheads="1"/>
            </p:cNvSpPr>
            <p:nvPr/>
          </p:nvSpPr>
          <p:spPr bwMode="auto">
            <a:xfrm>
              <a:off x="1392" y="2104"/>
              <a:ext cx="350" cy="200"/>
            </a:xfrm>
            <a:prstGeom prst="rect">
              <a:avLst/>
            </a:prstGeom>
            <a:noFill/>
            <a:ln w="9525">
              <a:noFill/>
              <a:miter lim="800000"/>
              <a:headEnd/>
              <a:tailEnd/>
            </a:ln>
          </p:spPr>
          <p:txBody>
            <a:bodyPr wrap="square">
              <a:spAutoFit/>
            </a:bodyPr>
            <a:lstStyle/>
            <a:p>
              <a:pPr eaLnBrk="0" hangingPunct="0">
                <a:spcBef>
                  <a:spcPct val="50000"/>
                </a:spcBef>
              </a:pPr>
              <a:r>
                <a:rPr lang="de-DE" sz="1400" dirty="0">
                  <a:solidFill>
                    <a:schemeClr val="tx1"/>
                  </a:solidFill>
                </a:rPr>
                <a:t>31</a:t>
              </a:r>
              <a:endParaRPr lang="en-GB" sz="1400" dirty="0">
                <a:solidFill>
                  <a:schemeClr val="tx1"/>
                </a:solidFill>
              </a:endParaRPr>
            </a:p>
          </p:txBody>
        </p:sp>
      </p:grpSp>
      <p:grpSp>
        <p:nvGrpSpPr>
          <p:cNvPr id="4" name="Group 38"/>
          <p:cNvGrpSpPr>
            <a:grpSpLocks/>
          </p:cNvGrpSpPr>
          <p:nvPr/>
        </p:nvGrpSpPr>
        <p:grpSpPr bwMode="auto">
          <a:xfrm>
            <a:off x="1955800" y="4719638"/>
            <a:ext cx="3987800" cy="704850"/>
            <a:chOff x="1392" y="3285"/>
            <a:chExt cx="2512" cy="444"/>
          </a:xfrm>
        </p:grpSpPr>
        <p:grpSp>
          <p:nvGrpSpPr>
            <p:cNvPr id="5" name="Group 37"/>
            <p:cNvGrpSpPr>
              <a:grpSpLocks/>
            </p:cNvGrpSpPr>
            <p:nvPr/>
          </p:nvGrpSpPr>
          <p:grpSpPr bwMode="auto">
            <a:xfrm>
              <a:off x="1440" y="3473"/>
              <a:ext cx="2448" cy="256"/>
              <a:chOff x="1440" y="3473"/>
              <a:chExt cx="2448" cy="256"/>
            </a:xfrm>
          </p:grpSpPr>
          <p:sp>
            <p:nvSpPr>
              <p:cNvPr id="31763" name="Text Box 19"/>
              <p:cNvSpPr txBox="1">
                <a:spLocks noChangeArrowheads="1"/>
              </p:cNvSpPr>
              <p:nvPr/>
            </p:nvSpPr>
            <p:spPr bwMode="auto">
              <a:xfrm>
                <a:off x="1440" y="3473"/>
                <a:ext cx="2256" cy="256"/>
              </a:xfrm>
              <a:prstGeom prst="rect">
                <a:avLst/>
              </a:prstGeom>
              <a:solidFill>
                <a:srgbClr val="66CCFF"/>
              </a:solidFill>
              <a:ln w="9525">
                <a:solidFill>
                  <a:schemeClr val="tx1"/>
                </a:solidFill>
                <a:miter lim="800000"/>
                <a:headEnd/>
                <a:tailEnd/>
              </a:ln>
            </p:spPr>
            <p:txBody>
              <a:bodyPr>
                <a:spAutoFit/>
              </a:bodyPr>
              <a:lstStyle/>
              <a:p>
                <a:pPr algn="ctr" eaLnBrk="0" hangingPunct="0">
                  <a:spcBef>
                    <a:spcPct val="50000"/>
                  </a:spcBef>
                </a:pPr>
                <a:endParaRPr lang="en-GB" b="1">
                  <a:solidFill>
                    <a:schemeClr val="tx1"/>
                  </a:solidFill>
                </a:endParaRPr>
              </a:p>
            </p:txBody>
          </p:sp>
          <p:sp>
            <p:nvSpPr>
              <p:cNvPr id="31764" name="Text Box 20"/>
              <p:cNvSpPr txBox="1">
                <a:spLocks noChangeArrowheads="1"/>
              </p:cNvSpPr>
              <p:nvPr/>
            </p:nvSpPr>
            <p:spPr bwMode="auto">
              <a:xfrm>
                <a:off x="3696" y="3473"/>
                <a:ext cx="192" cy="256"/>
              </a:xfrm>
              <a:prstGeom prst="rect">
                <a:avLst/>
              </a:prstGeom>
              <a:noFill/>
              <a:ln w="9525">
                <a:solidFill>
                  <a:schemeClr val="tx1"/>
                </a:solidFill>
                <a:miter lim="800000"/>
                <a:headEnd/>
                <a:tailEnd/>
              </a:ln>
            </p:spPr>
            <p:txBody>
              <a:bodyPr>
                <a:spAutoFit/>
              </a:bodyPr>
              <a:lstStyle/>
              <a:p>
                <a:pPr algn="ctr" eaLnBrk="0" hangingPunct="0">
                  <a:spcBef>
                    <a:spcPct val="50000"/>
                  </a:spcBef>
                </a:pPr>
                <a:r>
                  <a:rPr lang="de-DE"/>
                  <a:t>0</a:t>
                </a:r>
                <a:endParaRPr lang="en-GB"/>
              </a:p>
            </p:txBody>
          </p:sp>
        </p:grpSp>
        <p:sp>
          <p:nvSpPr>
            <p:cNvPr id="31760" name="Text Box 21"/>
            <p:cNvSpPr txBox="1">
              <a:spLocks noChangeArrowheads="1"/>
            </p:cNvSpPr>
            <p:nvPr/>
          </p:nvSpPr>
          <p:spPr bwMode="auto">
            <a:xfrm>
              <a:off x="3712" y="3285"/>
              <a:ext cx="192" cy="192"/>
            </a:xfrm>
            <a:prstGeom prst="rect">
              <a:avLst/>
            </a:prstGeom>
            <a:noFill/>
            <a:ln w="9525">
              <a:noFill/>
              <a:miter lim="800000"/>
              <a:headEnd/>
              <a:tailEnd/>
            </a:ln>
          </p:spPr>
          <p:txBody>
            <a:bodyPr>
              <a:spAutoFit/>
            </a:bodyPr>
            <a:lstStyle/>
            <a:p>
              <a:pPr eaLnBrk="0" hangingPunct="0">
                <a:spcBef>
                  <a:spcPct val="50000"/>
                </a:spcBef>
              </a:pPr>
              <a:r>
                <a:rPr lang="de-DE" sz="1400">
                  <a:solidFill>
                    <a:schemeClr val="tx1"/>
                  </a:solidFill>
                </a:rPr>
                <a:t>0</a:t>
              </a:r>
              <a:endParaRPr lang="en-GB" sz="1400">
                <a:solidFill>
                  <a:schemeClr val="tx1"/>
                </a:solidFill>
              </a:endParaRPr>
            </a:p>
          </p:txBody>
        </p:sp>
        <p:sp>
          <p:nvSpPr>
            <p:cNvPr id="31761" name="Text Box 22"/>
            <p:cNvSpPr txBox="1">
              <a:spLocks noChangeArrowheads="1"/>
            </p:cNvSpPr>
            <p:nvPr/>
          </p:nvSpPr>
          <p:spPr bwMode="auto">
            <a:xfrm>
              <a:off x="3520" y="3285"/>
              <a:ext cx="192" cy="192"/>
            </a:xfrm>
            <a:prstGeom prst="rect">
              <a:avLst/>
            </a:prstGeom>
            <a:noFill/>
            <a:ln w="9525">
              <a:noFill/>
              <a:miter lim="800000"/>
              <a:headEnd/>
              <a:tailEnd/>
            </a:ln>
          </p:spPr>
          <p:txBody>
            <a:bodyPr>
              <a:spAutoFit/>
            </a:bodyPr>
            <a:lstStyle/>
            <a:p>
              <a:pPr eaLnBrk="0" hangingPunct="0">
                <a:spcBef>
                  <a:spcPct val="50000"/>
                </a:spcBef>
              </a:pPr>
              <a:r>
                <a:rPr lang="de-DE" sz="1400">
                  <a:solidFill>
                    <a:schemeClr val="tx1"/>
                  </a:solidFill>
                </a:rPr>
                <a:t>1</a:t>
              </a:r>
              <a:endParaRPr lang="en-GB" sz="1400">
                <a:solidFill>
                  <a:schemeClr val="tx1"/>
                </a:solidFill>
              </a:endParaRPr>
            </a:p>
          </p:txBody>
        </p:sp>
        <p:sp>
          <p:nvSpPr>
            <p:cNvPr id="31762" name="Text Box 23"/>
            <p:cNvSpPr txBox="1">
              <a:spLocks noChangeArrowheads="1"/>
            </p:cNvSpPr>
            <p:nvPr/>
          </p:nvSpPr>
          <p:spPr bwMode="auto">
            <a:xfrm>
              <a:off x="1392" y="3293"/>
              <a:ext cx="359" cy="194"/>
            </a:xfrm>
            <a:prstGeom prst="rect">
              <a:avLst/>
            </a:prstGeom>
            <a:noFill/>
            <a:ln w="9525">
              <a:noFill/>
              <a:miter lim="800000"/>
              <a:headEnd/>
              <a:tailEnd/>
            </a:ln>
          </p:spPr>
          <p:txBody>
            <a:bodyPr wrap="square">
              <a:spAutoFit/>
            </a:bodyPr>
            <a:lstStyle/>
            <a:p>
              <a:pPr eaLnBrk="0" hangingPunct="0">
                <a:spcBef>
                  <a:spcPct val="50000"/>
                </a:spcBef>
              </a:pPr>
              <a:r>
                <a:rPr lang="de-DE" sz="1400" dirty="0">
                  <a:solidFill>
                    <a:schemeClr val="tx1"/>
                  </a:solidFill>
                </a:rPr>
                <a:t>31</a:t>
              </a:r>
              <a:endParaRPr lang="en-GB" sz="1400" dirty="0">
                <a:solidFill>
                  <a:schemeClr val="tx1"/>
                </a:solidFill>
              </a:endParaRPr>
            </a:p>
          </p:txBody>
        </p:sp>
      </p:grpSp>
      <p:sp>
        <p:nvSpPr>
          <p:cNvPr id="31751" name="Text Box 25"/>
          <p:cNvSpPr txBox="1">
            <a:spLocks noChangeArrowheads="1"/>
          </p:cNvSpPr>
          <p:nvPr/>
        </p:nvSpPr>
        <p:spPr bwMode="auto">
          <a:xfrm>
            <a:off x="660400" y="4822825"/>
            <a:ext cx="1612900" cy="701675"/>
          </a:xfrm>
          <a:prstGeom prst="rect">
            <a:avLst/>
          </a:prstGeom>
          <a:noFill/>
          <a:ln w="9525">
            <a:noFill/>
            <a:miter lim="800000"/>
            <a:headEnd/>
            <a:tailEnd/>
          </a:ln>
        </p:spPr>
        <p:txBody>
          <a:bodyPr>
            <a:spAutoFit/>
          </a:bodyPr>
          <a:lstStyle/>
          <a:p>
            <a:pPr eaLnBrk="0" hangingPunct="0">
              <a:spcBef>
                <a:spcPct val="50000"/>
              </a:spcBef>
            </a:pPr>
            <a:r>
              <a:rPr lang="de-DE">
                <a:solidFill>
                  <a:schemeClr val="tx1"/>
                </a:solidFill>
              </a:rPr>
              <a:t>Destination</a:t>
            </a:r>
          </a:p>
          <a:p>
            <a:pPr eaLnBrk="0" hangingPunct="0">
              <a:lnSpc>
                <a:spcPct val="50000"/>
              </a:lnSpc>
              <a:spcBef>
                <a:spcPct val="50000"/>
              </a:spcBef>
            </a:pPr>
            <a:r>
              <a:rPr lang="de-DE">
                <a:solidFill>
                  <a:schemeClr val="tx1"/>
                </a:solidFill>
              </a:rPr>
              <a:t>address</a:t>
            </a:r>
            <a:endParaRPr lang="en-GB">
              <a:solidFill>
                <a:schemeClr val="tx1"/>
              </a:solidFill>
            </a:endParaRPr>
          </a:p>
        </p:txBody>
      </p:sp>
      <p:grpSp>
        <p:nvGrpSpPr>
          <p:cNvPr id="6" name="Group 35"/>
          <p:cNvGrpSpPr>
            <a:grpSpLocks/>
          </p:cNvGrpSpPr>
          <p:nvPr/>
        </p:nvGrpSpPr>
        <p:grpSpPr bwMode="auto">
          <a:xfrm>
            <a:off x="5756275" y="3644900"/>
            <a:ext cx="457200" cy="228600"/>
            <a:chOff x="3786" y="2736"/>
            <a:chExt cx="288" cy="144"/>
          </a:xfrm>
        </p:grpSpPr>
        <p:sp>
          <p:nvSpPr>
            <p:cNvPr id="31757" name="Line 31"/>
            <p:cNvSpPr>
              <a:spLocks noChangeShapeType="1"/>
            </p:cNvSpPr>
            <p:nvPr/>
          </p:nvSpPr>
          <p:spPr bwMode="auto">
            <a:xfrm flipV="1">
              <a:off x="3793" y="2736"/>
              <a:ext cx="0" cy="144"/>
            </a:xfrm>
            <a:prstGeom prst="line">
              <a:avLst/>
            </a:prstGeom>
            <a:noFill/>
            <a:ln w="19050">
              <a:solidFill>
                <a:schemeClr val="tx1"/>
              </a:solidFill>
              <a:round/>
              <a:headEnd/>
              <a:tailEnd type="triangle" w="lg" len="med"/>
            </a:ln>
          </p:spPr>
          <p:txBody>
            <a:bodyPr/>
            <a:lstStyle/>
            <a:p>
              <a:endParaRPr lang="en-US"/>
            </a:p>
          </p:txBody>
        </p:sp>
        <p:sp>
          <p:nvSpPr>
            <p:cNvPr id="31758" name="Line 32"/>
            <p:cNvSpPr>
              <a:spLocks noChangeShapeType="1"/>
            </p:cNvSpPr>
            <p:nvPr/>
          </p:nvSpPr>
          <p:spPr bwMode="auto">
            <a:xfrm rot="16200000" flipV="1">
              <a:off x="3930" y="2733"/>
              <a:ext cx="0" cy="288"/>
            </a:xfrm>
            <a:prstGeom prst="line">
              <a:avLst/>
            </a:prstGeom>
            <a:noFill/>
            <a:ln w="19050">
              <a:solidFill>
                <a:schemeClr val="tx1"/>
              </a:solidFill>
              <a:round/>
              <a:headEnd/>
              <a:tailEnd type="none" w="lg" len="med"/>
            </a:ln>
          </p:spPr>
          <p:txBody>
            <a:bodyPr/>
            <a:lstStyle/>
            <a:p>
              <a:endParaRPr lang="en-US"/>
            </a:p>
          </p:txBody>
        </p:sp>
      </p:grpSp>
      <p:sp>
        <p:nvSpPr>
          <p:cNvPr id="31753" name="Text Box 34"/>
          <p:cNvSpPr txBox="1">
            <a:spLocks noChangeArrowheads="1"/>
          </p:cNvSpPr>
          <p:nvPr/>
        </p:nvSpPr>
        <p:spPr bwMode="auto">
          <a:xfrm>
            <a:off x="6210300" y="3708400"/>
            <a:ext cx="2679700" cy="1311275"/>
          </a:xfrm>
          <a:prstGeom prst="rect">
            <a:avLst/>
          </a:prstGeom>
          <a:noFill/>
          <a:ln w="9525">
            <a:noFill/>
            <a:miter lim="800000"/>
            <a:headEnd/>
            <a:tailEnd/>
          </a:ln>
        </p:spPr>
        <p:txBody>
          <a:bodyPr>
            <a:spAutoFit/>
          </a:bodyPr>
          <a:lstStyle/>
          <a:p>
            <a:pPr eaLnBrk="0" hangingPunct="0">
              <a:spcBef>
                <a:spcPct val="50000"/>
              </a:spcBef>
            </a:pPr>
            <a:r>
              <a:rPr lang="de-DE">
                <a:solidFill>
                  <a:schemeClr val="tx1"/>
                </a:solidFill>
              </a:rPr>
              <a:t>ARM / Thumb selection</a:t>
            </a:r>
          </a:p>
          <a:p>
            <a:pPr eaLnBrk="0" hangingPunct="0">
              <a:lnSpc>
                <a:spcPct val="50000"/>
              </a:lnSpc>
              <a:spcBef>
                <a:spcPct val="50000"/>
              </a:spcBef>
            </a:pPr>
            <a:r>
              <a:rPr lang="de-DE">
                <a:solidFill>
                  <a:schemeClr val="tx1"/>
                </a:solidFill>
              </a:rPr>
              <a:t>0:	ARM state</a:t>
            </a:r>
          </a:p>
          <a:p>
            <a:pPr eaLnBrk="0" hangingPunct="0">
              <a:lnSpc>
                <a:spcPct val="50000"/>
              </a:lnSpc>
              <a:spcBef>
                <a:spcPct val="50000"/>
              </a:spcBef>
            </a:pPr>
            <a:r>
              <a:rPr lang="de-DE">
                <a:solidFill>
                  <a:schemeClr val="tx1"/>
                </a:solidFill>
              </a:rPr>
              <a:t>1:	Thumb state</a:t>
            </a:r>
            <a:endParaRPr lang="en-GB">
              <a:solidFill>
                <a:schemeClr val="tx1"/>
              </a:solidFill>
            </a:endParaRPr>
          </a:p>
        </p:txBody>
      </p:sp>
      <p:grpSp>
        <p:nvGrpSpPr>
          <p:cNvPr id="7" name="Group 41"/>
          <p:cNvGrpSpPr>
            <a:grpSpLocks/>
          </p:cNvGrpSpPr>
          <p:nvPr/>
        </p:nvGrpSpPr>
        <p:grpSpPr bwMode="auto">
          <a:xfrm>
            <a:off x="3213100" y="3848100"/>
            <a:ext cx="1295400" cy="871538"/>
            <a:chOff x="2184" y="2736"/>
            <a:chExt cx="816" cy="549"/>
          </a:xfrm>
        </p:grpSpPr>
        <p:sp>
          <p:nvSpPr>
            <p:cNvPr id="31755" name="AutoShape 27"/>
            <p:cNvSpPr>
              <a:spLocks noChangeArrowheads="1"/>
            </p:cNvSpPr>
            <p:nvPr/>
          </p:nvSpPr>
          <p:spPr bwMode="auto">
            <a:xfrm>
              <a:off x="2184" y="2736"/>
              <a:ext cx="816" cy="549"/>
            </a:xfrm>
            <a:prstGeom prst="downArrow">
              <a:avLst>
                <a:gd name="adj1" fmla="val 50000"/>
                <a:gd name="adj2" fmla="val 25000"/>
              </a:avLst>
            </a:prstGeom>
            <a:noFill/>
            <a:ln w="9525">
              <a:solidFill>
                <a:schemeClr val="tx1"/>
              </a:solidFill>
              <a:miter lim="800000"/>
              <a:headEnd/>
              <a:tailEnd/>
            </a:ln>
          </p:spPr>
          <p:txBody>
            <a:bodyPr wrap="none" anchor="ctr"/>
            <a:lstStyle/>
            <a:p>
              <a:pPr eaLnBrk="0" hangingPunct="0"/>
              <a:endParaRPr lang="en-US"/>
            </a:p>
          </p:txBody>
        </p:sp>
        <p:sp>
          <p:nvSpPr>
            <p:cNvPr id="31756" name="Text Box 40"/>
            <p:cNvSpPr txBox="1">
              <a:spLocks noChangeArrowheads="1"/>
            </p:cNvSpPr>
            <p:nvPr/>
          </p:nvSpPr>
          <p:spPr bwMode="auto">
            <a:xfrm>
              <a:off x="2432" y="2856"/>
              <a:ext cx="320" cy="212"/>
            </a:xfrm>
            <a:prstGeom prst="rect">
              <a:avLst/>
            </a:prstGeom>
            <a:noFill/>
            <a:ln w="9525">
              <a:noFill/>
              <a:miter lim="800000"/>
              <a:headEnd/>
              <a:tailEnd/>
            </a:ln>
          </p:spPr>
          <p:txBody>
            <a:bodyPr>
              <a:spAutoFit/>
            </a:bodyPr>
            <a:lstStyle/>
            <a:p>
              <a:pPr algn="ctr" eaLnBrk="0" hangingPunct="0">
                <a:spcBef>
                  <a:spcPct val="50000"/>
                </a:spcBef>
              </a:pPr>
              <a:r>
                <a:rPr lang="de-DE" sz="1600" b="1"/>
                <a:t>BX</a:t>
              </a:r>
              <a:endParaRPr lang="en-GB" sz="1600" b="1"/>
            </a:p>
          </p:txBody>
        </p:sp>
      </p:gr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892" y="774685"/>
            <a:ext cx="7723500" cy="646331"/>
          </a:xfrm>
        </p:spPr>
        <p:txBody>
          <a:bodyPr/>
          <a:lstStyle/>
          <a:p>
            <a:r>
              <a:rPr lang="en-US" dirty="0" smtClean="0">
                <a:solidFill>
                  <a:srgbClr val="FF0000"/>
                </a:solidFill>
              </a:rPr>
              <a:t>Announcement</a:t>
            </a:r>
            <a:endParaRPr lang="en-IN" dirty="0">
              <a:solidFill>
                <a:srgbClr val="FF0000"/>
              </a:solidFill>
            </a:endParaRPr>
          </a:p>
        </p:txBody>
      </p:sp>
      <p:sp>
        <p:nvSpPr>
          <p:cNvPr id="3" name="Content Placeholder 2"/>
          <p:cNvSpPr>
            <a:spLocks noGrp="1"/>
          </p:cNvSpPr>
          <p:nvPr>
            <p:ph idx="1"/>
          </p:nvPr>
        </p:nvSpPr>
        <p:spPr>
          <a:xfrm>
            <a:off x="112706" y="1494100"/>
            <a:ext cx="8774984" cy="3454500"/>
          </a:xfrm>
        </p:spPr>
        <p:txBody>
          <a:bodyPr>
            <a:normAutofit fontScale="70000" lnSpcReduction="20000"/>
          </a:bodyPr>
          <a:lstStyle/>
          <a:p>
            <a:r>
              <a:rPr lang="en-US" sz="2400" b="1" dirty="0"/>
              <a:t>Attendance Link at 9 pm</a:t>
            </a:r>
          </a:p>
          <a:p>
            <a:r>
              <a:rPr lang="en-US" sz="2400" b="1" dirty="0"/>
              <a:t>Minimum attendance required for an E-Certificate is 27 Days. Attendance link will be valid for 1 hrs. after the event.</a:t>
            </a:r>
          </a:p>
          <a:p>
            <a:r>
              <a:rPr lang="en-US" sz="2400" b="1" dirty="0"/>
              <a:t>For Internship Candidates no attendance required ,it will be accessed from the LMS Portal. (learn.pantechsolutions.net)</a:t>
            </a:r>
          </a:p>
          <a:p>
            <a:r>
              <a:rPr lang="en-US" sz="2400" b="1" u="sng" dirty="0">
                <a:solidFill>
                  <a:srgbClr val="FF0000"/>
                </a:solidFill>
              </a:rPr>
              <a:t>Recorded Video Streaming for LAB classes</a:t>
            </a:r>
            <a:r>
              <a:rPr lang="en-US" sz="2400" b="1" dirty="0">
                <a:solidFill>
                  <a:srgbClr val="FF0000"/>
                </a:solidFill>
              </a:rPr>
              <a:t> </a:t>
            </a:r>
            <a:r>
              <a:rPr lang="en-US" sz="2400" b="1" dirty="0"/>
              <a:t>to improve Learning Experience</a:t>
            </a:r>
          </a:p>
          <a:p>
            <a:pPr marL="139700" indent="0">
              <a:buNone/>
            </a:pPr>
            <a:endParaRPr lang="en-US" sz="2400" b="1" dirty="0"/>
          </a:p>
          <a:p>
            <a:r>
              <a:rPr lang="en-US" sz="2400" b="1" dirty="0"/>
              <a:t>8051 – 5 Days workshop –use the same attendance form</a:t>
            </a:r>
          </a:p>
          <a:p>
            <a:pPr marL="139700" indent="0">
              <a:buNone/>
            </a:pPr>
            <a:r>
              <a:rPr lang="en-US" sz="2400" dirty="0"/>
              <a:t>    support.pantechsolutions.net</a:t>
            </a:r>
            <a:endParaRPr lang="en-IN" sz="2400" dirty="0"/>
          </a:p>
        </p:txBody>
      </p:sp>
    </p:spTree>
    <p:extLst>
      <p:ext uri="{BB962C8B-B14F-4D97-AF65-F5344CB8AC3E}">
        <p14:creationId xmlns:p14="http://schemas.microsoft.com/office/powerpoint/2010/main" val="128898014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de-DE" dirty="0" smtClean="0"/>
              <a:t>The ARM7TDMI-S core uses a pipeline</a:t>
            </a:r>
          </a:p>
          <a:p>
            <a:pPr lvl="1"/>
            <a:r>
              <a:rPr lang="de-DE" dirty="0" smtClean="0"/>
              <a:t>Increase the speed of the flow of instructions</a:t>
            </a:r>
          </a:p>
          <a:p>
            <a:pPr lvl="1"/>
            <a:r>
              <a:rPr lang="de-DE" dirty="0" smtClean="0"/>
              <a:t>Enables several operations to take place simultaneously</a:t>
            </a:r>
          </a:p>
          <a:p>
            <a:pPr lvl="1"/>
            <a:r>
              <a:rPr lang="de-DE" dirty="0" smtClean="0"/>
              <a:t>Program Counter (PC) points to instruction being fetched rather than that being executed</a:t>
            </a:r>
          </a:p>
          <a:p>
            <a:r>
              <a:rPr lang="de-DE" dirty="0" smtClean="0"/>
              <a:t>During normal pipelined operation</a:t>
            </a:r>
          </a:p>
          <a:p>
            <a:pPr lvl="1"/>
            <a:r>
              <a:rPr lang="de-DE" dirty="0" smtClean="0"/>
              <a:t>An instruction x is executed</a:t>
            </a:r>
          </a:p>
          <a:p>
            <a:pPr lvl="1"/>
            <a:r>
              <a:rPr lang="de-DE" dirty="0" smtClean="0"/>
              <a:t>Instruction (x-1) is being decoded</a:t>
            </a:r>
          </a:p>
          <a:p>
            <a:pPr lvl="1"/>
            <a:r>
              <a:rPr lang="de-DE" dirty="0" smtClean="0"/>
              <a:t>Instructino (x-2) is being fetched</a:t>
            </a:r>
          </a:p>
          <a:p>
            <a:endParaRPr lang="en-US" dirty="0"/>
          </a:p>
        </p:txBody>
      </p:sp>
      <p:sp>
        <p:nvSpPr>
          <p:cNvPr id="3" name="Title 2"/>
          <p:cNvSpPr>
            <a:spLocks noGrp="1"/>
          </p:cNvSpPr>
          <p:nvPr>
            <p:ph type="title"/>
          </p:nvPr>
        </p:nvSpPr>
        <p:spPr/>
        <p:txBody>
          <a:bodyPr/>
          <a:lstStyle/>
          <a:p>
            <a:r>
              <a:rPr lang="en-US" dirty="0" smtClean="0"/>
              <a:t>Instruction Pipeline</a:t>
            </a:r>
            <a:endParaRPr lang="en-US" dirty="0"/>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9"/>
          <p:cNvSpPr>
            <a:spLocks noChangeArrowheads="1"/>
          </p:cNvSpPr>
          <p:nvPr/>
        </p:nvSpPr>
        <p:spPr bwMode="auto">
          <a:xfrm>
            <a:off x="260350" y="2032000"/>
            <a:ext cx="2436813" cy="1025525"/>
          </a:xfrm>
          <a:prstGeom prst="rightArrow">
            <a:avLst>
              <a:gd name="adj1" fmla="val 50000"/>
              <a:gd name="adj2" fmla="val 59404"/>
            </a:avLst>
          </a:prstGeom>
          <a:solidFill>
            <a:srgbClr val="66FFFF"/>
          </a:solidFill>
          <a:ln w="19050">
            <a:noFill/>
            <a:miter lim="800000"/>
            <a:headEnd/>
            <a:tailEnd/>
          </a:ln>
        </p:spPr>
        <p:txBody>
          <a:bodyPr wrap="none" lIns="90000" tIns="46800" rIns="90000" bIns="46800" anchor="ctr"/>
          <a:lstStyle/>
          <a:p>
            <a:endParaRPr lang="en-US"/>
          </a:p>
        </p:txBody>
      </p:sp>
      <p:sp>
        <p:nvSpPr>
          <p:cNvPr id="39939" name="Text Box 2"/>
          <p:cNvSpPr txBox="1">
            <a:spLocks noChangeArrowheads="1"/>
          </p:cNvSpPr>
          <p:nvPr/>
        </p:nvSpPr>
        <p:spPr bwMode="auto">
          <a:xfrm>
            <a:off x="2921000" y="2362200"/>
            <a:ext cx="1905000" cy="466725"/>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2400" dirty="0"/>
              <a:t>Fetch</a:t>
            </a:r>
            <a:endParaRPr lang="en-GB" sz="2400" dirty="0"/>
          </a:p>
        </p:txBody>
      </p:sp>
      <p:sp>
        <p:nvSpPr>
          <p:cNvPr id="39940" name="Text Box 3"/>
          <p:cNvSpPr txBox="1">
            <a:spLocks noChangeArrowheads="1"/>
          </p:cNvSpPr>
          <p:nvPr/>
        </p:nvSpPr>
        <p:spPr bwMode="auto">
          <a:xfrm>
            <a:off x="2921000" y="3403600"/>
            <a:ext cx="1905000" cy="466725"/>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2400" dirty="0"/>
              <a:t>Decode</a:t>
            </a:r>
            <a:endParaRPr lang="en-GB" sz="2400" dirty="0"/>
          </a:p>
        </p:txBody>
      </p:sp>
      <p:sp>
        <p:nvSpPr>
          <p:cNvPr id="39941" name="Text Box 4"/>
          <p:cNvSpPr txBox="1">
            <a:spLocks noChangeArrowheads="1"/>
          </p:cNvSpPr>
          <p:nvPr/>
        </p:nvSpPr>
        <p:spPr bwMode="auto">
          <a:xfrm>
            <a:off x="2921000" y="4495800"/>
            <a:ext cx="1905000" cy="466725"/>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2400" dirty="0"/>
              <a:t>Execute</a:t>
            </a:r>
            <a:endParaRPr lang="en-GB" sz="2400" dirty="0"/>
          </a:p>
        </p:txBody>
      </p:sp>
      <p:sp>
        <p:nvSpPr>
          <p:cNvPr id="36870" name="Text Box 5"/>
          <p:cNvSpPr txBox="1">
            <a:spLocks noChangeArrowheads="1"/>
          </p:cNvSpPr>
          <p:nvPr/>
        </p:nvSpPr>
        <p:spPr bwMode="auto">
          <a:xfrm>
            <a:off x="201613" y="1219200"/>
            <a:ext cx="1395412" cy="3786188"/>
          </a:xfrm>
          <a:prstGeom prst="rect">
            <a:avLst/>
          </a:prstGeom>
          <a:noFill/>
          <a:ln w="9525">
            <a:noFill/>
            <a:miter lim="800000"/>
            <a:headEnd/>
            <a:tailEnd/>
          </a:ln>
        </p:spPr>
        <p:txBody>
          <a:bodyPr>
            <a:spAutoFit/>
          </a:bodyPr>
          <a:lstStyle/>
          <a:p>
            <a:pPr>
              <a:spcBef>
                <a:spcPct val="50000"/>
              </a:spcBef>
              <a:defRPr/>
            </a:pPr>
            <a:r>
              <a:rPr lang="de-DE" sz="2400" u="sng" dirty="0">
                <a:solidFill>
                  <a:schemeClr val="tx1">
                    <a:lumMod val="90000"/>
                    <a:lumOff val="10000"/>
                  </a:schemeClr>
                </a:solidFill>
                <a:latin typeface="+mn-lt"/>
              </a:rPr>
              <a:t>ARM</a:t>
            </a:r>
          </a:p>
          <a:p>
            <a:pPr>
              <a:spcBef>
                <a:spcPct val="50000"/>
              </a:spcBef>
              <a:defRPr/>
            </a:pPr>
            <a:endParaRPr lang="de-DE" sz="2400" u="sng" dirty="0">
              <a:solidFill>
                <a:schemeClr val="accent2"/>
              </a:solidFill>
              <a:latin typeface="+mn-lt"/>
            </a:endParaRPr>
          </a:p>
          <a:p>
            <a:pPr>
              <a:spcBef>
                <a:spcPct val="50000"/>
              </a:spcBef>
              <a:defRPr/>
            </a:pPr>
            <a:r>
              <a:rPr lang="de-DE" sz="2400" dirty="0">
                <a:solidFill>
                  <a:schemeClr val="accent2"/>
                </a:solidFill>
                <a:latin typeface="+mn-lt"/>
              </a:rPr>
              <a:t>PC</a:t>
            </a:r>
          </a:p>
          <a:p>
            <a:pPr>
              <a:spcBef>
                <a:spcPct val="50000"/>
              </a:spcBef>
              <a:defRPr/>
            </a:pPr>
            <a:endParaRPr lang="de-DE" sz="2400" dirty="0">
              <a:solidFill>
                <a:schemeClr val="accent2"/>
              </a:solidFill>
              <a:latin typeface="+mn-lt"/>
            </a:endParaRPr>
          </a:p>
          <a:p>
            <a:pPr>
              <a:spcBef>
                <a:spcPct val="50000"/>
              </a:spcBef>
              <a:defRPr/>
            </a:pPr>
            <a:r>
              <a:rPr lang="de-DE" sz="2400" dirty="0">
                <a:solidFill>
                  <a:schemeClr val="tx1">
                    <a:lumMod val="90000"/>
                    <a:lumOff val="10000"/>
                  </a:schemeClr>
                </a:solidFill>
                <a:latin typeface="+mn-lt"/>
              </a:rPr>
              <a:t>PC - 4</a:t>
            </a:r>
          </a:p>
          <a:p>
            <a:pPr>
              <a:spcBef>
                <a:spcPct val="50000"/>
              </a:spcBef>
              <a:defRPr/>
            </a:pPr>
            <a:endParaRPr lang="de-DE" sz="2400" dirty="0">
              <a:solidFill>
                <a:schemeClr val="accent2"/>
              </a:solidFill>
              <a:latin typeface="+mn-lt"/>
            </a:endParaRPr>
          </a:p>
          <a:p>
            <a:pPr>
              <a:spcBef>
                <a:spcPct val="50000"/>
              </a:spcBef>
              <a:defRPr/>
            </a:pPr>
            <a:r>
              <a:rPr lang="de-DE" sz="2400" dirty="0">
                <a:solidFill>
                  <a:schemeClr val="tx1">
                    <a:lumMod val="90000"/>
                    <a:lumOff val="10000"/>
                  </a:schemeClr>
                </a:solidFill>
                <a:latin typeface="+mn-lt"/>
              </a:rPr>
              <a:t>PC - 8</a:t>
            </a:r>
            <a:endParaRPr lang="en-GB" sz="2400" dirty="0">
              <a:solidFill>
                <a:schemeClr val="tx1">
                  <a:lumMod val="90000"/>
                  <a:lumOff val="10000"/>
                </a:schemeClr>
              </a:solidFill>
              <a:latin typeface="+mn-lt"/>
            </a:endParaRPr>
          </a:p>
        </p:txBody>
      </p:sp>
      <p:sp>
        <p:nvSpPr>
          <p:cNvPr id="39943" name="Text Box 6"/>
          <p:cNvSpPr txBox="1">
            <a:spLocks noChangeArrowheads="1"/>
          </p:cNvSpPr>
          <p:nvPr/>
        </p:nvSpPr>
        <p:spPr bwMode="auto">
          <a:xfrm>
            <a:off x="1562100" y="1219200"/>
            <a:ext cx="1295400" cy="3785652"/>
          </a:xfrm>
          <a:prstGeom prst="rect">
            <a:avLst/>
          </a:prstGeom>
          <a:noFill/>
          <a:ln w="9525">
            <a:noFill/>
            <a:miter lim="800000"/>
            <a:headEnd/>
            <a:tailEnd/>
          </a:ln>
        </p:spPr>
        <p:txBody>
          <a:bodyPr>
            <a:spAutoFit/>
          </a:bodyPr>
          <a:lstStyle/>
          <a:p>
            <a:pPr>
              <a:spcBef>
                <a:spcPct val="50000"/>
              </a:spcBef>
            </a:pPr>
            <a:r>
              <a:rPr lang="de-DE" sz="2400" u="sng" dirty="0">
                <a:solidFill>
                  <a:srgbClr val="008080"/>
                </a:solidFill>
                <a:latin typeface="+mn-lt"/>
              </a:rPr>
              <a:t>Thumb</a:t>
            </a:r>
          </a:p>
          <a:p>
            <a:pPr>
              <a:spcBef>
                <a:spcPct val="50000"/>
              </a:spcBef>
            </a:pPr>
            <a:endParaRPr lang="de-DE" sz="2400" u="sng" dirty="0">
              <a:solidFill>
                <a:srgbClr val="008080"/>
              </a:solidFill>
              <a:latin typeface="+mn-lt"/>
            </a:endParaRPr>
          </a:p>
          <a:p>
            <a:pPr>
              <a:spcBef>
                <a:spcPct val="50000"/>
              </a:spcBef>
            </a:pPr>
            <a:r>
              <a:rPr lang="de-DE" sz="2400" dirty="0">
                <a:solidFill>
                  <a:srgbClr val="008080"/>
                </a:solidFill>
                <a:latin typeface="+mn-lt"/>
              </a:rPr>
              <a:t>PC</a:t>
            </a:r>
          </a:p>
          <a:p>
            <a:pPr>
              <a:spcBef>
                <a:spcPct val="50000"/>
              </a:spcBef>
            </a:pPr>
            <a:endParaRPr lang="de-DE" sz="2400" dirty="0">
              <a:solidFill>
                <a:srgbClr val="008080"/>
              </a:solidFill>
              <a:latin typeface="+mn-lt"/>
            </a:endParaRPr>
          </a:p>
          <a:p>
            <a:pPr>
              <a:spcBef>
                <a:spcPct val="50000"/>
              </a:spcBef>
            </a:pPr>
            <a:r>
              <a:rPr lang="de-DE" sz="2400" dirty="0">
                <a:solidFill>
                  <a:srgbClr val="008080"/>
                </a:solidFill>
                <a:latin typeface="+mn-lt"/>
              </a:rPr>
              <a:t>PC - 2</a:t>
            </a:r>
          </a:p>
          <a:p>
            <a:pPr>
              <a:spcBef>
                <a:spcPct val="50000"/>
              </a:spcBef>
            </a:pPr>
            <a:endParaRPr lang="de-DE" sz="2400" dirty="0">
              <a:solidFill>
                <a:srgbClr val="008080"/>
              </a:solidFill>
              <a:latin typeface="+mn-lt"/>
            </a:endParaRPr>
          </a:p>
          <a:p>
            <a:pPr>
              <a:spcBef>
                <a:spcPct val="50000"/>
              </a:spcBef>
            </a:pPr>
            <a:r>
              <a:rPr lang="de-DE" sz="2400" dirty="0">
                <a:solidFill>
                  <a:srgbClr val="008080"/>
                </a:solidFill>
                <a:latin typeface="+mn-lt"/>
              </a:rPr>
              <a:t>PC - 4</a:t>
            </a:r>
            <a:endParaRPr lang="en-GB" sz="2400" dirty="0">
              <a:solidFill>
                <a:srgbClr val="008080"/>
              </a:solidFill>
              <a:latin typeface="+mn-lt"/>
            </a:endParaRPr>
          </a:p>
        </p:txBody>
      </p:sp>
      <p:sp>
        <p:nvSpPr>
          <p:cNvPr id="39944" name="Rectangle 7"/>
          <p:cNvSpPr>
            <a:spLocks noGrp="1" noChangeArrowheads="1"/>
          </p:cNvSpPr>
          <p:nvPr>
            <p:ph type="title"/>
          </p:nvPr>
        </p:nvSpPr>
        <p:spPr>
          <a:xfrm>
            <a:off x="2232025" y="46038"/>
            <a:ext cx="6799263" cy="914400"/>
          </a:xfrm>
        </p:spPr>
        <p:txBody>
          <a:bodyPr/>
          <a:lstStyle/>
          <a:p>
            <a:r>
              <a:rPr lang="en-US" smtClean="0"/>
              <a:t>3-Stage Instruction Pipeline</a:t>
            </a:r>
          </a:p>
        </p:txBody>
      </p:sp>
      <p:sp>
        <p:nvSpPr>
          <p:cNvPr id="39945" name="Text Box 8"/>
          <p:cNvSpPr txBox="1">
            <a:spLocks noChangeArrowheads="1"/>
          </p:cNvSpPr>
          <p:nvPr/>
        </p:nvSpPr>
        <p:spPr bwMode="auto">
          <a:xfrm>
            <a:off x="4889500" y="2306638"/>
            <a:ext cx="3875088" cy="3163887"/>
          </a:xfrm>
          <a:prstGeom prst="rect">
            <a:avLst/>
          </a:prstGeom>
          <a:noFill/>
          <a:ln w="9525">
            <a:noFill/>
            <a:miter lim="800000"/>
            <a:headEnd/>
            <a:tailEnd/>
          </a:ln>
        </p:spPr>
        <p:txBody>
          <a:bodyPr>
            <a:spAutoFit/>
          </a:bodyPr>
          <a:lstStyle/>
          <a:p>
            <a:pPr>
              <a:spcBef>
                <a:spcPct val="50000"/>
              </a:spcBef>
            </a:pPr>
            <a:r>
              <a:rPr lang="de-DE" sz="1800" dirty="0">
                <a:latin typeface="Calibri" pitchFamily="34" charset="0"/>
              </a:rPr>
              <a:t>Instruction Fetched from Memory</a:t>
            </a:r>
          </a:p>
          <a:p>
            <a:pPr>
              <a:spcBef>
                <a:spcPct val="50000"/>
              </a:spcBef>
            </a:pPr>
            <a:r>
              <a:rPr lang="en-GB" sz="1800" dirty="0">
                <a:solidFill>
                  <a:schemeClr val="accent2"/>
                </a:solidFill>
                <a:latin typeface="Calibri" pitchFamily="34" charset="0"/>
              </a:rPr>
              <a:t/>
            </a:r>
            <a:br>
              <a:rPr lang="en-GB" sz="1800" dirty="0">
                <a:solidFill>
                  <a:schemeClr val="accent2"/>
                </a:solidFill>
                <a:latin typeface="Calibri" pitchFamily="34" charset="0"/>
              </a:rPr>
            </a:br>
            <a:r>
              <a:rPr lang="en-GB" sz="1800" dirty="0">
                <a:solidFill>
                  <a:schemeClr val="accent2"/>
                </a:solidFill>
                <a:latin typeface="Calibri" pitchFamily="34" charset="0"/>
              </a:rPr>
              <a:t/>
            </a:r>
            <a:br>
              <a:rPr lang="en-GB" sz="1800" dirty="0">
                <a:solidFill>
                  <a:schemeClr val="accent2"/>
                </a:solidFill>
                <a:latin typeface="Calibri" pitchFamily="34" charset="0"/>
              </a:rPr>
            </a:br>
            <a:r>
              <a:rPr lang="en-GB" sz="1800" dirty="0">
                <a:solidFill>
                  <a:schemeClr val="accent2"/>
                </a:solidFill>
                <a:latin typeface="Calibri" pitchFamily="34" charset="0"/>
              </a:rPr>
              <a:t>Thumb only: Thumb instruction decompressed to ARM instruction</a:t>
            </a:r>
            <a:r>
              <a:rPr lang="en-GB" sz="1800" dirty="0">
                <a:solidFill>
                  <a:srgbClr val="008080"/>
                </a:solidFill>
                <a:latin typeface="Calibri" pitchFamily="34" charset="0"/>
              </a:rPr>
              <a:t> </a:t>
            </a:r>
            <a:br>
              <a:rPr lang="en-GB" sz="1800" dirty="0">
                <a:solidFill>
                  <a:srgbClr val="008080"/>
                </a:solidFill>
                <a:latin typeface="Calibri" pitchFamily="34" charset="0"/>
              </a:rPr>
            </a:br>
            <a:r>
              <a:rPr lang="en-GB" sz="1800" dirty="0" err="1">
                <a:latin typeface="Calibri" pitchFamily="34" charset="0"/>
              </a:rPr>
              <a:t>Instruction</a:t>
            </a:r>
            <a:r>
              <a:rPr lang="en-GB" sz="1800" dirty="0">
                <a:latin typeface="Calibri" pitchFamily="34" charset="0"/>
              </a:rPr>
              <a:t> decoded</a:t>
            </a:r>
          </a:p>
          <a:p>
            <a:pPr>
              <a:spcBef>
                <a:spcPct val="50000"/>
              </a:spcBef>
            </a:pPr>
            <a:r>
              <a:rPr lang="en-GB" sz="1800" dirty="0">
                <a:latin typeface="Calibri" pitchFamily="34" charset="0"/>
              </a:rPr>
              <a:t/>
            </a:r>
            <a:br>
              <a:rPr lang="en-GB" sz="1800" dirty="0">
                <a:latin typeface="Calibri" pitchFamily="34" charset="0"/>
              </a:rPr>
            </a:br>
            <a:r>
              <a:rPr lang="en-GB" sz="1800" dirty="0">
                <a:latin typeface="Calibri" pitchFamily="34" charset="0"/>
              </a:rPr>
              <a:t>Registers read from Register Bank, Shift and ALU operations performed, Registers written back to Register Bank</a:t>
            </a:r>
            <a:endParaRPr lang="en-GB" sz="17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304800" y="898968"/>
            <a:ext cx="8359775" cy="2814638"/>
          </a:xfrm>
        </p:spPr>
        <p:txBody>
          <a:bodyPr/>
          <a:lstStyle/>
          <a:p>
            <a:r>
              <a:rPr lang="de-DE" sz="2000" dirty="0" smtClean="0"/>
              <a:t>In this example it takes 6 clock cycles to execute 6 instructions</a:t>
            </a:r>
          </a:p>
          <a:p>
            <a:r>
              <a:rPr lang="de-DE" sz="2000" dirty="0" smtClean="0"/>
              <a:t>All operations are on registers (single cycle instructions)</a:t>
            </a:r>
          </a:p>
          <a:p>
            <a:r>
              <a:rPr lang="de-DE" sz="2000" dirty="0" smtClean="0"/>
              <a:t>Clock cycles per instruction (CPI) = 1</a:t>
            </a:r>
            <a:endParaRPr lang="en-GB" sz="2000" dirty="0" smtClean="0"/>
          </a:p>
        </p:txBody>
      </p:sp>
      <p:sp>
        <p:nvSpPr>
          <p:cNvPr id="40962" name="Rectangle 2"/>
          <p:cNvSpPr>
            <a:spLocks noGrp="1" noChangeArrowheads="1"/>
          </p:cNvSpPr>
          <p:nvPr>
            <p:ph type="title"/>
          </p:nvPr>
        </p:nvSpPr>
        <p:spPr>
          <a:xfrm>
            <a:off x="330914" y="-83001"/>
            <a:ext cx="7031037" cy="914400"/>
          </a:xfrm>
        </p:spPr>
        <p:txBody>
          <a:bodyPr/>
          <a:lstStyle/>
          <a:p>
            <a:r>
              <a:rPr lang="en-US" dirty="0" smtClean="0"/>
              <a:t>Optimal Pipelining</a:t>
            </a:r>
          </a:p>
        </p:txBody>
      </p:sp>
      <p:grpSp>
        <p:nvGrpSpPr>
          <p:cNvPr id="40964" name="Group 4"/>
          <p:cNvGrpSpPr>
            <a:grpSpLocks/>
          </p:cNvGrpSpPr>
          <p:nvPr/>
        </p:nvGrpSpPr>
        <p:grpSpPr bwMode="auto">
          <a:xfrm>
            <a:off x="207963" y="2649538"/>
            <a:ext cx="8707437" cy="3505200"/>
            <a:chOff x="48" y="1920"/>
            <a:chExt cx="5616" cy="2208"/>
          </a:xfrm>
        </p:grpSpPr>
        <p:grpSp>
          <p:nvGrpSpPr>
            <p:cNvPr id="40965" name="Group 5"/>
            <p:cNvGrpSpPr>
              <a:grpSpLocks/>
            </p:cNvGrpSpPr>
            <p:nvPr/>
          </p:nvGrpSpPr>
          <p:grpSpPr bwMode="auto">
            <a:xfrm>
              <a:off x="624" y="3664"/>
              <a:ext cx="5040" cy="464"/>
              <a:chOff x="624" y="880"/>
              <a:chExt cx="5040" cy="464"/>
            </a:xfrm>
          </p:grpSpPr>
          <p:sp>
            <p:nvSpPr>
              <p:cNvPr id="40996" name="Line 6"/>
              <p:cNvSpPr>
                <a:spLocks noChangeShapeType="1"/>
              </p:cNvSpPr>
              <p:nvPr/>
            </p:nvSpPr>
            <p:spPr bwMode="auto">
              <a:xfrm>
                <a:off x="668" y="1110"/>
                <a:ext cx="4996" cy="0"/>
              </a:xfrm>
              <a:prstGeom prst="line">
                <a:avLst/>
              </a:prstGeom>
              <a:noFill/>
              <a:ln w="9525">
                <a:solidFill>
                  <a:srgbClr val="00618C"/>
                </a:solidFill>
                <a:round/>
                <a:headEnd/>
                <a:tailEnd type="triangle" w="med" len="med"/>
              </a:ln>
            </p:spPr>
            <p:txBody>
              <a:bodyPr/>
              <a:lstStyle/>
              <a:p>
                <a:endParaRPr lang="en-US"/>
              </a:p>
            </p:txBody>
          </p:sp>
          <p:sp>
            <p:nvSpPr>
              <p:cNvPr id="40997" name="Line 7"/>
              <p:cNvSpPr>
                <a:spLocks noChangeShapeType="1"/>
              </p:cNvSpPr>
              <p:nvPr/>
            </p:nvSpPr>
            <p:spPr bwMode="auto">
              <a:xfrm>
                <a:off x="668" y="1014"/>
                <a:ext cx="0" cy="192"/>
              </a:xfrm>
              <a:prstGeom prst="line">
                <a:avLst/>
              </a:prstGeom>
              <a:noFill/>
              <a:ln w="9525">
                <a:solidFill>
                  <a:srgbClr val="FF0000"/>
                </a:solidFill>
                <a:round/>
                <a:headEnd/>
                <a:tailEnd/>
              </a:ln>
            </p:spPr>
            <p:txBody>
              <a:bodyPr/>
              <a:lstStyle/>
              <a:p>
                <a:endParaRPr lang="en-US"/>
              </a:p>
            </p:txBody>
          </p:sp>
          <p:sp>
            <p:nvSpPr>
              <p:cNvPr id="40998" name="Line 8"/>
              <p:cNvSpPr>
                <a:spLocks noChangeShapeType="1"/>
              </p:cNvSpPr>
              <p:nvPr/>
            </p:nvSpPr>
            <p:spPr bwMode="auto">
              <a:xfrm>
                <a:off x="1296" y="1014"/>
                <a:ext cx="0" cy="192"/>
              </a:xfrm>
              <a:prstGeom prst="line">
                <a:avLst/>
              </a:prstGeom>
              <a:noFill/>
              <a:ln w="9525">
                <a:solidFill>
                  <a:srgbClr val="FF0000"/>
                </a:solidFill>
                <a:round/>
                <a:headEnd/>
                <a:tailEnd/>
              </a:ln>
            </p:spPr>
            <p:txBody>
              <a:bodyPr/>
              <a:lstStyle/>
              <a:p>
                <a:endParaRPr lang="en-US"/>
              </a:p>
            </p:txBody>
          </p:sp>
          <p:sp>
            <p:nvSpPr>
              <p:cNvPr id="40999" name="Line 9"/>
              <p:cNvSpPr>
                <a:spLocks noChangeShapeType="1"/>
              </p:cNvSpPr>
              <p:nvPr/>
            </p:nvSpPr>
            <p:spPr bwMode="auto">
              <a:xfrm>
                <a:off x="1924" y="1014"/>
                <a:ext cx="0" cy="192"/>
              </a:xfrm>
              <a:prstGeom prst="line">
                <a:avLst/>
              </a:prstGeom>
              <a:noFill/>
              <a:ln w="9525">
                <a:solidFill>
                  <a:srgbClr val="FF0000"/>
                </a:solidFill>
                <a:round/>
                <a:headEnd/>
                <a:tailEnd/>
              </a:ln>
            </p:spPr>
            <p:txBody>
              <a:bodyPr/>
              <a:lstStyle/>
              <a:p>
                <a:endParaRPr lang="en-US"/>
              </a:p>
            </p:txBody>
          </p:sp>
          <p:sp>
            <p:nvSpPr>
              <p:cNvPr id="41000" name="Line 10"/>
              <p:cNvSpPr>
                <a:spLocks noChangeShapeType="1"/>
              </p:cNvSpPr>
              <p:nvPr/>
            </p:nvSpPr>
            <p:spPr bwMode="auto">
              <a:xfrm>
                <a:off x="3792" y="1014"/>
                <a:ext cx="0" cy="192"/>
              </a:xfrm>
              <a:prstGeom prst="line">
                <a:avLst/>
              </a:prstGeom>
              <a:noFill/>
              <a:ln w="9525">
                <a:solidFill>
                  <a:srgbClr val="FF0000"/>
                </a:solidFill>
                <a:round/>
                <a:headEnd/>
                <a:tailEnd/>
              </a:ln>
            </p:spPr>
            <p:txBody>
              <a:bodyPr/>
              <a:lstStyle/>
              <a:p>
                <a:endParaRPr lang="en-US"/>
              </a:p>
            </p:txBody>
          </p:sp>
          <p:sp>
            <p:nvSpPr>
              <p:cNvPr id="41001" name="Line 11"/>
              <p:cNvSpPr>
                <a:spLocks noChangeShapeType="1"/>
              </p:cNvSpPr>
              <p:nvPr/>
            </p:nvSpPr>
            <p:spPr bwMode="auto">
              <a:xfrm>
                <a:off x="5040" y="1014"/>
                <a:ext cx="0" cy="192"/>
              </a:xfrm>
              <a:prstGeom prst="line">
                <a:avLst/>
              </a:prstGeom>
              <a:noFill/>
              <a:ln w="9525">
                <a:solidFill>
                  <a:srgbClr val="FF0000"/>
                </a:solidFill>
                <a:round/>
                <a:headEnd/>
                <a:tailEnd/>
              </a:ln>
            </p:spPr>
            <p:txBody>
              <a:bodyPr/>
              <a:lstStyle/>
              <a:p>
                <a:endParaRPr lang="en-US"/>
              </a:p>
            </p:txBody>
          </p:sp>
          <p:sp>
            <p:nvSpPr>
              <p:cNvPr id="41002" name="Line 12"/>
              <p:cNvSpPr>
                <a:spLocks noChangeShapeType="1"/>
              </p:cNvSpPr>
              <p:nvPr/>
            </p:nvSpPr>
            <p:spPr bwMode="auto">
              <a:xfrm>
                <a:off x="5664" y="1014"/>
                <a:ext cx="0" cy="192"/>
              </a:xfrm>
              <a:prstGeom prst="line">
                <a:avLst/>
              </a:prstGeom>
              <a:noFill/>
              <a:ln w="9525">
                <a:solidFill>
                  <a:schemeClr val="tx1"/>
                </a:solidFill>
                <a:round/>
                <a:headEnd/>
                <a:tailEnd/>
              </a:ln>
            </p:spPr>
            <p:txBody>
              <a:bodyPr/>
              <a:lstStyle/>
              <a:p>
                <a:endParaRPr lang="en-US"/>
              </a:p>
            </p:txBody>
          </p:sp>
          <p:sp>
            <p:nvSpPr>
              <p:cNvPr id="41003" name="Text Box 13"/>
              <p:cNvSpPr txBox="1">
                <a:spLocks noChangeArrowheads="1"/>
              </p:cNvSpPr>
              <p:nvPr/>
            </p:nvSpPr>
            <p:spPr bwMode="auto">
              <a:xfrm>
                <a:off x="1488" y="882"/>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2</a:t>
                </a:r>
                <a:endParaRPr lang="en-GB">
                  <a:latin typeface="Gill Sans MT" pitchFamily="34" charset="0"/>
                </a:endParaRPr>
              </a:p>
            </p:txBody>
          </p:sp>
          <p:sp>
            <p:nvSpPr>
              <p:cNvPr id="41004" name="Text Box 14"/>
              <p:cNvSpPr txBox="1">
                <a:spLocks noChangeArrowheads="1"/>
              </p:cNvSpPr>
              <p:nvPr/>
            </p:nvSpPr>
            <p:spPr bwMode="auto">
              <a:xfrm>
                <a:off x="2112" y="882"/>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3</a:t>
                </a:r>
                <a:endParaRPr lang="en-GB">
                  <a:latin typeface="Gill Sans MT" pitchFamily="34" charset="0"/>
                </a:endParaRPr>
              </a:p>
            </p:txBody>
          </p:sp>
          <p:sp>
            <p:nvSpPr>
              <p:cNvPr id="41005" name="Text Box 15"/>
              <p:cNvSpPr txBox="1">
                <a:spLocks noChangeArrowheads="1"/>
              </p:cNvSpPr>
              <p:nvPr/>
            </p:nvSpPr>
            <p:spPr bwMode="auto">
              <a:xfrm>
                <a:off x="3340" y="882"/>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5</a:t>
                </a:r>
                <a:endParaRPr lang="en-GB">
                  <a:latin typeface="Gill Sans MT" pitchFamily="34" charset="0"/>
                </a:endParaRPr>
              </a:p>
            </p:txBody>
          </p:sp>
          <p:sp>
            <p:nvSpPr>
              <p:cNvPr id="41006" name="Text Box 16"/>
              <p:cNvSpPr txBox="1">
                <a:spLocks noChangeArrowheads="1"/>
              </p:cNvSpPr>
              <p:nvPr/>
            </p:nvSpPr>
            <p:spPr bwMode="auto">
              <a:xfrm>
                <a:off x="4608" y="889"/>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7</a:t>
                </a:r>
                <a:endParaRPr lang="en-GB">
                  <a:latin typeface="Gill Sans MT" pitchFamily="34" charset="0"/>
                </a:endParaRPr>
              </a:p>
            </p:txBody>
          </p:sp>
          <p:sp>
            <p:nvSpPr>
              <p:cNvPr id="41007" name="Text Box 17"/>
              <p:cNvSpPr txBox="1">
                <a:spLocks noChangeArrowheads="1"/>
              </p:cNvSpPr>
              <p:nvPr/>
            </p:nvSpPr>
            <p:spPr bwMode="auto">
              <a:xfrm>
                <a:off x="624" y="1094"/>
                <a:ext cx="720"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Cycle</a:t>
                </a:r>
                <a:endParaRPr lang="en-GB">
                  <a:latin typeface="Gill Sans MT" pitchFamily="34" charset="0"/>
                </a:endParaRPr>
              </a:p>
            </p:txBody>
          </p:sp>
          <p:sp>
            <p:nvSpPr>
              <p:cNvPr id="41008" name="Text Box 18"/>
              <p:cNvSpPr txBox="1">
                <a:spLocks noChangeArrowheads="1"/>
              </p:cNvSpPr>
              <p:nvPr/>
            </p:nvSpPr>
            <p:spPr bwMode="auto">
              <a:xfrm>
                <a:off x="816" y="882"/>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1</a:t>
                </a:r>
                <a:endParaRPr lang="en-GB">
                  <a:latin typeface="Gill Sans MT" pitchFamily="34" charset="0"/>
                </a:endParaRPr>
              </a:p>
            </p:txBody>
          </p:sp>
          <p:sp>
            <p:nvSpPr>
              <p:cNvPr id="41009" name="Line 19"/>
              <p:cNvSpPr>
                <a:spLocks noChangeShapeType="1"/>
              </p:cNvSpPr>
              <p:nvPr/>
            </p:nvSpPr>
            <p:spPr bwMode="auto">
              <a:xfrm>
                <a:off x="4416" y="1014"/>
                <a:ext cx="0" cy="192"/>
              </a:xfrm>
              <a:prstGeom prst="line">
                <a:avLst/>
              </a:prstGeom>
              <a:noFill/>
              <a:ln w="9525">
                <a:solidFill>
                  <a:srgbClr val="FF0000"/>
                </a:solidFill>
                <a:round/>
                <a:headEnd/>
                <a:tailEnd/>
              </a:ln>
            </p:spPr>
            <p:txBody>
              <a:bodyPr/>
              <a:lstStyle/>
              <a:p>
                <a:endParaRPr lang="en-US"/>
              </a:p>
            </p:txBody>
          </p:sp>
          <p:sp>
            <p:nvSpPr>
              <p:cNvPr id="41010" name="Line 20"/>
              <p:cNvSpPr>
                <a:spLocks noChangeShapeType="1"/>
              </p:cNvSpPr>
              <p:nvPr/>
            </p:nvSpPr>
            <p:spPr bwMode="auto">
              <a:xfrm>
                <a:off x="3168" y="1014"/>
                <a:ext cx="0" cy="192"/>
              </a:xfrm>
              <a:prstGeom prst="line">
                <a:avLst/>
              </a:prstGeom>
              <a:noFill/>
              <a:ln w="9525">
                <a:solidFill>
                  <a:srgbClr val="FF0000"/>
                </a:solidFill>
                <a:round/>
                <a:headEnd/>
                <a:tailEnd/>
              </a:ln>
            </p:spPr>
            <p:txBody>
              <a:bodyPr/>
              <a:lstStyle/>
              <a:p>
                <a:endParaRPr lang="en-US"/>
              </a:p>
            </p:txBody>
          </p:sp>
          <p:sp>
            <p:nvSpPr>
              <p:cNvPr id="41011" name="Line 21"/>
              <p:cNvSpPr>
                <a:spLocks noChangeShapeType="1"/>
              </p:cNvSpPr>
              <p:nvPr/>
            </p:nvSpPr>
            <p:spPr bwMode="auto">
              <a:xfrm>
                <a:off x="2544" y="1014"/>
                <a:ext cx="0" cy="192"/>
              </a:xfrm>
              <a:prstGeom prst="line">
                <a:avLst/>
              </a:prstGeom>
              <a:noFill/>
              <a:ln w="9525">
                <a:solidFill>
                  <a:srgbClr val="FF0000"/>
                </a:solidFill>
                <a:round/>
                <a:headEnd/>
                <a:tailEnd/>
              </a:ln>
            </p:spPr>
            <p:txBody>
              <a:bodyPr/>
              <a:lstStyle/>
              <a:p>
                <a:endParaRPr lang="en-US"/>
              </a:p>
            </p:txBody>
          </p:sp>
          <p:sp>
            <p:nvSpPr>
              <p:cNvPr id="41012" name="Text Box 22"/>
              <p:cNvSpPr txBox="1">
                <a:spLocks noChangeArrowheads="1"/>
              </p:cNvSpPr>
              <p:nvPr/>
            </p:nvSpPr>
            <p:spPr bwMode="auto">
              <a:xfrm>
                <a:off x="2692" y="882"/>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4</a:t>
                </a:r>
                <a:endParaRPr lang="en-GB">
                  <a:latin typeface="Gill Sans MT" pitchFamily="34" charset="0"/>
                </a:endParaRPr>
              </a:p>
            </p:txBody>
          </p:sp>
          <p:sp>
            <p:nvSpPr>
              <p:cNvPr id="41013" name="Text Box 23"/>
              <p:cNvSpPr txBox="1">
                <a:spLocks noChangeArrowheads="1"/>
              </p:cNvSpPr>
              <p:nvPr/>
            </p:nvSpPr>
            <p:spPr bwMode="auto">
              <a:xfrm>
                <a:off x="3964" y="880"/>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6</a:t>
                </a:r>
                <a:endParaRPr lang="en-GB">
                  <a:latin typeface="Gill Sans MT" pitchFamily="34" charset="0"/>
                </a:endParaRPr>
              </a:p>
            </p:txBody>
          </p:sp>
          <p:sp>
            <p:nvSpPr>
              <p:cNvPr id="41014" name="Text Box 24"/>
              <p:cNvSpPr txBox="1">
                <a:spLocks noChangeArrowheads="1"/>
              </p:cNvSpPr>
              <p:nvPr/>
            </p:nvSpPr>
            <p:spPr bwMode="auto">
              <a:xfrm>
                <a:off x="5200" y="880"/>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8</a:t>
                </a:r>
                <a:endParaRPr lang="en-GB">
                  <a:latin typeface="Gill Sans MT" pitchFamily="34" charset="0"/>
                </a:endParaRPr>
              </a:p>
            </p:txBody>
          </p:sp>
        </p:grpSp>
        <p:grpSp>
          <p:nvGrpSpPr>
            <p:cNvPr id="40966" name="Group 25"/>
            <p:cNvGrpSpPr>
              <a:grpSpLocks/>
            </p:cNvGrpSpPr>
            <p:nvPr/>
          </p:nvGrpSpPr>
          <p:grpSpPr bwMode="auto">
            <a:xfrm>
              <a:off x="48" y="1920"/>
              <a:ext cx="5616" cy="1744"/>
              <a:chOff x="48" y="1920"/>
              <a:chExt cx="5616" cy="1744"/>
            </a:xfrm>
          </p:grpSpPr>
          <p:sp>
            <p:nvSpPr>
              <p:cNvPr id="40967" name="Text Box 26"/>
              <p:cNvSpPr txBox="1">
                <a:spLocks noChangeArrowheads="1"/>
              </p:cNvSpPr>
              <p:nvPr/>
            </p:nvSpPr>
            <p:spPr bwMode="auto">
              <a:xfrm>
                <a:off x="672" y="1920"/>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dirty="0">
                    <a:latin typeface="Gill Sans MT" pitchFamily="34" charset="0"/>
                  </a:rPr>
                  <a:t>Fetch</a:t>
                </a:r>
                <a:endParaRPr lang="en-GB" sz="1600" dirty="0">
                  <a:latin typeface="Gill Sans MT" pitchFamily="34" charset="0"/>
                </a:endParaRPr>
              </a:p>
            </p:txBody>
          </p:sp>
          <p:sp>
            <p:nvSpPr>
              <p:cNvPr id="40968" name="Text Box 27"/>
              <p:cNvSpPr txBox="1">
                <a:spLocks noChangeArrowheads="1"/>
              </p:cNvSpPr>
              <p:nvPr/>
            </p:nvSpPr>
            <p:spPr bwMode="auto">
              <a:xfrm>
                <a:off x="1296" y="1920"/>
                <a:ext cx="624" cy="218"/>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dirty="0">
                    <a:latin typeface="Gill Sans MT" pitchFamily="34" charset="0"/>
                  </a:rPr>
                  <a:t>Decode</a:t>
                </a:r>
                <a:endParaRPr lang="en-GB" sz="1600" dirty="0">
                  <a:latin typeface="Gill Sans MT" pitchFamily="34" charset="0"/>
                </a:endParaRPr>
              </a:p>
            </p:txBody>
          </p:sp>
          <p:sp>
            <p:nvSpPr>
              <p:cNvPr id="40969" name="Text Box 28"/>
              <p:cNvSpPr txBox="1">
                <a:spLocks noChangeArrowheads="1"/>
              </p:cNvSpPr>
              <p:nvPr/>
            </p:nvSpPr>
            <p:spPr bwMode="auto">
              <a:xfrm>
                <a:off x="1920" y="1920"/>
                <a:ext cx="624" cy="218"/>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Execute</a:t>
                </a:r>
                <a:endParaRPr lang="en-GB" sz="1600">
                  <a:latin typeface="Gill Sans MT" pitchFamily="34" charset="0"/>
                </a:endParaRPr>
              </a:p>
            </p:txBody>
          </p:sp>
          <p:sp>
            <p:nvSpPr>
              <p:cNvPr id="40970" name="Text Box 29"/>
              <p:cNvSpPr txBox="1">
                <a:spLocks noChangeArrowheads="1"/>
              </p:cNvSpPr>
              <p:nvPr/>
            </p:nvSpPr>
            <p:spPr bwMode="auto">
              <a:xfrm>
                <a:off x="1296" y="2138"/>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dirty="0">
                    <a:latin typeface="Gill Sans MT" pitchFamily="34" charset="0"/>
                  </a:rPr>
                  <a:t>Fetch</a:t>
                </a:r>
                <a:endParaRPr lang="en-GB" sz="1600" dirty="0">
                  <a:latin typeface="Gill Sans MT" pitchFamily="34" charset="0"/>
                </a:endParaRPr>
              </a:p>
            </p:txBody>
          </p:sp>
          <p:sp>
            <p:nvSpPr>
              <p:cNvPr id="40971" name="Text Box 30"/>
              <p:cNvSpPr txBox="1">
                <a:spLocks noChangeArrowheads="1"/>
              </p:cNvSpPr>
              <p:nvPr/>
            </p:nvSpPr>
            <p:spPr bwMode="auto">
              <a:xfrm>
                <a:off x="1920" y="2138"/>
                <a:ext cx="624" cy="218"/>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Decode</a:t>
                </a:r>
                <a:endParaRPr lang="en-GB" sz="1600">
                  <a:latin typeface="Gill Sans MT" pitchFamily="34" charset="0"/>
                </a:endParaRPr>
              </a:p>
            </p:txBody>
          </p:sp>
          <p:sp>
            <p:nvSpPr>
              <p:cNvPr id="40972" name="Text Box 31"/>
              <p:cNvSpPr txBox="1">
                <a:spLocks noChangeArrowheads="1"/>
              </p:cNvSpPr>
              <p:nvPr/>
            </p:nvSpPr>
            <p:spPr bwMode="auto">
              <a:xfrm>
                <a:off x="2544" y="2138"/>
                <a:ext cx="624" cy="218"/>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Execute</a:t>
                </a:r>
                <a:endParaRPr lang="en-GB" sz="1600">
                  <a:latin typeface="Gill Sans MT" pitchFamily="34" charset="0"/>
                </a:endParaRPr>
              </a:p>
            </p:txBody>
          </p:sp>
          <p:sp>
            <p:nvSpPr>
              <p:cNvPr id="40973" name="Text Box 32"/>
              <p:cNvSpPr txBox="1">
                <a:spLocks noChangeArrowheads="1"/>
              </p:cNvSpPr>
              <p:nvPr/>
            </p:nvSpPr>
            <p:spPr bwMode="auto">
              <a:xfrm>
                <a:off x="1920" y="2356"/>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dirty="0">
                    <a:latin typeface="Gill Sans MT" pitchFamily="34" charset="0"/>
                  </a:rPr>
                  <a:t>Fetch</a:t>
                </a:r>
                <a:endParaRPr lang="en-GB" sz="1600" dirty="0">
                  <a:latin typeface="Gill Sans MT" pitchFamily="34" charset="0"/>
                </a:endParaRPr>
              </a:p>
            </p:txBody>
          </p:sp>
          <p:sp>
            <p:nvSpPr>
              <p:cNvPr id="40974" name="Text Box 33"/>
              <p:cNvSpPr txBox="1">
                <a:spLocks noChangeArrowheads="1"/>
              </p:cNvSpPr>
              <p:nvPr/>
            </p:nvSpPr>
            <p:spPr bwMode="auto">
              <a:xfrm>
                <a:off x="2544" y="2356"/>
                <a:ext cx="624" cy="218"/>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Decode</a:t>
                </a:r>
                <a:endParaRPr lang="en-GB" sz="1600">
                  <a:latin typeface="Gill Sans MT" pitchFamily="34" charset="0"/>
                </a:endParaRPr>
              </a:p>
            </p:txBody>
          </p:sp>
          <p:sp>
            <p:nvSpPr>
              <p:cNvPr id="40975" name="Text Box 34"/>
              <p:cNvSpPr txBox="1">
                <a:spLocks noChangeArrowheads="1"/>
              </p:cNvSpPr>
              <p:nvPr/>
            </p:nvSpPr>
            <p:spPr bwMode="auto">
              <a:xfrm>
                <a:off x="3168" y="2356"/>
                <a:ext cx="624" cy="218"/>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Execute</a:t>
                </a:r>
                <a:endParaRPr lang="en-GB" sz="1600">
                  <a:latin typeface="Gill Sans MT" pitchFamily="34" charset="0"/>
                </a:endParaRPr>
              </a:p>
            </p:txBody>
          </p:sp>
          <p:sp>
            <p:nvSpPr>
              <p:cNvPr id="40976" name="Text Box 35"/>
              <p:cNvSpPr txBox="1">
                <a:spLocks noChangeArrowheads="1"/>
              </p:cNvSpPr>
              <p:nvPr/>
            </p:nvSpPr>
            <p:spPr bwMode="auto">
              <a:xfrm>
                <a:off x="2544" y="2574"/>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dirty="0">
                    <a:latin typeface="Gill Sans MT" pitchFamily="34" charset="0"/>
                  </a:rPr>
                  <a:t>Fetch</a:t>
                </a:r>
                <a:endParaRPr lang="en-GB" sz="1600" dirty="0">
                  <a:latin typeface="Gill Sans MT" pitchFamily="34" charset="0"/>
                </a:endParaRPr>
              </a:p>
            </p:txBody>
          </p:sp>
          <p:sp>
            <p:nvSpPr>
              <p:cNvPr id="40977" name="Text Box 36"/>
              <p:cNvSpPr txBox="1">
                <a:spLocks noChangeArrowheads="1"/>
              </p:cNvSpPr>
              <p:nvPr/>
            </p:nvSpPr>
            <p:spPr bwMode="auto">
              <a:xfrm>
                <a:off x="3168" y="2574"/>
                <a:ext cx="624" cy="218"/>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Decode</a:t>
                </a:r>
                <a:endParaRPr lang="en-GB" sz="1600">
                  <a:latin typeface="Gill Sans MT" pitchFamily="34" charset="0"/>
                </a:endParaRPr>
              </a:p>
            </p:txBody>
          </p:sp>
          <p:sp>
            <p:nvSpPr>
              <p:cNvPr id="40978" name="Text Box 37"/>
              <p:cNvSpPr txBox="1">
                <a:spLocks noChangeArrowheads="1"/>
              </p:cNvSpPr>
              <p:nvPr/>
            </p:nvSpPr>
            <p:spPr bwMode="auto">
              <a:xfrm>
                <a:off x="3792" y="2574"/>
                <a:ext cx="624" cy="218"/>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Execute</a:t>
                </a:r>
                <a:endParaRPr lang="en-GB" sz="1600">
                  <a:latin typeface="Gill Sans MT" pitchFamily="34" charset="0"/>
                </a:endParaRPr>
              </a:p>
            </p:txBody>
          </p:sp>
          <p:sp>
            <p:nvSpPr>
              <p:cNvPr id="40979" name="Text Box 38"/>
              <p:cNvSpPr txBox="1">
                <a:spLocks noChangeArrowheads="1"/>
              </p:cNvSpPr>
              <p:nvPr/>
            </p:nvSpPr>
            <p:spPr bwMode="auto">
              <a:xfrm>
                <a:off x="3168" y="2792"/>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Fetch</a:t>
                </a:r>
                <a:endParaRPr lang="en-GB" sz="1600">
                  <a:latin typeface="Gill Sans MT" pitchFamily="34" charset="0"/>
                </a:endParaRPr>
              </a:p>
            </p:txBody>
          </p:sp>
          <p:sp>
            <p:nvSpPr>
              <p:cNvPr id="40980" name="Text Box 39"/>
              <p:cNvSpPr txBox="1">
                <a:spLocks noChangeArrowheads="1"/>
              </p:cNvSpPr>
              <p:nvPr/>
            </p:nvSpPr>
            <p:spPr bwMode="auto">
              <a:xfrm>
                <a:off x="3792" y="2792"/>
                <a:ext cx="624" cy="218"/>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Decode</a:t>
                </a:r>
                <a:endParaRPr lang="en-GB" sz="1600">
                  <a:latin typeface="Gill Sans MT" pitchFamily="34" charset="0"/>
                </a:endParaRPr>
              </a:p>
            </p:txBody>
          </p:sp>
          <p:sp>
            <p:nvSpPr>
              <p:cNvPr id="40981" name="Text Box 40"/>
              <p:cNvSpPr txBox="1">
                <a:spLocks noChangeArrowheads="1"/>
              </p:cNvSpPr>
              <p:nvPr/>
            </p:nvSpPr>
            <p:spPr bwMode="auto">
              <a:xfrm>
                <a:off x="4416" y="2792"/>
                <a:ext cx="624" cy="218"/>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Execute</a:t>
                </a:r>
                <a:endParaRPr lang="en-GB" sz="1600">
                  <a:latin typeface="Gill Sans MT" pitchFamily="34" charset="0"/>
                </a:endParaRPr>
              </a:p>
            </p:txBody>
          </p:sp>
          <p:sp>
            <p:nvSpPr>
              <p:cNvPr id="40982" name="Text Box 41"/>
              <p:cNvSpPr txBox="1">
                <a:spLocks noChangeArrowheads="1"/>
              </p:cNvSpPr>
              <p:nvPr/>
            </p:nvSpPr>
            <p:spPr bwMode="auto">
              <a:xfrm>
                <a:off x="3792" y="3010"/>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Fetch</a:t>
                </a:r>
                <a:endParaRPr lang="en-GB" sz="1600">
                  <a:latin typeface="Gill Sans MT" pitchFamily="34" charset="0"/>
                </a:endParaRPr>
              </a:p>
            </p:txBody>
          </p:sp>
          <p:sp>
            <p:nvSpPr>
              <p:cNvPr id="40983" name="Text Box 42"/>
              <p:cNvSpPr txBox="1">
                <a:spLocks noChangeArrowheads="1"/>
              </p:cNvSpPr>
              <p:nvPr/>
            </p:nvSpPr>
            <p:spPr bwMode="auto">
              <a:xfrm>
                <a:off x="4416" y="3010"/>
                <a:ext cx="624" cy="218"/>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Decode</a:t>
                </a:r>
                <a:endParaRPr lang="en-GB" sz="1600">
                  <a:latin typeface="Gill Sans MT" pitchFamily="34" charset="0"/>
                </a:endParaRPr>
              </a:p>
            </p:txBody>
          </p:sp>
          <p:sp>
            <p:nvSpPr>
              <p:cNvPr id="40984" name="Text Box 43"/>
              <p:cNvSpPr txBox="1">
                <a:spLocks noChangeArrowheads="1"/>
              </p:cNvSpPr>
              <p:nvPr/>
            </p:nvSpPr>
            <p:spPr bwMode="auto">
              <a:xfrm>
                <a:off x="5040" y="3010"/>
                <a:ext cx="624" cy="218"/>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Execute</a:t>
                </a:r>
                <a:endParaRPr lang="en-GB" sz="1600">
                  <a:latin typeface="Gill Sans MT" pitchFamily="34" charset="0"/>
                </a:endParaRPr>
              </a:p>
            </p:txBody>
          </p:sp>
          <p:sp>
            <p:nvSpPr>
              <p:cNvPr id="40985" name="Text Box 44"/>
              <p:cNvSpPr txBox="1">
                <a:spLocks noChangeArrowheads="1"/>
              </p:cNvSpPr>
              <p:nvPr/>
            </p:nvSpPr>
            <p:spPr bwMode="auto">
              <a:xfrm>
                <a:off x="4416" y="3228"/>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Fetch</a:t>
                </a:r>
                <a:endParaRPr lang="en-GB" sz="1600">
                  <a:latin typeface="Gill Sans MT" pitchFamily="34" charset="0"/>
                </a:endParaRPr>
              </a:p>
            </p:txBody>
          </p:sp>
          <p:sp>
            <p:nvSpPr>
              <p:cNvPr id="40986" name="Text Box 45"/>
              <p:cNvSpPr txBox="1">
                <a:spLocks noChangeArrowheads="1"/>
              </p:cNvSpPr>
              <p:nvPr/>
            </p:nvSpPr>
            <p:spPr bwMode="auto">
              <a:xfrm>
                <a:off x="5040" y="3228"/>
                <a:ext cx="624" cy="218"/>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Decode</a:t>
                </a:r>
                <a:endParaRPr lang="en-GB" sz="1600">
                  <a:latin typeface="Gill Sans MT" pitchFamily="34" charset="0"/>
                </a:endParaRPr>
              </a:p>
            </p:txBody>
          </p:sp>
          <p:sp>
            <p:nvSpPr>
              <p:cNvPr id="40987" name="Text Box 46"/>
              <p:cNvSpPr txBox="1">
                <a:spLocks noChangeArrowheads="1"/>
              </p:cNvSpPr>
              <p:nvPr/>
            </p:nvSpPr>
            <p:spPr bwMode="auto">
              <a:xfrm>
                <a:off x="5040" y="3446"/>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Fetch</a:t>
                </a:r>
                <a:endParaRPr lang="en-GB" sz="1600">
                  <a:latin typeface="Gill Sans MT" pitchFamily="34" charset="0"/>
                </a:endParaRPr>
              </a:p>
            </p:txBody>
          </p:sp>
          <p:sp>
            <p:nvSpPr>
              <p:cNvPr id="40988" name="Text Box 47"/>
              <p:cNvSpPr txBox="1">
                <a:spLocks noChangeArrowheads="1"/>
              </p:cNvSpPr>
              <p:nvPr/>
            </p:nvSpPr>
            <p:spPr bwMode="auto">
              <a:xfrm>
                <a:off x="48" y="1920"/>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ADD</a:t>
                </a:r>
                <a:endParaRPr lang="en-GB" sz="1600">
                  <a:latin typeface="Gill Sans MT" pitchFamily="34" charset="0"/>
                </a:endParaRPr>
              </a:p>
            </p:txBody>
          </p:sp>
          <p:sp>
            <p:nvSpPr>
              <p:cNvPr id="40989" name="Text Box 48"/>
              <p:cNvSpPr txBox="1">
                <a:spLocks noChangeArrowheads="1"/>
              </p:cNvSpPr>
              <p:nvPr/>
            </p:nvSpPr>
            <p:spPr bwMode="auto">
              <a:xfrm>
                <a:off x="48" y="2138"/>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SUB</a:t>
                </a:r>
                <a:endParaRPr lang="en-GB" sz="1600">
                  <a:latin typeface="Gill Sans MT" pitchFamily="34" charset="0"/>
                </a:endParaRPr>
              </a:p>
            </p:txBody>
          </p:sp>
          <p:sp>
            <p:nvSpPr>
              <p:cNvPr id="40990" name="Text Box 49"/>
              <p:cNvSpPr txBox="1">
                <a:spLocks noChangeArrowheads="1"/>
              </p:cNvSpPr>
              <p:nvPr/>
            </p:nvSpPr>
            <p:spPr bwMode="auto">
              <a:xfrm>
                <a:off x="48" y="2356"/>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MOV</a:t>
                </a:r>
                <a:endParaRPr lang="en-GB" sz="1600">
                  <a:latin typeface="Gill Sans MT" pitchFamily="34" charset="0"/>
                </a:endParaRPr>
              </a:p>
            </p:txBody>
          </p:sp>
          <p:sp>
            <p:nvSpPr>
              <p:cNvPr id="40991" name="Text Box 50"/>
              <p:cNvSpPr txBox="1">
                <a:spLocks noChangeArrowheads="1"/>
              </p:cNvSpPr>
              <p:nvPr/>
            </p:nvSpPr>
            <p:spPr bwMode="auto">
              <a:xfrm>
                <a:off x="48" y="2574"/>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AND</a:t>
                </a:r>
                <a:endParaRPr lang="en-GB" sz="1600">
                  <a:latin typeface="Gill Sans MT" pitchFamily="34" charset="0"/>
                </a:endParaRPr>
              </a:p>
            </p:txBody>
          </p:sp>
          <p:sp>
            <p:nvSpPr>
              <p:cNvPr id="40992" name="Text Box 51"/>
              <p:cNvSpPr txBox="1">
                <a:spLocks noChangeArrowheads="1"/>
              </p:cNvSpPr>
              <p:nvPr/>
            </p:nvSpPr>
            <p:spPr bwMode="auto">
              <a:xfrm>
                <a:off x="48" y="2792"/>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ORR</a:t>
                </a:r>
                <a:endParaRPr lang="en-GB" sz="1600">
                  <a:latin typeface="Gill Sans MT" pitchFamily="34" charset="0"/>
                </a:endParaRPr>
              </a:p>
            </p:txBody>
          </p:sp>
          <p:sp>
            <p:nvSpPr>
              <p:cNvPr id="40993" name="Text Box 52"/>
              <p:cNvSpPr txBox="1">
                <a:spLocks noChangeArrowheads="1"/>
              </p:cNvSpPr>
              <p:nvPr/>
            </p:nvSpPr>
            <p:spPr bwMode="auto">
              <a:xfrm>
                <a:off x="48" y="3010"/>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EOR</a:t>
                </a:r>
                <a:endParaRPr lang="en-GB" sz="1600">
                  <a:latin typeface="Gill Sans MT" pitchFamily="34" charset="0"/>
                </a:endParaRPr>
              </a:p>
            </p:txBody>
          </p:sp>
          <p:sp>
            <p:nvSpPr>
              <p:cNvPr id="40994" name="Text Box 53"/>
              <p:cNvSpPr txBox="1">
                <a:spLocks noChangeArrowheads="1"/>
              </p:cNvSpPr>
              <p:nvPr/>
            </p:nvSpPr>
            <p:spPr bwMode="auto">
              <a:xfrm>
                <a:off x="48" y="3228"/>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CMP</a:t>
                </a:r>
                <a:endParaRPr lang="en-GB" sz="1600">
                  <a:latin typeface="Gill Sans MT" pitchFamily="34" charset="0"/>
                </a:endParaRPr>
              </a:p>
            </p:txBody>
          </p:sp>
          <p:sp>
            <p:nvSpPr>
              <p:cNvPr id="40995" name="Text Box 54"/>
              <p:cNvSpPr txBox="1">
                <a:spLocks noChangeArrowheads="1"/>
              </p:cNvSpPr>
              <p:nvPr/>
            </p:nvSpPr>
            <p:spPr bwMode="auto">
              <a:xfrm>
                <a:off x="48" y="3446"/>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RSB</a:t>
                </a:r>
                <a:endParaRPr lang="en-GB" sz="1600">
                  <a:latin typeface="Gill Sans MT" pitchFamily="34" charset="0"/>
                </a:endParaRPr>
              </a:p>
            </p:txBody>
          </p:sp>
        </p:grpSp>
      </p:gr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242888" y="1162050"/>
            <a:ext cx="8534400" cy="1177925"/>
          </a:xfrm>
        </p:spPr>
        <p:txBody>
          <a:bodyPr/>
          <a:lstStyle/>
          <a:p>
            <a:r>
              <a:rPr lang="de-DE" sz="2000" dirty="0" smtClean="0"/>
              <a:t>Branches break the pipeline</a:t>
            </a:r>
          </a:p>
          <a:p>
            <a:r>
              <a:rPr lang="de-DE" sz="2000" dirty="0" smtClean="0"/>
              <a:t>Example in ARM state</a:t>
            </a:r>
          </a:p>
          <a:p>
            <a:pPr lvl="1"/>
            <a:endParaRPr lang="en-GB" sz="1800" dirty="0" smtClean="0"/>
          </a:p>
        </p:txBody>
      </p:sp>
      <p:sp>
        <p:nvSpPr>
          <p:cNvPr id="41986" name="Rectangle 2"/>
          <p:cNvSpPr>
            <a:spLocks noGrp="1" noChangeArrowheads="1"/>
          </p:cNvSpPr>
          <p:nvPr>
            <p:ph type="title"/>
          </p:nvPr>
        </p:nvSpPr>
        <p:spPr>
          <a:xfrm>
            <a:off x="2122488" y="31750"/>
            <a:ext cx="6954837" cy="914400"/>
          </a:xfrm>
        </p:spPr>
        <p:txBody>
          <a:bodyPr/>
          <a:lstStyle/>
          <a:p>
            <a:r>
              <a:rPr lang="en-US" smtClean="0"/>
              <a:t>Branch Pipeline Example</a:t>
            </a:r>
          </a:p>
        </p:txBody>
      </p:sp>
      <p:grpSp>
        <p:nvGrpSpPr>
          <p:cNvPr id="41988" name="Group 4"/>
          <p:cNvGrpSpPr>
            <a:grpSpLocks/>
          </p:cNvGrpSpPr>
          <p:nvPr/>
        </p:nvGrpSpPr>
        <p:grpSpPr bwMode="auto">
          <a:xfrm>
            <a:off x="0" y="2490788"/>
            <a:ext cx="8774113" cy="3505200"/>
            <a:chOff x="48" y="1920"/>
            <a:chExt cx="5616" cy="2208"/>
          </a:xfrm>
        </p:grpSpPr>
        <p:grpSp>
          <p:nvGrpSpPr>
            <p:cNvPr id="41990" name="Group 5"/>
            <p:cNvGrpSpPr>
              <a:grpSpLocks/>
            </p:cNvGrpSpPr>
            <p:nvPr/>
          </p:nvGrpSpPr>
          <p:grpSpPr bwMode="auto">
            <a:xfrm>
              <a:off x="1248" y="3664"/>
              <a:ext cx="4416" cy="464"/>
              <a:chOff x="1248" y="3664"/>
              <a:chExt cx="4416" cy="464"/>
            </a:xfrm>
          </p:grpSpPr>
          <p:sp>
            <p:nvSpPr>
              <p:cNvPr id="42026" name="Line 6"/>
              <p:cNvSpPr>
                <a:spLocks noChangeShapeType="1"/>
              </p:cNvSpPr>
              <p:nvPr/>
            </p:nvSpPr>
            <p:spPr bwMode="auto">
              <a:xfrm>
                <a:off x="1296" y="3894"/>
                <a:ext cx="4368" cy="0"/>
              </a:xfrm>
              <a:prstGeom prst="line">
                <a:avLst/>
              </a:prstGeom>
              <a:noFill/>
              <a:ln w="9525">
                <a:solidFill>
                  <a:schemeClr val="tx1"/>
                </a:solidFill>
                <a:round/>
                <a:headEnd/>
                <a:tailEnd type="triangle" w="med" len="med"/>
              </a:ln>
            </p:spPr>
            <p:txBody>
              <a:bodyPr/>
              <a:lstStyle/>
              <a:p>
                <a:endParaRPr lang="en-US"/>
              </a:p>
            </p:txBody>
          </p:sp>
          <p:sp>
            <p:nvSpPr>
              <p:cNvPr id="42027" name="Line 7"/>
              <p:cNvSpPr>
                <a:spLocks noChangeShapeType="1"/>
              </p:cNvSpPr>
              <p:nvPr/>
            </p:nvSpPr>
            <p:spPr bwMode="auto">
              <a:xfrm>
                <a:off x="1296" y="3798"/>
                <a:ext cx="0" cy="192"/>
              </a:xfrm>
              <a:prstGeom prst="line">
                <a:avLst/>
              </a:prstGeom>
              <a:noFill/>
              <a:ln w="9525">
                <a:solidFill>
                  <a:schemeClr val="tx1"/>
                </a:solidFill>
                <a:round/>
                <a:headEnd/>
                <a:tailEnd/>
              </a:ln>
            </p:spPr>
            <p:txBody>
              <a:bodyPr/>
              <a:lstStyle/>
              <a:p>
                <a:endParaRPr lang="en-US"/>
              </a:p>
            </p:txBody>
          </p:sp>
          <p:sp>
            <p:nvSpPr>
              <p:cNvPr id="42028" name="Line 8"/>
              <p:cNvSpPr>
                <a:spLocks noChangeShapeType="1"/>
              </p:cNvSpPr>
              <p:nvPr/>
            </p:nvSpPr>
            <p:spPr bwMode="auto">
              <a:xfrm>
                <a:off x="1924" y="3798"/>
                <a:ext cx="0" cy="192"/>
              </a:xfrm>
              <a:prstGeom prst="line">
                <a:avLst/>
              </a:prstGeom>
              <a:noFill/>
              <a:ln w="9525">
                <a:solidFill>
                  <a:schemeClr val="tx1"/>
                </a:solidFill>
                <a:round/>
                <a:headEnd/>
                <a:tailEnd/>
              </a:ln>
            </p:spPr>
            <p:txBody>
              <a:bodyPr/>
              <a:lstStyle/>
              <a:p>
                <a:endParaRPr lang="en-US"/>
              </a:p>
            </p:txBody>
          </p:sp>
          <p:sp>
            <p:nvSpPr>
              <p:cNvPr id="42029" name="Line 9"/>
              <p:cNvSpPr>
                <a:spLocks noChangeShapeType="1"/>
              </p:cNvSpPr>
              <p:nvPr/>
            </p:nvSpPr>
            <p:spPr bwMode="auto">
              <a:xfrm>
                <a:off x="3792" y="3798"/>
                <a:ext cx="0" cy="192"/>
              </a:xfrm>
              <a:prstGeom prst="line">
                <a:avLst/>
              </a:prstGeom>
              <a:noFill/>
              <a:ln w="9525">
                <a:solidFill>
                  <a:schemeClr val="tx1"/>
                </a:solidFill>
                <a:round/>
                <a:headEnd/>
                <a:tailEnd/>
              </a:ln>
            </p:spPr>
            <p:txBody>
              <a:bodyPr/>
              <a:lstStyle/>
              <a:p>
                <a:endParaRPr lang="en-US"/>
              </a:p>
            </p:txBody>
          </p:sp>
          <p:sp>
            <p:nvSpPr>
              <p:cNvPr id="42030" name="Line 10"/>
              <p:cNvSpPr>
                <a:spLocks noChangeShapeType="1"/>
              </p:cNvSpPr>
              <p:nvPr/>
            </p:nvSpPr>
            <p:spPr bwMode="auto">
              <a:xfrm>
                <a:off x="5040" y="3798"/>
                <a:ext cx="0" cy="192"/>
              </a:xfrm>
              <a:prstGeom prst="line">
                <a:avLst/>
              </a:prstGeom>
              <a:noFill/>
              <a:ln w="9525">
                <a:solidFill>
                  <a:schemeClr val="tx1"/>
                </a:solidFill>
                <a:round/>
                <a:headEnd/>
                <a:tailEnd/>
              </a:ln>
            </p:spPr>
            <p:txBody>
              <a:bodyPr/>
              <a:lstStyle/>
              <a:p>
                <a:endParaRPr lang="en-US"/>
              </a:p>
            </p:txBody>
          </p:sp>
          <p:sp>
            <p:nvSpPr>
              <p:cNvPr id="42031" name="Line 11"/>
              <p:cNvSpPr>
                <a:spLocks noChangeShapeType="1"/>
              </p:cNvSpPr>
              <p:nvPr/>
            </p:nvSpPr>
            <p:spPr bwMode="auto">
              <a:xfrm>
                <a:off x="5664" y="3798"/>
                <a:ext cx="0" cy="192"/>
              </a:xfrm>
              <a:prstGeom prst="line">
                <a:avLst/>
              </a:prstGeom>
              <a:noFill/>
              <a:ln w="9525">
                <a:solidFill>
                  <a:schemeClr val="tx1"/>
                </a:solidFill>
                <a:round/>
                <a:headEnd/>
                <a:tailEnd/>
              </a:ln>
            </p:spPr>
            <p:txBody>
              <a:bodyPr/>
              <a:lstStyle/>
              <a:p>
                <a:endParaRPr lang="en-US"/>
              </a:p>
            </p:txBody>
          </p:sp>
          <p:sp>
            <p:nvSpPr>
              <p:cNvPr id="42032" name="Text Box 12"/>
              <p:cNvSpPr txBox="1">
                <a:spLocks noChangeArrowheads="1"/>
              </p:cNvSpPr>
              <p:nvPr/>
            </p:nvSpPr>
            <p:spPr bwMode="auto">
              <a:xfrm>
                <a:off x="1488" y="3666"/>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1</a:t>
                </a:r>
                <a:endParaRPr lang="en-GB">
                  <a:latin typeface="Gill Sans MT" pitchFamily="34" charset="0"/>
                </a:endParaRPr>
              </a:p>
            </p:txBody>
          </p:sp>
          <p:sp>
            <p:nvSpPr>
              <p:cNvPr id="42033" name="Text Box 13"/>
              <p:cNvSpPr txBox="1">
                <a:spLocks noChangeArrowheads="1"/>
              </p:cNvSpPr>
              <p:nvPr/>
            </p:nvSpPr>
            <p:spPr bwMode="auto">
              <a:xfrm>
                <a:off x="2112" y="3666"/>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2</a:t>
                </a:r>
                <a:endParaRPr lang="en-GB">
                  <a:latin typeface="Gill Sans MT" pitchFamily="34" charset="0"/>
                </a:endParaRPr>
              </a:p>
            </p:txBody>
          </p:sp>
          <p:sp>
            <p:nvSpPr>
              <p:cNvPr id="42034" name="Text Box 14"/>
              <p:cNvSpPr txBox="1">
                <a:spLocks noChangeArrowheads="1"/>
              </p:cNvSpPr>
              <p:nvPr/>
            </p:nvSpPr>
            <p:spPr bwMode="auto">
              <a:xfrm>
                <a:off x="3340" y="3666"/>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4</a:t>
                </a:r>
                <a:endParaRPr lang="en-GB">
                  <a:latin typeface="Gill Sans MT" pitchFamily="34" charset="0"/>
                </a:endParaRPr>
              </a:p>
            </p:txBody>
          </p:sp>
          <p:sp>
            <p:nvSpPr>
              <p:cNvPr id="42035" name="Text Box 15"/>
              <p:cNvSpPr txBox="1">
                <a:spLocks noChangeArrowheads="1"/>
              </p:cNvSpPr>
              <p:nvPr/>
            </p:nvSpPr>
            <p:spPr bwMode="auto">
              <a:xfrm>
                <a:off x="4608" y="3673"/>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6</a:t>
                </a:r>
                <a:endParaRPr lang="en-GB">
                  <a:latin typeface="Gill Sans MT" pitchFamily="34" charset="0"/>
                </a:endParaRPr>
              </a:p>
            </p:txBody>
          </p:sp>
          <p:sp>
            <p:nvSpPr>
              <p:cNvPr id="42036" name="Text Box 16"/>
              <p:cNvSpPr txBox="1">
                <a:spLocks noChangeArrowheads="1"/>
              </p:cNvSpPr>
              <p:nvPr/>
            </p:nvSpPr>
            <p:spPr bwMode="auto">
              <a:xfrm>
                <a:off x="1248" y="3878"/>
                <a:ext cx="720"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Cycle</a:t>
                </a:r>
                <a:endParaRPr lang="en-GB">
                  <a:latin typeface="Gill Sans MT" pitchFamily="34" charset="0"/>
                </a:endParaRPr>
              </a:p>
            </p:txBody>
          </p:sp>
          <p:sp>
            <p:nvSpPr>
              <p:cNvPr id="42037" name="Line 17"/>
              <p:cNvSpPr>
                <a:spLocks noChangeShapeType="1"/>
              </p:cNvSpPr>
              <p:nvPr/>
            </p:nvSpPr>
            <p:spPr bwMode="auto">
              <a:xfrm>
                <a:off x="4416" y="3798"/>
                <a:ext cx="0" cy="192"/>
              </a:xfrm>
              <a:prstGeom prst="line">
                <a:avLst/>
              </a:prstGeom>
              <a:noFill/>
              <a:ln w="9525">
                <a:solidFill>
                  <a:schemeClr val="tx1"/>
                </a:solidFill>
                <a:round/>
                <a:headEnd/>
                <a:tailEnd/>
              </a:ln>
            </p:spPr>
            <p:txBody>
              <a:bodyPr/>
              <a:lstStyle/>
              <a:p>
                <a:endParaRPr lang="en-US"/>
              </a:p>
            </p:txBody>
          </p:sp>
          <p:sp>
            <p:nvSpPr>
              <p:cNvPr id="42038" name="Line 18"/>
              <p:cNvSpPr>
                <a:spLocks noChangeShapeType="1"/>
              </p:cNvSpPr>
              <p:nvPr/>
            </p:nvSpPr>
            <p:spPr bwMode="auto">
              <a:xfrm>
                <a:off x="3168" y="3798"/>
                <a:ext cx="0" cy="192"/>
              </a:xfrm>
              <a:prstGeom prst="line">
                <a:avLst/>
              </a:prstGeom>
              <a:noFill/>
              <a:ln w="9525">
                <a:solidFill>
                  <a:schemeClr val="tx1"/>
                </a:solidFill>
                <a:round/>
                <a:headEnd/>
                <a:tailEnd/>
              </a:ln>
            </p:spPr>
            <p:txBody>
              <a:bodyPr/>
              <a:lstStyle/>
              <a:p>
                <a:endParaRPr lang="en-US"/>
              </a:p>
            </p:txBody>
          </p:sp>
          <p:sp>
            <p:nvSpPr>
              <p:cNvPr id="42039" name="Line 19"/>
              <p:cNvSpPr>
                <a:spLocks noChangeShapeType="1"/>
              </p:cNvSpPr>
              <p:nvPr/>
            </p:nvSpPr>
            <p:spPr bwMode="auto">
              <a:xfrm>
                <a:off x="2544" y="3798"/>
                <a:ext cx="0" cy="192"/>
              </a:xfrm>
              <a:prstGeom prst="line">
                <a:avLst/>
              </a:prstGeom>
              <a:noFill/>
              <a:ln w="9525">
                <a:solidFill>
                  <a:schemeClr val="tx1"/>
                </a:solidFill>
                <a:round/>
                <a:headEnd/>
                <a:tailEnd/>
              </a:ln>
            </p:spPr>
            <p:txBody>
              <a:bodyPr/>
              <a:lstStyle/>
              <a:p>
                <a:endParaRPr lang="en-US"/>
              </a:p>
            </p:txBody>
          </p:sp>
          <p:sp>
            <p:nvSpPr>
              <p:cNvPr id="42040" name="Text Box 20"/>
              <p:cNvSpPr txBox="1">
                <a:spLocks noChangeArrowheads="1"/>
              </p:cNvSpPr>
              <p:nvPr/>
            </p:nvSpPr>
            <p:spPr bwMode="auto">
              <a:xfrm>
                <a:off x="2692" y="3666"/>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3</a:t>
                </a:r>
                <a:endParaRPr lang="en-GB">
                  <a:latin typeface="Gill Sans MT" pitchFamily="34" charset="0"/>
                </a:endParaRPr>
              </a:p>
            </p:txBody>
          </p:sp>
          <p:sp>
            <p:nvSpPr>
              <p:cNvPr id="42041" name="Text Box 21"/>
              <p:cNvSpPr txBox="1">
                <a:spLocks noChangeArrowheads="1"/>
              </p:cNvSpPr>
              <p:nvPr/>
            </p:nvSpPr>
            <p:spPr bwMode="auto">
              <a:xfrm>
                <a:off x="3964" y="3664"/>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5</a:t>
                </a:r>
                <a:endParaRPr lang="en-GB">
                  <a:latin typeface="Gill Sans MT" pitchFamily="34" charset="0"/>
                </a:endParaRPr>
              </a:p>
            </p:txBody>
          </p:sp>
          <p:sp>
            <p:nvSpPr>
              <p:cNvPr id="42042" name="Text Box 22"/>
              <p:cNvSpPr txBox="1">
                <a:spLocks noChangeArrowheads="1"/>
              </p:cNvSpPr>
              <p:nvPr/>
            </p:nvSpPr>
            <p:spPr bwMode="auto">
              <a:xfrm>
                <a:off x="5200" y="3664"/>
                <a:ext cx="288" cy="250"/>
              </a:xfrm>
              <a:prstGeom prst="rect">
                <a:avLst/>
              </a:prstGeom>
              <a:noFill/>
              <a:ln w="9525">
                <a:noFill/>
                <a:miter lim="800000"/>
                <a:headEnd/>
                <a:tailEnd/>
              </a:ln>
            </p:spPr>
            <p:txBody>
              <a:bodyPr>
                <a:spAutoFit/>
              </a:bodyPr>
              <a:lstStyle/>
              <a:p>
                <a:pPr algn="ctr">
                  <a:spcBef>
                    <a:spcPct val="50000"/>
                  </a:spcBef>
                </a:pPr>
                <a:r>
                  <a:rPr lang="de-DE">
                    <a:latin typeface="Gill Sans MT" pitchFamily="34" charset="0"/>
                  </a:rPr>
                  <a:t>7</a:t>
                </a:r>
                <a:endParaRPr lang="en-GB">
                  <a:latin typeface="Gill Sans MT" pitchFamily="34" charset="0"/>
                </a:endParaRPr>
              </a:p>
            </p:txBody>
          </p:sp>
        </p:grpSp>
        <p:grpSp>
          <p:nvGrpSpPr>
            <p:cNvPr id="41991" name="Group 23"/>
            <p:cNvGrpSpPr>
              <a:grpSpLocks/>
            </p:cNvGrpSpPr>
            <p:nvPr/>
          </p:nvGrpSpPr>
          <p:grpSpPr bwMode="auto">
            <a:xfrm>
              <a:off x="48" y="1920"/>
              <a:ext cx="5616" cy="1526"/>
              <a:chOff x="48" y="1920"/>
              <a:chExt cx="5616" cy="1526"/>
            </a:xfrm>
          </p:grpSpPr>
          <p:sp>
            <p:nvSpPr>
              <p:cNvPr id="41992" name="Text Box 24"/>
              <p:cNvSpPr txBox="1">
                <a:spLocks noChangeArrowheads="1"/>
              </p:cNvSpPr>
              <p:nvPr/>
            </p:nvSpPr>
            <p:spPr bwMode="auto">
              <a:xfrm>
                <a:off x="1296" y="1920"/>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dirty="0">
                    <a:latin typeface="Gill Sans MT" pitchFamily="34" charset="0"/>
                  </a:rPr>
                  <a:t>Fetch</a:t>
                </a:r>
                <a:endParaRPr lang="en-GB" sz="1600" dirty="0">
                  <a:latin typeface="Gill Sans MT" pitchFamily="34" charset="0"/>
                </a:endParaRPr>
              </a:p>
            </p:txBody>
          </p:sp>
          <p:sp>
            <p:nvSpPr>
              <p:cNvPr id="41993" name="Text Box 25"/>
              <p:cNvSpPr txBox="1">
                <a:spLocks noChangeArrowheads="1"/>
              </p:cNvSpPr>
              <p:nvPr/>
            </p:nvSpPr>
            <p:spPr bwMode="auto">
              <a:xfrm>
                <a:off x="1920" y="1920"/>
                <a:ext cx="624" cy="218"/>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Decode</a:t>
                </a:r>
                <a:endParaRPr lang="en-GB" sz="1600">
                  <a:latin typeface="Gill Sans MT" pitchFamily="34" charset="0"/>
                </a:endParaRPr>
              </a:p>
            </p:txBody>
          </p:sp>
          <p:sp>
            <p:nvSpPr>
              <p:cNvPr id="41994" name="Text Box 26"/>
              <p:cNvSpPr txBox="1">
                <a:spLocks noChangeArrowheads="1"/>
              </p:cNvSpPr>
              <p:nvPr/>
            </p:nvSpPr>
            <p:spPr bwMode="auto">
              <a:xfrm>
                <a:off x="2544" y="1920"/>
                <a:ext cx="624" cy="218"/>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Execute</a:t>
                </a:r>
                <a:endParaRPr lang="en-GB" sz="1600">
                  <a:latin typeface="Gill Sans MT" pitchFamily="34" charset="0"/>
                </a:endParaRPr>
              </a:p>
            </p:txBody>
          </p:sp>
          <p:sp>
            <p:nvSpPr>
              <p:cNvPr id="41995" name="Text Box 27"/>
              <p:cNvSpPr txBox="1">
                <a:spLocks noChangeArrowheads="1"/>
              </p:cNvSpPr>
              <p:nvPr/>
            </p:nvSpPr>
            <p:spPr bwMode="auto">
              <a:xfrm>
                <a:off x="1920" y="2138"/>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Fetch</a:t>
                </a:r>
                <a:endParaRPr lang="en-GB" sz="1600">
                  <a:latin typeface="Gill Sans MT" pitchFamily="34" charset="0"/>
                </a:endParaRPr>
              </a:p>
            </p:txBody>
          </p:sp>
          <p:sp>
            <p:nvSpPr>
              <p:cNvPr id="41996" name="Text Box 28"/>
              <p:cNvSpPr txBox="1">
                <a:spLocks noChangeArrowheads="1"/>
              </p:cNvSpPr>
              <p:nvPr/>
            </p:nvSpPr>
            <p:spPr bwMode="auto">
              <a:xfrm>
                <a:off x="2544" y="2138"/>
                <a:ext cx="624" cy="218"/>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Decode</a:t>
                </a:r>
                <a:endParaRPr lang="en-GB" sz="1600">
                  <a:latin typeface="Gill Sans MT" pitchFamily="34" charset="0"/>
                </a:endParaRPr>
              </a:p>
            </p:txBody>
          </p:sp>
          <p:sp>
            <p:nvSpPr>
              <p:cNvPr id="41997" name="Text Box 29"/>
              <p:cNvSpPr txBox="1">
                <a:spLocks noChangeArrowheads="1"/>
              </p:cNvSpPr>
              <p:nvPr/>
            </p:nvSpPr>
            <p:spPr bwMode="auto">
              <a:xfrm>
                <a:off x="3168" y="2138"/>
                <a:ext cx="624" cy="218"/>
              </a:xfrm>
              <a:prstGeom prst="rect">
                <a:avLst/>
              </a:prstGeom>
              <a:noFill/>
              <a:ln w="9525">
                <a:solidFill>
                  <a:schemeClr val="tx1"/>
                </a:solidFill>
                <a:miter lim="800000"/>
                <a:headEnd/>
                <a:tailEnd/>
              </a:ln>
            </p:spPr>
            <p:txBody>
              <a:bodyPr>
                <a:spAutoFit/>
              </a:bodyPr>
              <a:lstStyle/>
              <a:p>
                <a:pPr algn="ctr">
                  <a:spcBef>
                    <a:spcPct val="50000"/>
                  </a:spcBef>
                </a:pPr>
                <a:endParaRPr lang="en-GB" sz="1600">
                  <a:latin typeface="Gill Sans MT" pitchFamily="34" charset="0"/>
                </a:endParaRPr>
              </a:p>
            </p:txBody>
          </p:sp>
          <p:sp>
            <p:nvSpPr>
              <p:cNvPr id="41998" name="Text Box 30"/>
              <p:cNvSpPr txBox="1">
                <a:spLocks noChangeArrowheads="1"/>
              </p:cNvSpPr>
              <p:nvPr/>
            </p:nvSpPr>
            <p:spPr bwMode="auto">
              <a:xfrm>
                <a:off x="2544" y="2356"/>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Fetch</a:t>
                </a:r>
                <a:endParaRPr lang="en-GB" sz="1600">
                  <a:latin typeface="Gill Sans MT" pitchFamily="34" charset="0"/>
                </a:endParaRPr>
              </a:p>
            </p:txBody>
          </p:sp>
          <p:sp>
            <p:nvSpPr>
              <p:cNvPr id="41999" name="Text Box 31"/>
              <p:cNvSpPr txBox="1">
                <a:spLocks noChangeArrowheads="1"/>
              </p:cNvSpPr>
              <p:nvPr/>
            </p:nvSpPr>
            <p:spPr bwMode="auto">
              <a:xfrm>
                <a:off x="3168" y="2574"/>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Fetch</a:t>
                </a:r>
                <a:endParaRPr lang="en-GB" sz="1600">
                  <a:latin typeface="Gill Sans MT" pitchFamily="34" charset="0"/>
                </a:endParaRPr>
              </a:p>
            </p:txBody>
          </p:sp>
          <p:sp>
            <p:nvSpPr>
              <p:cNvPr id="42000" name="Text Box 32"/>
              <p:cNvSpPr txBox="1">
                <a:spLocks noChangeArrowheads="1"/>
              </p:cNvSpPr>
              <p:nvPr/>
            </p:nvSpPr>
            <p:spPr bwMode="auto">
              <a:xfrm>
                <a:off x="3792" y="2574"/>
                <a:ext cx="624" cy="218"/>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Decode</a:t>
                </a:r>
                <a:endParaRPr lang="en-GB" sz="1600">
                  <a:latin typeface="Gill Sans MT" pitchFamily="34" charset="0"/>
                </a:endParaRPr>
              </a:p>
            </p:txBody>
          </p:sp>
          <p:sp>
            <p:nvSpPr>
              <p:cNvPr id="42001" name="Text Box 33"/>
              <p:cNvSpPr txBox="1">
                <a:spLocks noChangeArrowheads="1"/>
              </p:cNvSpPr>
              <p:nvPr/>
            </p:nvSpPr>
            <p:spPr bwMode="auto">
              <a:xfrm>
                <a:off x="4416" y="2574"/>
                <a:ext cx="624" cy="218"/>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Execute</a:t>
                </a:r>
                <a:endParaRPr lang="en-GB" sz="1600">
                  <a:latin typeface="Gill Sans MT" pitchFamily="34" charset="0"/>
                </a:endParaRPr>
              </a:p>
            </p:txBody>
          </p:sp>
          <p:sp>
            <p:nvSpPr>
              <p:cNvPr id="42002" name="Text Box 34"/>
              <p:cNvSpPr txBox="1">
                <a:spLocks noChangeArrowheads="1"/>
              </p:cNvSpPr>
              <p:nvPr/>
            </p:nvSpPr>
            <p:spPr bwMode="auto">
              <a:xfrm>
                <a:off x="48" y="1920"/>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BL</a:t>
                </a:r>
                <a:endParaRPr lang="en-GB" sz="1600">
                  <a:latin typeface="Gill Sans MT" pitchFamily="34" charset="0"/>
                </a:endParaRPr>
              </a:p>
            </p:txBody>
          </p:sp>
          <p:sp>
            <p:nvSpPr>
              <p:cNvPr id="42003" name="Text Box 35"/>
              <p:cNvSpPr txBox="1">
                <a:spLocks noChangeArrowheads="1"/>
              </p:cNvSpPr>
              <p:nvPr/>
            </p:nvSpPr>
            <p:spPr bwMode="auto">
              <a:xfrm>
                <a:off x="48" y="2138"/>
                <a:ext cx="624" cy="212"/>
              </a:xfrm>
              <a:prstGeom prst="rect">
                <a:avLst/>
              </a:prstGeom>
              <a:noFill/>
              <a:ln w="9525">
                <a:noFill/>
                <a:miter lim="800000"/>
                <a:headEnd/>
                <a:tailEnd/>
              </a:ln>
            </p:spPr>
            <p:txBody>
              <a:bodyPr>
                <a:spAutoFit/>
              </a:bodyPr>
              <a:lstStyle/>
              <a:p>
                <a:pPr algn="ctr">
                  <a:spcBef>
                    <a:spcPct val="50000"/>
                  </a:spcBef>
                </a:pPr>
                <a:r>
                  <a:rPr lang="de-DE" sz="1600">
                    <a:solidFill>
                      <a:srgbClr val="C0C0C0"/>
                    </a:solidFill>
                    <a:latin typeface="Gill Sans MT" pitchFamily="34" charset="0"/>
                  </a:rPr>
                  <a:t>X</a:t>
                </a:r>
                <a:endParaRPr lang="en-GB" sz="1600">
                  <a:solidFill>
                    <a:srgbClr val="C0C0C0"/>
                  </a:solidFill>
                  <a:latin typeface="Gill Sans MT" pitchFamily="34" charset="0"/>
                </a:endParaRPr>
              </a:p>
            </p:txBody>
          </p:sp>
          <p:sp>
            <p:nvSpPr>
              <p:cNvPr id="42004" name="Text Box 36"/>
              <p:cNvSpPr txBox="1">
                <a:spLocks noChangeArrowheads="1"/>
              </p:cNvSpPr>
              <p:nvPr/>
            </p:nvSpPr>
            <p:spPr bwMode="auto">
              <a:xfrm>
                <a:off x="48" y="2356"/>
                <a:ext cx="624" cy="212"/>
              </a:xfrm>
              <a:prstGeom prst="rect">
                <a:avLst/>
              </a:prstGeom>
              <a:noFill/>
              <a:ln w="9525">
                <a:noFill/>
                <a:miter lim="800000"/>
                <a:headEnd/>
                <a:tailEnd/>
              </a:ln>
            </p:spPr>
            <p:txBody>
              <a:bodyPr>
                <a:spAutoFit/>
              </a:bodyPr>
              <a:lstStyle/>
              <a:p>
                <a:pPr algn="ctr">
                  <a:spcBef>
                    <a:spcPct val="50000"/>
                  </a:spcBef>
                </a:pPr>
                <a:r>
                  <a:rPr lang="de-DE" sz="1600">
                    <a:solidFill>
                      <a:srgbClr val="C0C0C0"/>
                    </a:solidFill>
                    <a:latin typeface="Gill Sans MT" pitchFamily="34" charset="0"/>
                  </a:rPr>
                  <a:t>X</a:t>
                </a:r>
                <a:endParaRPr lang="en-GB" sz="1600">
                  <a:solidFill>
                    <a:srgbClr val="C0C0C0"/>
                  </a:solidFill>
                  <a:latin typeface="Gill Sans MT" pitchFamily="34" charset="0"/>
                </a:endParaRPr>
              </a:p>
            </p:txBody>
          </p:sp>
          <p:sp>
            <p:nvSpPr>
              <p:cNvPr id="42005" name="Text Box 37"/>
              <p:cNvSpPr txBox="1">
                <a:spLocks noChangeArrowheads="1"/>
              </p:cNvSpPr>
              <p:nvPr/>
            </p:nvSpPr>
            <p:spPr bwMode="auto">
              <a:xfrm>
                <a:off x="48" y="2574"/>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ADD</a:t>
                </a:r>
                <a:endParaRPr lang="en-GB" sz="1600">
                  <a:latin typeface="Gill Sans MT" pitchFamily="34" charset="0"/>
                </a:endParaRPr>
              </a:p>
            </p:txBody>
          </p:sp>
          <p:sp>
            <p:nvSpPr>
              <p:cNvPr id="42006" name="Text Box 38"/>
              <p:cNvSpPr txBox="1">
                <a:spLocks noChangeArrowheads="1"/>
              </p:cNvSpPr>
              <p:nvPr/>
            </p:nvSpPr>
            <p:spPr bwMode="auto">
              <a:xfrm>
                <a:off x="48" y="2792"/>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SUB</a:t>
                </a:r>
                <a:endParaRPr lang="en-GB" sz="1600">
                  <a:latin typeface="Gill Sans MT" pitchFamily="34" charset="0"/>
                </a:endParaRPr>
              </a:p>
            </p:txBody>
          </p:sp>
          <p:sp>
            <p:nvSpPr>
              <p:cNvPr id="42007" name="Text Box 39"/>
              <p:cNvSpPr txBox="1">
                <a:spLocks noChangeArrowheads="1"/>
              </p:cNvSpPr>
              <p:nvPr/>
            </p:nvSpPr>
            <p:spPr bwMode="auto">
              <a:xfrm>
                <a:off x="48" y="3010"/>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MOV</a:t>
                </a:r>
                <a:endParaRPr lang="en-GB" sz="1600">
                  <a:latin typeface="Gill Sans MT" pitchFamily="34" charset="0"/>
                </a:endParaRPr>
              </a:p>
            </p:txBody>
          </p:sp>
          <p:sp>
            <p:nvSpPr>
              <p:cNvPr id="42008" name="Text Box 40"/>
              <p:cNvSpPr txBox="1">
                <a:spLocks noChangeArrowheads="1"/>
              </p:cNvSpPr>
              <p:nvPr/>
            </p:nvSpPr>
            <p:spPr bwMode="auto">
              <a:xfrm>
                <a:off x="3168" y="1920"/>
                <a:ext cx="624" cy="218"/>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Linkret</a:t>
                </a:r>
                <a:endParaRPr lang="en-GB" sz="1600">
                  <a:latin typeface="Gill Sans MT" pitchFamily="34" charset="0"/>
                </a:endParaRPr>
              </a:p>
            </p:txBody>
          </p:sp>
          <p:sp>
            <p:nvSpPr>
              <p:cNvPr id="42009" name="Text Box 41"/>
              <p:cNvSpPr txBox="1">
                <a:spLocks noChangeArrowheads="1"/>
              </p:cNvSpPr>
              <p:nvPr/>
            </p:nvSpPr>
            <p:spPr bwMode="auto">
              <a:xfrm>
                <a:off x="3792" y="1920"/>
                <a:ext cx="624" cy="218"/>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Adjust</a:t>
                </a:r>
                <a:endParaRPr lang="en-GB" sz="1600">
                  <a:latin typeface="Gill Sans MT" pitchFamily="34" charset="0"/>
                </a:endParaRPr>
              </a:p>
            </p:txBody>
          </p:sp>
          <p:sp>
            <p:nvSpPr>
              <p:cNvPr id="42010" name="Text Box 42"/>
              <p:cNvSpPr txBox="1">
                <a:spLocks noChangeArrowheads="1"/>
              </p:cNvSpPr>
              <p:nvPr/>
            </p:nvSpPr>
            <p:spPr bwMode="auto">
              <a:xfrm>
                <a:off x="3792" y="2138"/>
                <a:ext cx="624" cy="218"/>
              </a:xfrm>
              <a:prstGeom prst="rect">
                <a:avLst/>
              </a:prstGeom>
              <a:noFill/>
              <a:ln w="9525">
                <a:solidFill>
                  <a:schemeClr val="tx1"/>
                </a:solidFill>
                <a:miter lim="800000"/>
                <a:headEnd/>
                <a:tailEnd/>
              </a:ln>
            </p:spPr>
            <p:txBody>
              <a:bodyPr>
                <a:spAutoFit/>
              </a:bodyPr>
              <a:lstStyle/>
              <a:p>
                <a:pPr algn="ctr">
                  <a:spcBef>
                    <a:spcPct val="50000"/>
                  </a:spcBef>
                </a:pPr>
                <a:endParaRPr lang="en-GB" sz="1600">
                  <a:latin typeface="Gill Sans MT" pitchFamily="34" charset="0"/>
                </a:endParaRPr>
              </a:p>
            </p:txBody>
          </p:sp>
          <p:sp>
            <p:nvSpPr>
              <p:cNvPr id="42011" name="Text Box 43"/>
              <p:cNvSpPr txBox="1">
                <a:spLocks noChangeArrowheads="1"/>
              </p:cNvSpPr>
              <p:nvPr/>
            </p:nvSpPr>
            <p:spPr bwMode="auto">
              <a:xfrm>
                <a:off x="3168" y="2356"/>
                <a:ext cx="624" cy="218"/>
              </a:xfrm>
              <a:prstGeom prst="rect">
                <a:avLst/>
              </a:prstGeom>
              <a:noFill/>
              <a:ln w="9525">
                <a:solidFill>
                  <a:schemeClr val="tx1"/>
                </a:solidFill>
                <a:miter lim="800000"/>
                <a:headEnd/>
                <a:tailEnd/>
              </a:ln>
            </p:spPr>
            <p:txBody>
              <a:bodyPr>
                <a:spAutoFit/>
              </a:bodyPr>
              <a:lstStyle/>
              <a:p>
                <a:pPr algn="ctr">
                  <a:spcBef>
                    <a:spcPct val="50000"/>
                  </a:spcBef>
                </a:pPr>
                <a:endParaRPr lang="en-GB" sz="1600">
                  <a:latin typeface="Gill Sans MT" pitchFamily="34" charset="0"/>
                </a:endParaRPr>
              </a:p>
            </p:txBody>
          </p:sp>
          <p:sp>
            <p:nvSpPr>
              <p:cNvPr id="42012" name="Text Box 44"/>
              <p:cNvSpPr txBox="1">
                <a:spLocks noChangeArrowheads="1"/>
              </p:cNvSpPr>
              <p:nvPr/>
            </p:nvSpPr>
            <p:spPr bwMode="auto">
              <a:xfrm>
                <a:off x="3792" y="2356"/>
                <a:ext cx="624" cy="218"/>
              </a:xfrm>
              <a:prstGeom prst="rect">
                <a:avLst/>
              </a:prstGeom>
              <a:noFill/>
              <a:ln w="9525">
                <a:solidFill>
                  <a:schemeClr val="tx1"/>
                </a:solidFill>
                <a:miter lim="800000"/>
                <a:headEnd/>
                <a:tailEnd/>
              </a:ln>
            </p:spPr>
            <p:txBody>
              <a:bodyPr>
                <a:spAutoFit/>
              </a:bodyPr>
              <a:lstStyle/>
              <a:p>
                <a:pPr algn="ctr">
                  <a:spcBef>
                    <a:spcPct val="50000"/>
                  </a:spcBef>
                </a:pPr>
                <a:endParaRPr lang="en-GB" sz="1600">
                  <a:latin typeface="Gill Sans MT" pitchFamily="34" charset="0"/>
                </a:endParaRPr>
              </a:p>
            </p:txBody>
          </p:sp>
          <p:sp>
            <p:nvSpPr>
              <p:cNvPr id="42013" name="Text Box 45"/>
              <p:cNvSpPr txBox="1">
                <a:spLocks noChangeArrowheads="1"/>
              </p:cNvSpPr>
              <p:nvPr/>
            </p:nvSpPr>
            <p:spPr bwMode="auto">
              <a:xfrm>
                <a:off x="3792" y="2792"/>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Fetch</a:t>
                </a:r>
                <a:endParaRPr lang="en-GB" sz="1600">
                  <a:latin typeface="Gill Sans MT" pitchFamily="34" charset="0"/>
                </a:endParaRPr>
              </a:p>
            </p:txBody>
          </p:sp>
          <p:sp>
            <p:nvSpPr>
              <p:cNvPr id="42014" name="Text Box 46"/>
              <p:cNvSpPr txBox="1">
                <a:spLocks noChangeArrowheads="1"/>
              </p:cNvSpPr>
              <p:nvPr/>
            </p:nvSpPr>
            <p:spPr bwMode="auto">
              <a:xfrm>
                <a:off x="4416" y="2792"/>
                <a:ext cx="624" cy="218"/>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Decode</a:t>
                </a:r>
                <a:endParaRPr lang="en-GB" sz="1600">
                  <a:latin typeface="Gill Sans MT" pitchFamily="34" charset="0"/>
                </a:endParaRPr>
              </a:p>
            </p:txBody>
          </p:sp>
          <p:sp>
            <p:nvSpPr>
              <p:cNvPr id="42015" name="Text Box 47"/>
              <p:cNvSpPr txBox="1">
                <a:spLocks noChangeArrowheads="1"/>
              </p:cNvSpPr>
              <p:nvPr/>
            </p:nvSpPr>
            <p:spPr bwMode="auto">
              <a:xfrm>
                <a:off x="5040" y="2792"/>
                <a:ext cx="624" cy="218"/>
              </a:xfrm>
              <a:prstGeom prst="rect">
                <a:avLst/>
              </a:prstGeom>
              <a:solidFill>
                <a:srgbClr val="FFFF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dirty="0">
                    <a:latin typeface="Gill Sans MT" pitchFamily="34" charset="0"/>
                  </a:rPr>
                  <a:t>Execute</a:t>
                </a:r>
                <a:endParaRPr lang="en-GB" sz="1600" dirty="0">
                  <a:latin typeface="Gill Sans MT" pitchFamily="34" charset="0"/>
                </a:endParaRPr>
              </a:p>
            </p:txBody>
          </p:sp>
          <p:sp>
            <p:nvSpPr>
              <p:cNvPr id="42016" name="Text Box 48"/>
              <p:cNvSpPr txBox="1">
                <a:spLocks noChangeArrowheads="1"/>
              </p:cNvSpPr>
              <p:nvPr/>
            </p:nvSpPr>
            <p:spPr bwMode="auto">
              <a:xfrm>
                <a:off x="4416" y="3010"/>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Fetch</a:t>
                </a:r>
                <a:endParaRPr lang="en-GB" sz="1600">
                  <a:latin typeface="Gill Sans MT" pitchFamily="34" charset="0"/>
                </a:endParaRPr>
              </a:p>
            </p:txBody>
          </p:sp>
          <p:sp>
            <p:nvSpPr>
              <p:cNvPr id="42017" name="Text Box 49"/>
              <p:cNvSpPr txBox="1">
                <a:spLocks noChangeArrowheads="1"/>
              </p:cNvSpPr>
              <p:nvPr/>
            </p:nvSpPr>
            <p:spPr bwMode="auto">
              <a:xfrm>
                <a:off x="5040" y="3228"/>
                <a:ext cx="624" cy="218"/>
              </a:xfrm>
              <a:prstGeom prst="rect">
                <a:avLst/>
              </a:prstGeom>
              <a:solidFill>
                <a:srgbClr val="66CC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a:latin typeface="Gill Sans MT" pitchFamily="34" charset="0"/>
                  </a:rPr>
                  <a:t>Fetch</a:t>
                </a:r>
                <a:endParaRPr lang="en-GB" sz="1600">
                  <a:latin typeface="Gill Sans MT" pitchFamily="34" charset="0"/>
                </a:endParaRPr>
              </a:p>
            </p:txBody>
          </p:sp>
          <p:sp>
            <p:nvSpPr>
              <p:cNvPr id="42018" name="Text Box 50"/>
              <p:cNvSpPr txBox="1">
                <a:spLocks noChangeArrowheads="1"/>
              </p:cNvSpPr>
              <p:nvPr/>
            </p:nvSpPr>
            <p:spPr bwMode="auto">
              <a:xfrm>
                <a:off x="48" y="3228"/>
                <a:ext cx="624" cy="212"/>
              </a:xfrm>
              <a:prstGeom prst="rect">
                <a:avLst/>
              </a:prstGeom>
              <a:noFill/>
              <a:ln w="9525">
                <a:noFill/>
                <a:miter lim="800000"/>
                <a:headEnd/>
                <a:tailEnd/>
              </a:ln>
            </p:spPr>
            <p:txBody>
              <a:bodyPr>
                <a:spAutoFit/>
              </a:bodyPr>
              <a:lstStyle/>
              <a:p>
                <a:pPr algn="ctr">
                  <a:spcBef>
                    <a:spcPct val="50000"/>
                  </a:spcBef>
                </a:pPr>
                <a:r>
                  <a:rPr lang="de-DE" sz="1600">
                    <a:latin typeface="Gill Sans MT" pitchFamily="34" charset="0"/>
                  </a:rPr>
                  <a:t>AND</a:t>
                </a:r>
                <a:endParaRPr lang="en-GB" sz="1600">
                  <a:latin typeface="Gill Sans MT" pitchFamily="34" charset="0"/>
                </a:endParaRPr>
              </a:p>
            </p:txBody>
          </p:sp>
          <p:sp>
            <p:nvSpPr>
              <p:cNvPr id="42019" name="Text Box 51"/>
              <p:cNvSpPr txBox="1">
                <a:spLocks noChangeArrowheads="1"/>
              </p:cNvSpPr>
              <p:nvPr/>
            </p:nvSpPr>
            <p:spPr bwMode="auto">
              <a:xfrm>
                <a:off x="672" y="1920"/>
                <a:ext cx="624" cy="212"/>
              </a:xfrm>
              <a:prstGeom prst="rect">
                <a:avLst/>
              </a:prstGeom>
              <a:noFill/>
              <a:ln w="9525">
                <a:noFill/>
                <a:miter lim="800000"/>
                <a:headEnd/>
                <a:tailEnd/>
              </a:ln>
            </p:spPr>
            <p:txBody>
              <a:bodyPr>
                <a:spAutoFit/>
              </a:bodyPr>
              <a:lstStyle/>
              <a:p>
                <a:pPr>
                  <a:spcBef>
                    <a:spcPct val="50000"/>
                  </a:spcBef>
                </a:pPr>
                <a:r>
                  <a:rPr lang="de-DE" sz="1600">
                    <a:solidFill>
                      <a:srgbClr val="0000FF"/>
                    </a:solidFill>
                    <a:latin typeface="Gill Sans MT" pitchFamily="34" charset="0"/>
                  </a:rPr>
                  <a:t>0x8000</a:t>
                </a:r>
                <a:endParaRPr lang="en-GB" sz="1600">
                  <a:solidFill>
                    <a:srgbClr val="0000FF"/>
                  </a:solidFill>
                  <a:latin typeface="Gill Sans MT" pitchFamily="34" charset="0"/>
                </a:endParaRPr>
              </a:p>
            </p:txBody>
          </p:sp>
          <p:sp>
            <p:nvSpPr>
              <p:cNvPr id="42020" name="Text Box 52"/>
              <p:cNvSpPr txBox="1">
                <a:spLocks noChangeArrowheads="1"/>
              </p:cNvSpPr>
              <p:nvPr/>
            </p:nvSpPr>
            <p:spPr bwMode="auto">
              <a:xfrm>
                <a:off x="672" y="2138"/>
                <a:ext cx="624" cy="212"/>
              </a:xfrm>
              <a:prstGeom prst="rect">
                <a:avLst/>
              </a:prstGeom>
              <a:noFill/>
              <a:ln w="9525">
                <a:noFill/>
                <a:miter lim="800000"/>
                <a:headEnd/>
                <a:tailEnd/>
              </a:ln>
            </p:spPr>
            <p:txBody>
              <a:bodyPr>
                <a:spAutoFit/>
              </a:bodyPr>
              <a:lstStyle/>
              <a:p>
                <a:pPr>
                  <a:spcBef>
                    <a:spcPct val="50000"/>
                  </a:spcBef>
                </a:pPr>
                <a:r>
                  <a:rPr lang="de-DE" sz="1600">
                    <a:solidFill>
                      <a:srgbClr val="0000FF"/>
                    </a:solidFill>
                    <a:latin typeface="Gill Sans MT" pitchFamily="34" charset="0"/>
                  </a:rPr>
                  <a:t>0x8004</a:t>
                </a:r>
                <a:endParaRPr lang="en-GB" sz="1600">
                  <a:solidFill>
                    <a:srgbClr val="0000FF"/>
                  </a:solidFill>
                  <a:latin typeface="Gill Sans MT" pitchFamily="34" charset="0"/>
                </a:endParaRPr>
              </a:p>
            </p:txBody>
          </p:sp>
          <p:sp>
            <p:nvSpPr>
              <p:cNvPr id="42021" name="Text Box 53"/>
              <p:cNvSpPr txBox="1">
                <a:spLocks noChangeArrowheads="1"/>
              </p:cNvSpPr>
              <p:nvPr/>
            </p:nvSpPr>
            <p:spPr bwMode="auto">
              <a:xfrm>
                <a:off x="672" y="2356"/>
                <a:ext cx="624" cy="212"/>
              </a:xfrm>
              <a:prstGeom prst="rect">
                <a:avLst/>
              </a:prstGeom>
              <a:noFill/>
              <a:ln w="9525">
                <a:noFill/>
                <a:miter lim="800000"/>
                <a:headEnd/>
                <a:tailEnd/>
              </a:ln>
            </p:spPr>
            <p:txBody>
              <a:bodyPr>
                <a:spAutoFit/>
              </a:bodyPr>
              <a:lstStyle/>
              <a:p>
                <a:pPr>
                  <a:spcBef>
                    <a:spcPct val="50000"/>
                  </a:spcBef>
                </a:pPr>
                <a:r>
                  <a:rPr lang="de-DE" sz="1600">
                    <a:solidFill>
                      <a:srgbClr val="0000FF"/>
                    </a:solidFill>
                    <a:latin typeface="Gill Sans MT" pitchFamily="34" charset="0"/>
                  </a:rPr>
                  <a:t>0x8008</a:t>
                </a:r>
                <a:endParaRPr lang="en-GB" sz="1600">
                  <a:solidFill>
                    <a:srgbClr val="0000FF"/>
                  </a:solidFill>
                  <a:latin typeface="Gill Sans MT" pitchFamily="34" charset="0"/>
                </a:endParaRPr>
              </a:p>
            </p:txBody>
          </p:sp>
          <p:sp>
            <p:nvSpPr>
              <p:cNvPr id="42022" name="Text Box 54"/>
              <p:cNvSpPr txBox="1">
                <a:spLocks noChangeArrowheads="1"/>
              </p:cNvSpPr>
              <p:nvPr/>
            </p:nvSpPr>
            <p:spPr bwMode="auto">
              <a:xfrm>
                <a:off x="672" y="2574"/>
                <a:ext cx="624" cy="212"/>
              </a:xfrm>
              <a:prstGeom prst="rect">
                <a:avLst/>
              </a:prstGeom>
              <a:noFill/>
              <a:ln w="9525">
                <a:noFill/>
                <a:miter lim="800000"/>
                <a:headEnd/>
                <a:tailEnd/>
              </a:ln>
            </p:spPr>
            <p:txBody>
              <a:bodyPr>
                <a:spAutoFit/>
              </a:bodyPr>
              <a:lstStyle/>
              <a:p>
                <a:pPr>
                  <a:spcBef>
                    <a:spcPct val="50000"/>
                  </a:spcBef>
                </a:pPr>
                <a:r>
                  <a:rPr lang="de-DE" sz="1600">
                    <a:solidFill>
                      <a:srgbClr val="009999"/>
                    </a:solidFill>
                    <a:latin typeface="Gill Sans MT" pitchFamily="34" charset="0"/>
                  </a:rPr>
                  <a:t>0x8FEC</a:t>
                </a:r>
                <a:endParaRPr lang="en-GB" sz="1600">
                  <a:solidFill>
                    <a:srgbClr val="009999"/>
                  </a:solidFill>
                  <a:latin typeface="Gill Sans MT" pitchFamily="34" charset="0"/>
                </a:endParaRPr>
              </a:p>
            </p:txBody>
          </p:sp>
          <p:sp>
            <p:nvSpPr>
              <p:cNvPr id="42023" name="Text Box 55"/>
              <p:cNvSpPr txBox="1">
                <a:spLocks noChangeArrowheads="1"/>
              </p:cNvSpPr>
              <p:nvPr/>
            </p:nvSpPr>
            <p:spPr bwMode="auto">
              <a:xfrm>
                <a:off x="672" y="2792"/>
                <a:ext cx="624" cy="212"/>
              </a:xfrm>
              <a:prstGeom prst="rect">
                <a:avLst/>
              </a:prstGeom>
              <a:noFill/>
              <a:ln w="9525">
                <a:noFill/>
                <a:miter lim="800000"/>
                <a:headEnd/>
                <a:tailEnd/>
              </a:ln>
            </p:spPr>
            <p:txBody>
              <a:bodyPr>
                <a:spAutoFit/>
              </a:bodyPr>
              <a:lstStyle/>
              <a:p>
                <a:pPr>
                  <a:spcBef>
                    <a:spcPct val="50000"/>
                  </a:spcBef>
                </a:pPr>
                <a:r>
                  <a:rPr lang="de-DE" sz="1600" dirty="0">
                    <a:solidFill>
                      <a:srgbClr val="009999"/>
                    </a:solidFill>
                    <a:latin typeface="Gill Sans MT" pitchFamily="34" charset="0"/>
                  </a:rPr>
                  <a:t>0x8FF0</a:t>
                </a:r>
                <a:endParaRPr lang="en-GB" sz="1600" dirty="0">
                  <a:solidFill>
                    <a:srgbClr val="009999"/>
                  </a:solidFill>
                  <a:latin typeface="Gill Sans MT" pitchFamily="34" charset="0"/>
                </a:endParaRPr>
              </a:p>
            </p:txBody>
          </p:sp>
          <p:sp>
            <p:nvSpPr>
              <p:cNvPr id="42024" name="Text Box 56"/>
              <p:cNvSpPr txBox="1">
                <a:spLocks noChangeArrowheads="1"/>
              </p:cNvSpPr>
              <p:nvPr/>
            </p:nvSpPr>
            <p:spPr bwMode="auto">
              <a:xfrm>
                <a:off x="672" y="3010"/>
                <a:ext cx="624" cy="212"/>
              </a:xfrm>
              <a:prstGeom prst="rect">
                <a:avLst/>
              </a:prstGeom>
              <a:noFill/>
              <a:ln w="9525">
                <a:noFill/>
                <a:miter lim="800000"/>
                <a:headEnd/>
                <a:tailEnd/>
              </a:ln>
            </p:spPr>
            <p:txBody>
              <a:bodyPr>
                <a:spAutoFit/>
              </a:bodyPr>
              <a:lstStyle/>
              <a:p>
                <a:pPr>
                  <a:spcBef>
                    <a:spcPct val="50000"/>
                  </a:spcBef>
                </a:pPr>
                <a:r>
                  <a:rPr lang="de-DE" sz="1600">
                    <a:solidFill>
                      <a:srgbClr val="009999"/>
                    </a:solidFill>
                    <a:latin typeface="Gill Sans MT" pitchFamily="34" charset="0"/>
                  </a:rPr>
                  <a:t>0x8FF4</a:t>
                </a:r>
                <a:endParaRPr lang="en-GB" sz="1600">
                  <a:solidFill>
                    <a:srgbClr val="009999"/>
                  </a:solidFill>
                  <a:latin typeface="Gill Sans MT" pitchFamily="34" charset="0"/>
                </a:endParaRPr>
              </a:p>
            </p:txBody>
          </p:sp>
          <p:sp>
            <p:nvSpPr>
              <p:cNvPr id="42025" name="Text Box 57"/>
              <p:cNvSpPr txBox="1">
                <a:spLocks noChangeArrowheads="1"/>
              </p:cNvSpPr>
              <p:nvPr/>
            </p:nvSpPr>
            <p:spPr bwMode="auto">
              <a:xfrm>
                <a:off x="672" y="3228"/>
                <a:ext cx="624" cy="212"/>
              </a:xfrm>
              <a:prstGeom prst="rect">
                <a:avLst/>
              </a:prstGeom>
              <a:noFill/>
              <a:ln w="9525">
                <a:noFill/>
                <a:miter lim="800000"/>
                <a:headEnd/>
                <a:tailEnd/>
              </a:ln>
            </p:spPr>
            <p:txBody>
              <a:bodyPr>
                <a:spAutoFit/>
              </a:bodyPr>
              <a:lstStyle/>
              <a:p>
                <a:pPr>
                  <a:spcBef>
                    <a:spcPct val="50000"/>
                  </a:spcBef>
                </a:pPr>
                <a:r>
                  <a:rPr lang="de-DE" sz="1600">
                    <a:solidFill>
                      <a:srgbClr val="009999"/>
                    </a:solidFill>
                    <a:latin typeface="Gill Sans MT" pitchFamily="34" charset="0"/>
                  </a:rPr>
                  <a:t>0x8FF8</a:t>
                </a:r>
                <a:endParaRPr lang="en-GB" sz="1600">
                  <a:solidFill>
                    <a:srgbClr val="009999"/>
                  </a:solidFill>
                  <a:latin typeface="Gill Sans MT" pitchFamily="34" charset="0"/>
                </a:endParaRPr>
              </a:p>
            </p:txBody>
          </p:sp>
        </p:grpSp>
      </p:grpSp>
      <p:sp>
        <p:nvSpPr>
          <p:cNvPr id="41989" name="Text Box 58"/>
          <p:cNvSpPr txBox="1">
            <a:spLocks noChangeArrowheads="1"/>
          </p:cNvSpPr>
          <p:nvPr/>
        </p:nvSpPr>
        <p:spPr bwMode="auto">
          <a:xfrm>
            <a:off x="7798027" y="4217988"/>
            <a:ext cx="990600" cy="346075"/>
          </a:xfrm>
          <a:prstGeom prst="rect">
            <a:avLst/>
          </a:prstGeom>
          <a:solidFill>
            <a:srgbClr val="00FFCC"/>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pPr>
            <a:r>
              <a:rPr lang="de-DE" sz="1600" dirty="0">
                <a:latin typeface="Gill Sans MT" pitchFamily="34" charset="0"/>
              </a:rPr>
              <a:t>Decode</a:t>
            </a:r>
            <a:endParaRPr lang="en-GB" sz="1600" dirty="0">
              <a:latin typeface="Gill Sans MT" pitchFamily="34" charset="0"/>
            </a:endParaRPr>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solidFill>
                  <a:schemeClr val="tx1">
                    <a:lumMod val="50000"/>
                    <a:lumOff val="50000"/>
                  </a:schemeClr>
                </a:solidFill>
              </a:rPr>
              <a:t>ARM Introduction </a:t>
            </a:r>
          </a:p>
          <a:p>
            <a:r>
              <a:rPr lang="en-US" dirty="0" smtClean="0">
                <a:solidFill>
                  <a:schemeClr val="tx1">
                    <a:lumMod val="50000"/>
                    <a:lumOff val="50000"/>
                  </a:schemeClr>
                </a:solidFill>
              </a:rPr>
              <a:t>Architecture Extensions</a:t>
            </a:r>
          </a:p>
          <a:p>
            <a:r>
              <a:rPr lang="en-US" dirty="0" smtClean="0">
                <a:solidFill>
                  <a:schemeClr val="tx1">
                    <a:lumMod val="50000"/>
                    <a:lumOff val="50000"/>
                  </a:schemeClr>
                </a:solidFill>
              </a:rPr>
              <a:t>ARM7TDMI-S</a:t>
            </a:r>
          </a:p>
          <a:p>
            <a:r>
              <a:rPr lang="en-US" dirty="0" smtClean="0">
                <a:solidFill>
                  <a:schemeClr val="tx1">
                    <a:lumMod val="50000"/>
                    <a:lumOff val="50000"/>
                  </a:schemeClr>
                </a:solidFill>
              </a:rPr>
              <a:t>Processor Modes</a:t>
            </a:r>
          </a:p>
          <a:p>
            <a:r>
              <a:rPr lang="en-US" sz="3100" dirty="0" smtClean="0">
                <a:solidFill>
                  <a:schemeClr val="tx1">
                    <a:lumMod val="50000"/>
                    <a:lumOff val="50000"/>
                  </a:schemeClr>
                </a:solidFill>
              </a:rPr>
              <a:t>Registers</a:t>
            </a:r>
          </a:p>
          <a:p>
            <a:r>
              <a:rPr lang="en-US" dirty="0" smtClean="0">
                <a:solidFill>
                  <a:schemeClr val="tx1">
                    <a:lumMod val="50000"/>
                    <a:lumOff val="50000"/>
                  </a:schemeClr>
                </a:solidFill>
              </a:rPr>
              <a:t>ARM Vs Thumb</a:t>
            </a:r>
          </a:p>
          <a:p>
            <a:r>
              <a:rPr lang="en-US" dirty="0" smtClean="0">
                <a:solidFill>
                  <a:schemeClr val="tx1">
                    <a:lumMod val="50000"/>
                    <a:lumOff val="50000"/>
                  </a:schemeClr>
                </a:solidFill>
              </a:rPr>
              <a:t>Instruction Set</a:t>
            </a:r>
          </a:p>
          <a:p>
            <a:r>
              <a:rPr lang="en-US" b="1" dirty="0" smtClean="0"/>
              <a:t>System Design</a:t>
            </a:r>
          </a:p>
          <a:p>
            <a:r>
              <a:rPr lang="en-US" dirty="0" smtClean="0">
                <a:solidFill>
                  <a:schemeClr val="tx1">
                    <a:lumMod val="50000"/>
                    <a:lumOff val="50000"/>
                  </a:schemeClr>
                </a:solidFill>
              </a:rPr>
              <a:t>Summary</a:t>
            </a:r>
          </a:p>
          <a:p>
            <a:pPr>
              <a:buNone/>
            </a:pP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Example ARM based System</a:t>
            </a:r>
          </a:p>
        </p:txBody>
      </p:sp>
      <p:grpSp>
        <p:nvGrpSpPr>
          <p:cNvPr id="2" name="Group 96"/>
          <p:cNvGrpSpPr>
            <a:grpSpLocks/>
          </p:cNvGrpSpPr>
          <p:nvPr/>
        </p:nvGrpSpPr>
        <p:grpSpPr bwMode="auto">
          <a:xfrm>
            <a:off x="537029" y="1392238"/>
            <a:ext cx="8114846" cy="4108676"/>
            <a:chOff x="610" y="1213"/>
            <a:chExt cx="4840" cy="2393"/>
          </a:xfrm>
        </p:grpSpPr>
        <p:sp>
          <p:nvSpPr>
            <p:cNvPr id="40964" name="Rectangle 65"/>
            <p:cNvSpPr>
              <a:spLocks noChangeArrowheads="1"/>
            </p:cNvSpPr>
            <p:nvPr/>
          </p:nvSpPr>
          <p:spPr bwMode="auto">
            <a:xfrm>
              <a:off x="1986" y="1213"/>
              <a:ext cx="2567" cy="2393"/>
            </a:xfrm>
            <a:prstGeom prst="rect">
              <a:avLst/>
            </a:prstGeom>
            <a:solidFill>
              <a:srgbClr val="FFFFCC"/>
            </a:solidFill>
            <a:ln w="9525">
              <a:solidFill>
                <a:schemeClr val="tx1"/>
              </a:solidFill>
              <a:prstDash val="dash"/>
              <a:miter lim="800000"/>
              <a:headEnd/>
              <a:tailEnd/>
            </a:ln>
          </p:spPr>
          <p:txBody>
            <a:bodyPr wrap="none" anchor="ctr"/>
            <a:lstStyle/>
            <a:p>
              <a:pPr eaLnBrk="0" hangingPunct="0"/>
              <a:endParaRPr lang="en-US"/>
            </a:p>
          </p:txBody>
        </p:sp>
        <p:sp>
          <p:nvSpPr>
            <p:cNvPr id="40965" name="Rectangle 92"/>
            <p:cNvSpPr>
              <a:spLocks noChangeArrowheads="1"/>
            </p:cNvSpPr>
            <p:nvPr/>
          </p:nvSpPr>
          <p:spPr bwMode="auto">
            <a:xfrm rot="-5400000">
              <a:off x="2715" y="1958"/>
              <a:ext cx="542" cy="946"/>
            </a:xfrm>
            <a:prstGeom prst="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p>
          </p:txBody>
        </p:sp>
        <p:sp>
          <p:nvSpPr>
            <p:cNvPr id="350237" name="Rectangle 29"/>
            <p:cNvSpPr>
              <a:spLocks noChangeArrowheads="1"/>
            </p:cNvSpPr>
            <p:nvPr/>
          </p:nvSpPr>
          <p:spPr bwMode="auto">
            <a:xfrm>
              <a:off x="610" y="1478"/>
              <a:ext cx="1030" cy="475"/>
            </a:xfrm>
            <a:prstGeom prst="roundRect">
              <a:avLst/>
            </a:prstGeom>
            <a:solidFill>
              <a:srgbClr val="00CC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0967" name="Text Box 30"/>
            <p:cNvSpPr txBox="1">
              <a:spLocks noChangeArrowheads="1"/>
            </p:cNvSpPr>
            <p:nvPr/>
          </p:nvSpPr>
          <p:spPr bwMode="auto">
            <a:xfrm>
              <a:off x="656" y="1523"/>
              <a:ext cx="937" cy="366"/>
            </a:xfrm>
            <a:prstGeom prst="rect">
              <a:avLst/>
            </a:prstGeom>
            <a:noFill/>
            <a:ln w="9525">
              <a:noFill/>
              <a:miter lim="800000"/>
              <a:headEnd/>
              <a:tailEnd/>
            </a:ln>
          </p:spPr>
          <p:txBody>
            <a:bodyPr>
              <a:spAutoFit/>
            </a:bodyPr>
            <a:lstStyle/>
            <a:p>
              <a:pPr algn="ctr" eaLnBrk="0" hangingPunct="0">
                <a:spcBef>
                  <a:spcPct val="50000"/>
                </a:spcBef>
              </a:pPr>
              <a:r>
                <a:rPr lang="de-DE" sz="1800" b="1" dirty="0">
                  <a:solidFill>
                    <a:schemeClr val="tx1"/>
                  </a:solidFill>
                  <a:latin typeface="+mn-lt"/>
                </a:rPr>
                <a:t>RAM</a:t>
              </a:r>
            </a:p>
            <a:p>
              <a:pPr algn="ctr" eaLnBrk="0" hangingPunct="0">
                <a:spcBef>
                  <a:spcPct val="20000"/>
                </a:spcBef>
              </a:pPr>
              <a:r>
                <a:rPr lang="de-DE" sz="1400" dirty="0">
                  <a:solidFill>
                    <a:schemeClr val="tx1"/>
                  </a:solidFill>
                  <a:latin typeface="+mn-lt"/>
                </a:rPr>
                <a:t>16 bit wide</a:t>
              </a:r>
              <a:endParaRPr lang="en-GB" sz="1400" dirty="0">
                <a:solidFill>
                  <a:schemeClr val="tx1"/>
                </a:solidFill>
                <a:latin typeface="+mn-lt"/>
              </a:endParaRPr>
            </a:p>
          </p:txBody>
        </p:sp>
        <p:grpSp>
          <p:nvGrpSpPr>
            <p:cNvPr id="3" name="Group 82"/>
            <p:cNvGrpSpPr>
              <a:grpSpLocks/>
            </p:cNvGrpSpPr>
            <p:nvPr/>
          </p:nvGrpSpPr>
          <p:grpSpPr bwMode="auto">
            <a:xfrm>
              <a:off x="2103" y="2880"/>
              <a:ext cx="1200" cy="624"/>
              <a:chOff x="2103" y="1307"/>
              <a:chExt cx="1200" cy="624"/>
            </a:xfrm>
          </p:grpSpPr>
          <p:sp>
            <p:nvSpPr>
              <p:cNvPr id="350228" name="Rectangle 20"/>
              <p:cNvSpPr>
                <a:spLocks noChangeArrowheads="1"/>
              </p:cNvSpPr>
              <p:nvPr/>
            </p:nvSpPr>
            <p:spPr bwMode="auto">
              <a:xfrm>
                <a:off x="2103" y="1307"/>
                <a:ext cx="1200" cy="624"/>
              </a:xfrm>
              <a:prstGeom prst="roundRect">
                <a:avLst/>
              </a:prstGeom>
              <a:solidFill>
                <a:srgbClr val="0099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0988" name="Text Box 21"/>
              <p:cNvSpPr txBox="1">
                <a:spLocks noChangeArrowheads="1"/>
              </p:cNvSpPr>
              <p:nvPr/>
            </p:nvSpPr>
            <p:spPr bwMode="auto">
              <a:xfrm>
                <a:off x="2203" y="1414"/>
                <a:ext cx="990" cy="366"/>
              </a:xfrm>
              <a:prstGeom prst="rect">
                <a:avLst/>
              </a:prstGeom>
              <a:noFill/>
              <a:ln w="9525">
                <a:noFill/>
                <a:miter lim="800000"/>
                <a:headEnd/>
                <a:tailEnd/>
              </a:ln>
            </p:spPr>
            <p:txBody>
              <a:bodyPr>
                <a:spAutoFit/>
              </a:bodyPr>
              <a:lstStyle/>
              <a:p>
                <a:pPr algn="ctr" eaLnBrk="0" hangingPunct="0">
                  <a:spcBef>
                    <a:spcPct val="50000"/>
                  </a:spcBef>
                </a:pPr>
                <a:r>
                  <a:rPr lang="de-DE" sz="1800" b="1" dirty="0">
                    <a:solidFill>
                      <a:schemeClr val="bg1"/>
                    </a:solidFill>
                    <a:latin typeface="+mn-lt"/>
                  </a:rPr>
                  <a:t>RAM</a:t>
                </a:r>
              </a:p>
              <a:p>
                <a:pPr algn="ctr" eaLnBrk="0" hangingPunct="0">
                  <a:spcBef>
                    <a:spcPct val="20000"/>
                  </a:spcBef>
                </a:pPr>
                <a:r>
                  <a:rPr lang="de-DE" sz="1400" dirty="0">
                    <a:solidFill>
                      <a:schemeClr val="bg1"/>
                    </a:solidFill>
                    <a:latin typeface="+mn-lt"/>
                  </a:rPr>
                  <a:t>32 bit wide</a:t>
                </a:r>
                <a:endParaRPr lang="en-GB" sz="1400" dirty="0">
                  <a:solidFill>
                    <a:schemeClr val="bg1"/>
                  </a:solidFill>
                  <a:latin typeface="+mn-lt"/>
                </a:endParaRPr>
              </a:p>
            </p:txBody>
          </p:sp>
        </p:grpSp>
        <p:grpSp>
          <p:nvGrpSpPr>
            <p:cNvPr id="4" name="Group 22"/>
            <p:cNvGrpSpPr>
              <a:grpSpLocks/>
            </p:cNvGrpSpPr>
            <p:nvPr/>
          </p:nvGrpSpPr>
          <p:grpSpPr bwMode="auto">
            <a:xfrm>
              <a:off x="2103" y="1296"/>
              <a:ext cx="1248" cy="624"/>
              <a:chOff x="1580" y="1056"/>
              <a:chExt cx="1248" cy="624"/>
            </a:xfrm>
          </p:grpSpPr>
          <p:sp>
            <p:nvSpPr>
              <p:cNvPr id="350231" name="Rectangle 23"/>
              <p:cNvSpPr>
                <a:spLocks noChangeArrowheads="1"/>
              </p:cNvSpPr>
              <p:nvPr/>
            </p:nvSpPr>
            <p:spPr bwMode="auto">
              <a:xfrm>
                <a:off x="1580" y="1056"/>
                <a:ext cx="1248" cy="624"/>
              </a:xfrm>
              <a:prstGeom prst="roundRect">
                <a:avLst/>
              </a:prstGeom>
              <a:solidFill>
                <a:srgbClr val="0066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0986" name="Text Box 24"/>
              <p:cNvSpPr txBox="1">
                <a:spLocks noChangeArrowheads="1"/>
              </p:cNvSpPr>
              <p:nvPr/>
            </p:nvSpPr>
            <p:spPr bwMode="auto">
              <a:xfrm>
                <a:off x="1605" y="1262"/>
                <a:ext cx="1198" cy="215"/>
              </a:xfrm>
              <a:prstGeom prst="rect">
                <a:avLst/>
              </a:prstGeom>
              <a:solidFill>
                <a:srgbClr val="0066FF"/>
              </a:solidFill>
              <a:ln w="9525">
                <a:noFill/>
                <a:miter lim="800000"/>
                <a:headEnd/>
                <a:tailEnd/>
              </a:ln>
            </p:spPr>
            <p:txBody>
              <a:bodyPr>
                <a:spAutoFit/>
              </a:bodyPr>
              <a:lstStyle/>
              <a:p>
                <a:pPr algn="ctr" eaLnBrk="0" hangingPunct="0">
                  <a:spcBef>
                    <a:spcPct val="50000"/>
                  </a:spcBef>
                </a:pPr>
                <a:r>
                  <a:rPr lang="de-DE" sz="1800" b="1" dirty="0">
                    <a:solidFill>
                      <a:schemeClr val="bg1"/>
                    </a:solidFill>
                    <a:latin typeface="+mn-lt"/>
                  </a:rPr>
                  <a:t>ARM core</a:t>
                </a:r>
                <a:endParaRPr lang="en-GB" sz="1800" b="1" dirty="0">
                  <a:solidFill>
                    <a:schemeClr val="bg1"/>
                  </a:solidFill>
                  <a:latin typeface="+mn-lt"/>
                </a:endParaRPr>
              </a:p>
            </p:txBody>
          </p:sp>
        </p:grpSp>
        <p:grpSp>
          <p:nvGrpSpPr>
            <p:cNvPr id="5" name="Group 54"/>
            <p:cNvGrpSpPr>
              <a:grpSpLocks/>
            </p:cNvGrpSpPr>
            <p:nvPr/>
          </p:nvGrpSpPr>
          <p:grpSpPr bwMode="auto">
            <a:xfrm>
              <a:off x="3459" y="1307"/>
              <a:ext cx="969" cy="2194"/>
              <a:chOff x="3396" y="1278"/>
              <a:chExt cx="970" cy="2169"/>
            </a:xfrm>
          </p:grpSpPr>
          <p:sp>
            <p:nvSpPr>
              <p:cNvPr id="350249" name="Rectangle 41"/>
              <p:cNvSpPr>
                <a:spLocks noChangeArrowheads="1"/>
              </p:cNvSpPr>
              <p:nvPr/>
            </p:nvSpPr>
            <p:spPr bwMode="auto">
              <a:xfrm>
                <a:off x="3396" y="1278"/>
                <a:ext cx="970" cy="2169"/>
              </a:xfrm>
              <a:prstGeom prst="roundRect">
                <a:avLst/>
              </a:prstGeom>
              <a:solidFill>
                <a:srgbClr val="66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0984" name="Text Box 42"/>
              <p:cNvSpPr txBox="1">
                <a:spLocks noChangeArrowheads="1"/>
              </p:cNvSpPr>
              <p:nvPr/>
            </p:nvSpPr>
            <p:spPr bwMode="auto">
              <a:xfrm>
                <a:off x="3430" y="2229"/>
                <a:ext cx="929" cy="195"/>
              </a:xfrm>
              <a:prstGeom prst="rect">
                <a:avLst/>
              </a:prstGeom>
              <a:solidFill>
                <a:srgbClr val="66FF99"/>
              </a:solidFill>
              <a:ln w="9525">
                <a:noFill/>
                <a:miter lim="800000"/>
                <a:headEnd/>
                <a:tailEnd/>
              </a:ln>
            </p:spPr>
            <p:txBody>
              <a:bodyPr>
                <a:spAutoFit/>
              </a:bodyPr>
              <a:lstStyle/>
              <a:p>
                <a:pPr algn="ctr" eaLnBrk="0" hangingPunct="0">
                  <a:spcBef>
                    <a:spcPct val="50000"/>
                  </a:spcBef>
                </a:pPr>
                <a:r>
                  <a:rPr lang="de-DE" sz="1600" b="1" dirty="0">
                    <a:solidFill>
                      <a:schemeClr val="tx1"/>
                    </a:solidFill>
                    <a:latin typeface="+mn-lt"/>
                  </a:rPr>
                  <a:t>Peripherals</a:t>
                </a:r>
                <a:endParaRPr lang="en-GB" sz="1600" b="1" dirty="0">
                  <a:solidFill>
                    <a:schemeClr val="tx1"/>
                  </a:solidFill>
                  <a:latin typeface="+mn-lt"/>
                </a:endParaRPr>
              </a:p>
            </p:txBody>
          </p:sp>
        </p:grpSp>
        <p:sp>
          <p:nvSpPr>
            <p:cNvPr id="40971" name="Line 66"/>
            <p:cNvSpPr>
              <a:spLocks noChangeShapeType="1"/>
            </p:cNvSpPr>
            <p:nvPr/>
          </p:nvSpPr>
          <p:spPr bwMode="auto">
            <a:xfrm>
              <a:off x="4464" y="2180"/>
              <a:ext cx="488" cy="0"/>
            </a:xfrm>
            <a:prstGeom prst="line">
              <a:avLst/>
            </a:prstGeom>
            <a:noFill/>
            <a:ln w="76200">
              <a:solidFill>
                <a:schemeClr val="tx1"/>
              </a:solidFill>
              <a:round/>
              <a:headEnd/>
              <a:tailEnd type="triangle" w="med" len="med"/>
            </a:ln>
          </p:spPr>
          <p:txBody>
            <a:bodyPr/>
            <a:lstStyle/>
            <a:p>
              <a:endParaRPr lang="en-US"/>
            </a:p>
          </p:txBody>
        </p:sp>
        <p:sp>
          <p:nvSpPr>
            <p:cNvPr id="40972" name="Line 67"/>
            <p:cNvSpPr>
              <a:spLocks noChangeShapeType="1"/>
            </p:cNvSpPr>
            <p:nvPr/>
          </p:nvSpPr>
          <p:spPr bwMode="auto">
            <a:xfrm flipH="1">
              <a:off x="4464" y="2483"/>
              <a:ext cx="488" cy="0"/>
            </a:xfrm>
            <a:prstGeom prst="line">
              <a:avLst/>
            </a:prstGeom>
            <a:noFill/>
            <a:ln w="76200">
              <a:solidFill>
                <a:schemeClr val="tx1"/>
              </a:solidFill>
              <a:round/>
              <a:headEnd/>
              <a:tailEnd type="triangle" w="med" len="med"/>
            </a:ln>
          </p:spPr>
          <p:txBody>
            <a:bodyPr/>
            <a:lstStyle/>
            <a:p>
              <a:endParaRPr lang="en-US"/>
            </a:p>
          </p:txBody>
        </p:sp>
        <p:sp>
          <p:nvSpPr>
            <p:cNvPr id="40973" name="Text Box 68"/>
            <p:cNvSpPr txBox="1">
              <a:spLocks noChangeArrowheads="1"/>
            </p:cNvSpPr>
            <p:nvPr/>
          </p:nvSpPr>
          <p:spPr bwMode="auto">
            <a:xfrm>
              <a:off x="4896" y="2200"/>
              <a:ext cx="554" cy="250"/>
            </a:xfrm>
            <a:prstGeom prst="rect">
              <a:avLst/>
            </a:prstGeom>
            <a:noFill/>
            <a:ln w="9525">
              <a:noFill/>
              <a:miter lim="800000"/>
              <a:headEnd/>
              <a:tailEnd/>
            </a:ln>
          </p:spPr>
          <p:txBody>
            <a:bodyPr>
              <a:spAutoFit/>
            </a:bodyPr>
            <a:lstStyle/>
            <a:p>
              <a:pPr algn="ctr" eaLnBrk="0" hangingPunct="0">
                <a:spcBef>
                  <a:spcPct val="50000"/>
                </a:spcBef>
              </a:pPr>
              <a:r>
                <a:rPr lang="de-DE">
                  <a:solidFill>
                    <a:schemeClr val="tx1"/>
                  </a:solidFill>
                </a:rPr>
                <a:t>I / O</a:t>
              </a:r>
              <a:endParaRPr lang="en-GB">
                <a:solidFill>
                  <a:schemeClr val="tx1"/>
                </a:solidFill>
              </a:endParaRPr>
            </a:p>
          </p:txBody>
        </p:sp>
        <p:sp>
          <p:nvSpPr>
            <p:cNvPr id="350277" name="Rectangle 69"/>
            <p:cNvSpPr>
              <a:spLocks noChangeArrowheads="1"/>
            </p:cNvSpPr>
            <p:nvPr/>
          </p:nvSpPr>
          <p:spPr bwMode="auto">
            <a:xfrm>
              <a:off x="610" y="2748"/>
              <a:ext cx="1030" cy="475"/>
            </a:xfrm>
            <a:prstGeom prst="roundRect">
              <a:avLst/>
            </a:prstGeom>
            <a:solidFill>
              <a:srgbClr val="FF99FF"/>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0975" name="Text Box 70"/>
            <p:cNvSpPr txBox="1">
              <a:spLocks noChangeArrowheads="1"/>
            </p:cNvSpPr>
            <p:nvPr/>
          </p:nvSpPr>
          <p:spPr bwMode="auto">
            <a:xfrm>
              <a:off x="669" y="2803"/>
              <a:ext cx="900" cy="366"/>
            </a:xfrm>
            <a:prstGeom prst="rect">
              <a:avLst/>
            </a:prstGeom>
            <a:noFill/>
            <a:ln w="9525">
              <a:noFill/>
              <a:miter lim="800000"/>
              <a:headEnd/>
              <a:tailEnd/>
            </a:ln>
          </p:spPr>
          <p:txBody>
            <a:bodyPr>
              <a:spAutoFit/>
            </a:bodyPr>
            <a:lstStyle/>
            <a:p>
              <a:pPr algn="ctr" eaLnBrk="0" hangingPunct="0">
                <a:spcBef>
                  <a:spcPct val="50000"/>
                </a:spcBef>
              </a:pPr>
              <a:r>
                <a:rPr lang="de-DE" sz="1800" b="1" dirty="0">
                  <a:solidFill>
                    <a:schemeClr val="tx1"/>
                  </a:solidFill>
                  <a:latin typeface="+mn-lt"/>
                </a:rPr>
                <a:t>ROM</a:t>
              </a:r>
            </a:p>
            <a:p>
              <a:pPr algn="ctr" eaLnBrk="0" hangingPunct="0">
                <a:spcBef>
                  <a:spcPct val="20000"/>
                </a:spcBef>
              </a:pPr>
              <a:r>
                <a:rPr lang="de-DE" sz="1400" dirty="0">
                  <a:solidFill>
                    <a:schemeClr val="tx1"/>
                  </a:solidFill>
                  <a:latin typeface="+mn-lt"/>
                </a:rPr>
                <a:t>8 bit wide</a:t>
              </a:r>
              <a:endParaRPr lang="en-GB" sz="1400" dirty="0">
                <a:solidFill>
                  <a:schemeClr val="tx1"/>
                </a:solidFill>
                <a:latin typeface="+mn-lt"/>
              </a:endParaRPr>
            </a:p>
          </p:txBody>
        </p:sp>
        <p:sp>
          <p:nvSpPr>
            <p:cNvPr id="40976" name="Rectangle 86"/>
            <p:cNvSpPr>
              <a:spLocks noChangeArrowheads="1"/>
            </p:cNvSpPr>
            <p:nvPr/>
          </p:nvSpPr>
          <p:spPr bwMode="auto">
            <a:xfrm>
              <a:off x="2203" y="1931"/>
              <a:ext cx="542" cy="946"/>
            </a:xfrm>
            <a:prstGeom prst="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p>
          </p:txBody>
        </p:sp>
        <p:grpSp>
          <p:nvGrpSpPr>
            <p:cNvPr id="6" name="Group 83"/>
            <p:cNvGrpSpPr>
              <a:grpSpLocks/>
            </p:cNvGrpSpPr>
            <p:nvPr/>
          </p:nvGrpSpPr>
          <p:grpSpPr bwMode="auto">
            <a:xfrm>
              <a:off x="2341" y="2127"/>
              <a:ext cx="923" cy="577"/>
              <a:chOff x="2251" y="2127"/>
              <a:chExt cx="1042" cy="577"/>
            </a:xfrm>
          </p:grpSpPr>
          <p:sp>
            <p:nvSpPr>
              <p:cNvPr id="350259" name="Rectangle 51"/>
              <p:cNvSpPr>
                <a:spLocks noChangeArrowheads="1"/>
              </p:cNvSpPr>
              <p:nvPr/>
            </p:nvSpPr>
            <p:spPr bwMode="auto">
              <a:xfrm>
                <a:off x="2251" y="2127"/>
                <a:ext cx="1042" cy="577"/>
              </a:xfrm>
              <a:prstGeom prst="roundRect">
                <a:avLst/>
              </a:prstGeom>
              <a:solidFill>
                <a:srgbClr val="FFFF66"/>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eaLnBrk="0" hangingPunct="0">
                  <a:defRPr/>
                </a:pPr>
                <a:endParaRPr lang="en-US">
                  <a:latin typeface="Arial" charset="0"/>
                </a:endParaRPr>
              </a:p>
            </p:txBody>
          </p:sp>
          <p:sp>
            <p:nvSpPr>
              <p:cNvPr id="40982" name="Text Box 52"/>
              <p:cNvSpPr txBox="1">
                <a:spLocks noChangeArrowheads="1"/>
              </p:cNvSpPr>
              <p:nvPr/>
            </p:nvSpPr>
            <p:spPr bwMode="auto">
              <a:xfrm>
                <a:off x="2291" y="2216"/>
                <a:ext cx="996" cy="341"/>
              </a:xfrm>
              <a:prstGeom prst="rect">
                <a:avLst/>
              </a:prstGeom>
              <a:solidFill>
                <a:srgbClr val="FFFF66"/>
              </a:solidFill>
              <a:ln w="9525">
                <a:noFill/>
                <a:miter lim="800000"/>
                <a:headEnd/>
                <a:tailEnd/>
              </a:ln>
            </p:spPr>
            <p:txBody>
              <a:bodyPr wrap="square">
                <a:spAutoFit/>
              </a:bodyPr>
              <a:lstStyle/>
              <a:p>
                <a:pPr algn="ctr" eaLnBrk="0" hangingPunct="0">
                  <a:spcBef>
                    <a:spcPct val="50000"/>
                  </a:spcBef>
                </a:pPr>
                <a:r>
                  <a:rPr lang="de-DE" sz="1600" b="1" dirty="0">
                    <a:solidFill>
                      <a:schemeClr val="tx1"/>
                    </a:solidFill>
                    <a:latin typeface="+mn-lt"/>
                  </a:rPr>
                  <a:t>Interrupt Controller</a:t>
                </a:r>
                <a:endParaRPr lang="en-GB" sz="1600" b="1" dirty="0">
                  <a:solidFill>
                    <a:schemeClr val="tx1"/>
                  </a:solidFill>
                  <a:latin typeface="+mn-lt"/>
                </a:endParaRPr>
              </a:p>
            </p:txBody>
          </p:sp>
        </p:grpSp>
        <p:sp>
          <p:nvSpPr>
            <p:cNvPr id="40978" name="Rectangle 87"/>
            <p:cNvSpPr>
              <a:spLocks noChangeArrowheads="1"/>
            </p:cNvSpPr>
            <p:nvPr/>
          </p:nvSpPr>
          <p:spPr bwMode="auto">
            <a:xfrm rot="-5400000">
              <a:off x="1449" y="1789"/>
              <a:ext cx="275" cy="1242"/>
            </a:xfrm>
            <a:prstGeom prst="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p>
          </p:txBody>
        </p:sp>
        <p:sp>
          <p:nvSpPr>
            <p:cNvPr id="40979" name="Rectangle 88"/>
            <p:cNvSpPr>
              <a:spLocks noChangeArrowheads="1"/>
            </p:cNvSpPr>
            <p:nvPr/>
          </p:nvSpPr>
          <p:spPr bwMode="auto">
            <a:xfrm rot="10800000">
              <a:off x="969" y="1963"/>
              <a:ext cx="275" cy="448"/>
            </a:xfrm>
            <a:prstGeom prst="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p>
          </p:txBody>
        </p:sp>
        <p:sp>
          <p:nvSpPr>
            <p:cNvPr id="40980" name="Rectangle 89"/>
            <p:cNvSpPr>
              <a:spLocks noChangeArrowheads="1"/>
            </p:cNvSpPr>
            <p:nvPr/>
          </p:nvSpPr>
          <p:spPr bwMode="auto">
            <a:xfrm rot="10800000">
              <a:off x="969" y="2311"/>
              <a:ext cx="141" cy="448"/>
            </a:xfrm>
            <a:prstGeom prst="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p>
          </p:txBody>
        </p:sp>
      </p:gr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endParaRPr lang="en-US" smtClean="0"/>
          </a:p>
        </p:txBody>
      </p:sp>
      <p:sp>
        <p:nvSpPr>
          <p:cNvPr id="41987" name="Rectangle 3"/>
          <p:cNvSpPr>
            <a:spLocks noGrp="1" noChangeArrowheads="1"/>
          </p:cNvSpPr>
          <p:nvPr>
            <p:ph type="body" idx="1"/>
          </p:nvPr>
        </p:nvSpPr>
        <p:spPr>
          <a:xfrm>
            <a:off x="228600" y="1524000"/>
            <a:ext cx="8464550" cy="4876800"/>
          </a:xfrm>
        </p:spPr>
        <p:txBody>
          <a:bodyPr lIns="92075" tIns="46038" rIns="92075" bIns="46038"/>
          <a:lstStyle/>
          <a:p>
            <a:pPr eaLnBrk="1" hangingPunct="1">
              <a:lnSpc>
                <a:spcPct val="100000"/>
              </a:lnSpc>
              <a:spcBef>
                <a:spcPct val="50000"/>
              </a:spcBef>
            </a:pPr>
            <a:r>
              <a:rPr lang="en-GB" b="1" smtClean="0">
                <a:solidFill>
                  <a:schemeClr val="accent2"/>
                </a:solidFill>
              </a:rPr>
              <a:t>A</a:t>
            </a:r>
            <a:r>
              <a:rPr lang="en-GB" smtClean="0"/>
              <a:t>dvanced </a:t>
            </a:r>
            <a:r>
              <a:rPr lang="en-GB" b="1" smtClean="0">
                <a:solidFill>
                  <a:schemeClr val="accent2"/>
                </a:solidFill>
              </a:rPr>
              <a:t>M</a:t>
            </a:r>
            <a:r>
              <a:rPr lang="en-GB" smtClean="0"/>
              <a:t>icrocontroller </a:t>
            </a:r>
            <a:r>
              <a:rPr lang="en-GB" b="1" smtClean="0">
                <a:solidFill>
                  <a:schemeClr val="accent2"/>
                </a:solidFill>
              </a:rPr>
              <a:t>B</a:t>
            </a:r>
            <a:r>
              <a:rPr lang="en-GB" smtClean="0"/>
              <a:t>us </a:t>
            </a:r>
            <a:r>
              <a:rPr lang="en-GB" b="1" smtClean="0">
                <a:solidFill>
                  <a:schemeClr val="accent2"/>
                </a:solidFill>
              </a:rPr>
              <a:t>A</a:t>
            </a:r>
            <a:r>
              <a:rPr lang="en-GB" smtClean="0"/>
              <a:t>rchitecture</a:t>
            </a:r>
          </a:p>
          <a:p>
            <a:pPr lvl="1" eaLnBrk="1" hangingPunct="1">
              <a:lnSpc>
                <a:spcPct val="100000"/>
              </a:lnSpc>
              <a:spcBef>
                <a:spcPct val="50000"/>
              </a:spcBef>
            </a:pPr>
            <a:r>
              <a:rPr lang="en-GB" smtClean="0"/>
              <a:t>on-chip interconnect</a:t>
            </a:r>
          </a:p>
          <a:p>
            <a:pPr lvl="1" eaLnBrk="1" hangingPunct="1">
              <a:lnSpc>
                <a:spcPct val="100000"/>
              </a:lnSpc>
              <a:spcBef>
                <a:spcPct val="50000"/>
              </a:spcBef>
            </a:pPr>
            <a:r>
              <a:rPr lang="en-GB" smtClean="0"/>
              <a:t>established, open specification</a:t>
            </a:r>
          </a:p>
          <a:p>
            <a:pPr lvl="1" eaLnBrk="1" hangingPunct="1">
              <a:lnSpc>
                <a:spcPct val="100000"/>
              </a:lnSpc>
              <a:spcBef>
                <a:spcPct val="50000"/>
              </a:spcBef>
            </a:pPr>
            <a:r>
              <a:rPr lang="en-GB" smtClean="0"/>
              <a:t>framework for SoC designs</a:t>
            </a:r>
          </a:p>
          <a:p>
            <a:pPr lvl="1" eaLnBrk="1" hangingPunct="1">
              <a:lnSpc>
                <a:spcPct val="100000"/>
              </a:lnSpc>
              <a:spcBef>
                <a:spcPct val="50000"/>
              </a:spcBef>
            </a:pPr>
            <a:r>
              <a:rPr lang="en-GB" smtClean="0"/>
              <a:t>enabler for IP reuse</a:t>
            </a:r>
          </a:p>
          <a:p>
            <a:pPr lvl="1" eaLnBrk="1" hangingPunct="1">
              <a:lnSpc>
                <a:spcPct val="100000"/>
              </a:lnSpc>
              <a:spcBef>
                <a:spcPct val="50000"/>
              </a:spcBef>
            </a:pPr>
            <a:r>
              <a:rPr lang="en-GB" smtClean="0"/>
              <a:t>‘digital glue’ that binds IP cores together</a:t>
            </a:r>
          </a:p>
        </p:txBody>
      </p:sp>
      <p:pic>
        <p:nvPicPr>
          <p:cNvPr id="41988" name="Picture 2" descr="AMBA Logo"/>
          <p:cNvPicPr>
            <a:picLocks noChangeAspect="1" noChangeArrowheads="1"/>
          </p:cNvPicPr>
          <p:nvPr/>
        </p:nvPicPr>
        <p:blipFill>
          <a:blip r:embed="rId3"/>
          <a:srcRect/>
          <a:stretch>
            <a:fillRect/>
          </a:stretch>
        </p:blipFill>
        <p:spPr bwMode="auto">
          <a:xfrm>
            <a:off x="1980521" y="174852"/>
            <a:ext cx="3470275" cy="8382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Example AMBA System</a:t>
            </a:r>
          </a:p>
        </p:txBody>
      </p:sp>
      <p:grpSp>
        <p:nvGrpSpPr>
          <p:cNvPr id="83" name="Group 82"/>
          <p:cNvGrpSpPr/>
          <p:nvPr/>
        </p:nvGrpSpPr>
        <p:grpSpPr>
          <a:xfrm>
            <a:off x="1" y="901700"/>
            <a:ext cx="8863012" cy="5008563"/>
            <a:chOff x="1" y="901700"/>
            <a:chExt cx="8863012" cy="5008563"/>
          </a:xfrm>
        </p:grpSpPr>
        <p:sp>
          <p:nvSpPr>
            <p:cNvPr id="43012" name="Rectangle 93"/>
            <p:cNvSpPr>
              <a:spLocks noChangeArrowheads="1"/>
            </p:cNvSpPr>
            <p:nvPr/>
          </p:nvSpPr>
          <p:spPr bwMode="auto">
            <a:xfrm>
              <a:off x="114300" y="901700"/>
              <a:ext cx="8680450" cy="5008563"/>
            </a:xfrm>
            <a:prstGeom prst="rect">
              <a:avLst/>
            </a:prstGeom>
            <a:solidFill>
              <a:srgbClr val="FFFFCC"/>
            </a:solidFill>
            <a:ln w="3175">
              <a:solidFill>
                <a:srgbClr val="000000"/>
              </a:solidFill>
              <a:prstDash val="dash"/>
              <a:miter lim="800000"/>
              <a:headEnd/>
              <a:tailEnd/>
            </a:ln>
          </p:spPr>
          <p:txBody>
            <a:bodyPr wrap="none" lIns="90000" tIns="46800" rIns="90000" bIns="46800" anchor="ctr"/>
            <a:lstStyle/>
            <a:p>
              <a:pPr eaLnBrk="0" hangingPunct="0"/>
              <a:endParaRPr lang="en-US">
                <a:latin typeface="+mn-lt"/>
              </a:endParaRPr>
            </a:p>
          </p:txBody>
        </p:sp>
        <p:sp>
          <p:nvSpPr>
            <p:cNvPr id="43013" name="Rectangle 78"/>
            <p:cNvSpPr>
              <a:spLocks noChangeArrowheads="1"/>
            </p:cNvSpPr>
            <p:nvPr/>
          </p:nvSpPr>
          <p:spPr bwMode="auto">
            <a:xfrm rot="16200000">
              <a:off x="3427413" y="-354012"/>
              <a:ext cx="436563" cy="7291388"/>
            </a:xfrm>
            <a:prstGeom prst="round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latin typeface="+mn-lt"/>
              </a:endParaRPr>
            </a:p>
          </p:txBody>
        </p:sp>
        <p:sp>
          <p:nvSpPr>
            <p:cNvPr id="43014" name="Rectangle 80"/>
            <p:cNvSpPr>
              <a:spLocks noChangeArrowheads="1"/>
            </p:cNvSpPr>
            <p:nvPr/>
          </p:nvSpPr>
          <p:spPr bwMode="auto">
            <a:xfrm rot="16200000">
              <a:off x="6711950" y="2197100"/>
              <a:ext cx="436563" cy="771525"/>
            </a:xfrm>
            <a:prstGeom prst="round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latin typeface="+mn-lt"/>
              </a:endParaRPr>
            </a:p>
          </p:txBody>
        </p:sp>
        <p:sp>
          <p:nvSpPr>
            <p:cNvPr id="43015" name="Rectangle 81"/>
            <p:cNvSpPr>
              <a:spLocks noChangeArrowheads="1"/>
            </p:cNvSpPr>
            <p:nvPr/>
          </p:nvSpPr>
          <p:spPr bwMode="auto">
            <a:xfrm rot="10800000">
              <a:off x="6545263" y="1663700"/>
              <a:ext cx="436563" cy="3917950"/>
            </a:xfrm>
            <a:prstGeom prst="round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latin typeface="+mn-lt"/>
              </a:endParaRPr>
            </a:p>
          </p:txBody>
        </p:sp>
        <p:sp>
          <p:nvSpPr>
            <p:cNvPr id="43016" name="Rectangle 82"/>
            <p:cNvSpPr>
              <a:spLocks noChangeArrowheads="1"/>
            </p:cNvSpPr>
            <p:nvPr/>
          </p:nvSpPr>
          <p:spPr bwMode="auto">
            <a:xfrm rot="16200000">
              <a:off x="6711950" y="3590925"/>
              <a:ext cx="436563" cy="771525"/>
            </a:xfrm>
            <a:prstGeom prst="round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latin typeface="+mn-lt"/>
              </a:endParaRPr>
            </a:p>
          </p:txBody>
        </p:sp>
        <p:sp>
          <p:nvSpPr>
            <p:cNvPr id="43017" name="Rectangle 83"/>
            <p:cNvSpPr>
              <a:spLocks noChangeArrowheads="1"/>
            </p:cNvSpPr>
            <p:nvPr/>
          </p:nvSpPr>
          <p:spPr bwMode="auto">
            <a:xfrm rot="16200000">
              <a:off x="6711950" y="1497013"/>
              <a:ext cx="436563" cy="771525"/>
            </a:xfrm>
            <a:prstGeom prst="round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latin typeface="+mn-lt"/>
              </a:endParaRPr>
            </a:p>
          </p:txBody>
        </p:sp>
        <p:sp>
          <p:nvSpPr>
            <p:cNvPr id="43018" name="Rectangle 79"/>
            <p:cNvSpPr>
              <a:spLocks noChangeArrowheads="1"/>
            </p:cNvSpPr>
            <p:nvPr/>
          </p:nvSpPr>
          <p:spPr bwMode="auto">
            <a:xfrm rot="10800000">
              <a:off x="2682875" y="3073400"/>
              <a:ext cx="436563" cy="1452563"/>
            </a:xfrm>
            <a:prstGeom prst="round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latin typeface="+mn-lt"/>
              </a:endParaRPr>
            </a:p>
          </p:txBody>
        </p:sp>
        <p:grpSp>
          <p:nvGrpSpPr>
            <p:cNvPr id="3" name="Group 70"/>
            <p:cNvGrpSpPr>
              <a:grpSpLocks/>
            </p:cNvGrpSpPr>
            <p:nvPr/>
          </p:nvGrpSpPr>
          <p:grpSpPr bwMode="auto">
            <a:xfrm>
              <a:off x="1106488" y="4525963"/>
              <a:ext cx="2171700" cy="990600"/>
              <a:chOff x="1080" y="3243"/>
              <a:chExt cx="1200" cy="624"/>
            </a:xfrm>
            <a:scene3d>
              <a:camera prst="orthographicFront">
                <a:rot lat="0" lon="0" rev="0"/>
              </a:camera>
              <a:lightRig rig="soft" dir="t">
                <a:rot lat="0" lon="0" rev="0"/>
              </a:lightRig>
            </a:scene3d>
          </p:grpSpPr>
          <p:sp>
            <p:nvSpPr>
              <p:cNvPr id="358412" name="Rectangle 12"/>
              <p:cNvSpPr>
                <a:spLocks noChangeArrowheads="1"/>
              </p:cNvSpPr>
              <p:nvPr/>
            </p:nvSpPr>
            <p:spPr bwMode="auto">
              <a:xfrm>
                <a:off x="1080" y="3243"/>
                <a:ext cx="1200" cy="624"/>
              </a:xfrm>
              <a:prstGeom prst="roundRect">
                <a:avLst/>
              </a:prstGeom>
              <a:solidFill>
                <a:srgbClr val="0099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3090" name="Text Box 13"/>
              <p:cNvSpPr txBox="1">
                <a:spLocks noChangeArrowheads="1"/>
              </p:cNvSpPr>
              <p:nvPr/>
            </p:nvSpPr>
            <p:spPr bwMode="auto">
              <a:xfrm>
                <a:off x="1080" y="3370"/>
                <a:ext cx="1200" cy="450"/>
              </a:xfrm>
              <a:prstGeom prst="roundRect">
                <a:avLst/>
              </a:prstGeom>
              <a:no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eaLnBrk="0" hangingPunct="0">
                  <a:spcBef>
                    <a:spcPct val="50000"/>
                  </a:spcBef>
                </a:pPr>
                <a:r>
                  <a:rPr lang="de-DE" sz="1800" b="1">
                    <a:solidFill>
                      <a:schemeClr val="bg1"/>
                    </a:solidFill>
                    <a:latin typeface="+mn-lt"/>
                  </a:rPr>
                  <a:t>High-bandwidth on-chip RAM</a:t>
                </a:r>
                <a:endParaRPr lang="en-GB" sz="1800" b="1">
                  <a:solidFill>
                    <a:schemeClr val="bg1"/>
                  </a:solidFill>
                  <a:latin typeface="+mn-lt"/>
                </a:endParaRPr>
              </a:p>
            </p:txBody>
          </p:sp>
        </p:grpSp>
        <p:grpSp>
          <p:nvGrpSpPr>
            <p:cNvPr id="4" name="Group 73"/>
            <p:cNvGrpSpPr>
              <a:grpSpLocks/>
            </p:cNvGrpSpPr>
            <p:nvPr/>
          </p:nvGrpSpPr>
          <p:grpSpPr bwMode="auto">
            <a:xfrm>
              <a:off x="2459038" y="1079500"/>
              <a:ext cx="1981200" cy="990600"/>
              <a:chOff x="1580" y="1056"/>
              <a:chExt cx="1248" cy="624"/>
            </a:xfrm>
            <a:scene3d>
              <a:camera prst="orthographicFront">
                <a:rot lat="0" lon="0" rev="0"/>
              </a:camera>
              <a:lightRig rig="soft" dir="t">
                <a:rot lat="0" lon="0" rev="0"/>
              </a:lightRig>
            </a:scene3d>
          </p:grpSpPr>
          <p:sp>
            <p:nvSpPr>
              <p:cNvPr id="358416" name="Rectangle 16"/>
              <p:cNvSpPr>
                <a:spLocks noChangeArrowheads="1"/>
              </p:cNvSpPr>
              <p:nvPr/>
            </p:nvSpPr>
            <p:spPr bwMode="auto">
              <a:xfrm>
                <a:off x="1580" y="1056"/>
                <a:ext cx="1248" cy="624"/>
              </a:xfrm>
              <a:prstGeom prst="roundRect">
                <a:avLst/>
              </a:prstGeom>
              <a:solidFill>
                <a:srgbClr val="0066FF"/>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3088" name="Text Box 17"/>
              <p:cNvSpPr txBox="1">
                <a:spLocks noChangeArrowheads="1"/>
              </p:cNvSpPr>
              <p:nvPr/>
            </p:nvSpPr>
            <p:spPr bwMode="auto">
              <a:xfrm>
                <a:off x="1605" y="1262"/>
                <a:ext cx="1198" cy="257"/>
              </a:xfrm>
              <a:prstGeom prst="roundRect">
                <a:avLst/>
              </a:prstGeom>
              <a:solidFill>
                <a:srgbClr val="0066FF"/>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eaLnBrk="0" hangingPunct="0">
                  <a:spcBef>
                    <a:spcPct val="50000"/>
                  </a:spcBef>
                </a:pPr>
                <a:r>
                  <a:rPr lang="de-DE" sz="1800" b="1" dirty="0">
                    <a:solidFill>
                      <a:schemeClr val="bg1"/>
                    </a:solidFill>
                    <a:latin typeface="+mn-lt"/>
                  </a:rPr>
                  <a:t>ARM core</a:t>
                </a:r>
                <a:endParaRPr lang="en-GB" sz="1800" b="1" dirty="0">
                  <a:solidFill>
                    <a:schemeClr val="bg1"/>
                  </a:solidFill>
                  <a:latin typeface="+mn-lt"/>
                </a:endParaRPr>
              </a:p>
            </p:txBody>
          </p:sp>
        </p:grpSp>
        <p:grpSp>
          <p:nvGrpSpPr>
            <p:cNvPr id="5" name="Group 69"/>
            <p:cNvGrpSpPr>
              <a:grpSpLocks/>
            </p:cNvGrpSpPr>
            <p:nvPr/>
          </p:nvGrpSpPr>
          <p:grpSpPr bwMode="auto">
            <a:xfrm>
              <a:off x="3570288" y="4525963"/>
              <a:ext cx="1905000" cy="990600"/>
              <a:chOff x="2448" y="3243"/>
              <a:chExt cx="1200" cy="624"/>
            </a:xfrm>
            <a:scene3d>
              <a:camera prst="orthographicFront">
                <a:rot lat="0" lon="0" rev="0"/>
              </a:camera>
              <a:lightRig rig="soft" dir="t">
                <a:rot lat="0" lon="0" rev="0"/>
              </a:lightRig>
            </a:scene3d>
          </p:grpSpPr>
          <p:sp>
            <p:nvSpPr>
              <p:cNvPr id="358420" name="Rectangle 20"/>
              <p:cNvSpPr>
                <a:spLocks noChangeArrowheads="1"/>
              </p:cNvSpPr>
              <p:nvPr/>
            </p:nvSpPr>
            <p:spPr bwMode="auto">
              <a:xfrm>
                <a:off x="2448" y="3243"/>
                <a:ext cx="1200" cy="624"/>
              </a:xfrm>
              <a:prstGeom prst="roundRect">
                <a:avLst/>
              </a:prstGeom>
              <a:solidFill>
                <a:srgbClr val="00FFFF"/>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3086" name="Text Box 21"/>
              <p:cNvSpPr txBox="1">
                <a:spLocks noChangeArrowheads="1"/>
              </p:cNvSpPr>
              <p:nvPr/>
            </p:nvSpPr>
            <p:spPr bwMode="auto">
              <a:xfrm>
                <a:off x="2472" y="3353"/>
                <a:ext cx="1152" cy="450"/>
              </a:xfrm>
              <a:prstGeom prst="roundRect">
                <a:avLst/>
              </a:prstGeom>
              <a:solidFill>
                <a:srgbClr val="00FFFF"/>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eaLnBrk="0" hangingPunct="0">
                  <a:spcBef>
                    <a:spcPct val="50000"/>
                  </a:spcBef>
                </a:pPr>
                <a:r>
                  <a:rPr lang="de-DE" sz="1800" b="1" dirty="0">
                    <a:solidFill>
                      <a:schemeClr val="tx1"/>
                    </a:solidFill>
                    <a:latin typeface="+mn-lt"/>
                  </a:rPr>
                  <a:t>DMA   </a:t>
                </a:r>
                <a:r>
                  <a:rPr lang="de-DE" sz="1800" b="1" dirty="0" smtClean="0">
                    <a:solidFill>
                      <a:schemeClr val="tx1"/>
                    </a:solidFill>
                    <a:latin typeface="+mn-lt"/>
                  </a:rPr>
                  <a:t>Bus </a:t>
                </a:r>
                <a:r>
                  <a:rPr lang="de-DE" sz="1800" b="1" dirty="0">
                    <a:solidFill>
                      <a:schemeClr val="tx1"/>
                    </a:solidFill>
                    <a:latin typeface="+mn-lt"/>
                  </a:rPr>
                  <a:t>Master</a:t>
                </a:r>
                <a:endParaRPr lang="en-GB" sz="1800" b="1" dirty="0">
                  <a:solidFill>
                    <a:schemeClr val="tx1"/>
                  </a:solidFill>
                  <a:latin typeface="+mn-lt"/>
                </a:endParaRPr>
              </a:p>
            </p:txBody>
          </p:sp>
        </p:grpSp>
        <p:grpSp>
          <p:nvGrpSpPr>
            <p:cNvPr id="6" name="Group 72"/>
            <p:cNvGrpSpPr>
              <a:grpSpLocks/>
            </p:cNvGrpSpPr>
            <p:nvPr/>
          </p:nvGrpSpPr>
          <p:grpSpPr bwMode="auto">
            <a:xfrm>
              <a:off x="228600" y="2322513"/>
              <a:ext cx="1485900" cy="1881188"/>
              <a:chOff x="192" y="1855"/>
              <a:chExt cx="936" cy="1185"/>
            </a:xfrm>
            <a:scene3d>
              <a:camera prst="orthographicFront">
                <a:rot lat="0" lon="0" rev="0"/>
              </a:camera>
              <a:lightRig rig="soft" dir="t">
                <a:rot lat="0" lon="0" rev="0"/>
              </a:lightRig>
            </a:scene3d>
          </p:grpSpPr>
          <p:sp>
            <p:nvSpPr>
              <p:cNvPr id="358424" name="Rectangle 24"/>
              <p:cNvSpPr>
                <a:spLocks noChangeArrowheads="1"/>
              </p:cNvSpPr>
              <p:nvPr/>
            </p:nvSpPr>
            <p:spPr bwMode="auto">
              <a:xfrm>
                <a:off x="192" y="1855"/>
                <a:ext cx="936" cy="1185"/>
              </a:xfrm>
              <a:prstGeom prst="roundRect">
                <a:avLst/>
              </a:prstGeom>
              <a:solidFill>
                <a:srgbClr val="00CC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3084" name="Text Box 25"/>
              <p:cNvSpPr txBox="1">
                <a:spLocks noChangeArrowheads="1"/>
              </p:cNvSpPr>
              <p:nvPr/>
            </p:nvSpPr>
            <p:spPr bwMode="auto">
              <a:xfrm>
                <a:off x="210" y="2073"/>
                <a:ext cx="900" cy="837"/>
              </a:xfrm>
              <a:prstGeom prst="roundRect">
                <a:avLst/>
              </a:prstGeom>
              <a:solidFill>
                <a:srgbClr val="00CC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eaLnBrk="0" hangingPunct="0">
                  <a:spcBef>
                    <a:spcPct val="50000"/>
                  </a:spcBef>
                </a:pPr>
                <a:r>
                  <a:rPr lang="de-DE" sz="1800" b="1" dirty="0">
                    <a:solidFill>
                      <a:schemeClr val="tx1"/>
                    </a:solidFill>
                    <a:latin typeface="+mn-lt"/>
                  </a:rPr>
                  <a:t>High-bandwidth Memory Interface</a:t>
                </a:r>
                <a:endParaRPr lang="en-GB" sz="1800" b="1" dirty="0">
                  <a:solidFill>
                    <a:schemeClr val="tx1"/>
                  </a:solidFill>
                  <a:latin typeface="+mn-lt"/>
                </a:endParaRPr>
              </a:p>
            </p:txBody>
          </p:sp>
        </p:grpSp>
        <p:grpSp>
          <p:nvGrpSpPr>
            <p:cNvPr id="7" name="Group 68"/>
            <p:cNvGrpSpPr>
              <a:grpSpLocks/>
            </p:cNvGrpSpPr>
            <p:nvPr/>
          </p:nvGrpSpPr>
          <p:grpSpPr bwMode="auto">
            <a:xfrm>
              <a:off x="7291388" y="2330450"/>
              <a:ext cx="1333500" cy="503238"/>
              <a:chOff x="4464" y="2064"/>
              <a:chExt cx="840" cy="317"/>
            </a:xfrm>
            <a:scene3d>
              <a:camera prst="orthographicFront">
                <a:rot lat="0" lon="0" rev="0"/>
              </a:camera>
              <a:lightRig rig="soft" dir="t">
                <a:rot lat="0" lon="0" rev="0"/>
              </a:lightRig>
            </a:scene3d>
          </p:grpSpPr>
          <p:sp>
            <p:nvSpPr>
              <p:cNvPr id="358432" name="Rectangle 32"/>
              <p:cNvSpPr>
                <a:spLocks noChangeArrowheads="1"/>
              </p:cNvSpPr>
              <p:nvPr/>
            </p:nvSpPr>
            <p:spPr bwMode="auto">
              <a:xfrm>
                <a:off x="4464" y="2064"/>
                <a:ext cx="840" cy="31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3082" name="Text Box 33"/>
              <p:cNvSpPr txBox="1">
                <a:spLocks noChangeArrowheads="1"/>
              </p:cNvSpPr>
              <p:nvPr/>
            </p:nvSpPr>
            <p:spPr bwMode="auto">
              <a:xfrm>
                <a:off x="4506" y="2107"/>
                <a:ext cx="756" cy="25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eaLnBrk="0" hangingPunct="0">
                  <a:spcBef>
                    <a:spcPct val="50000"/>
                  </a:spcBef>
                </a:pPr>
                <a:r>
                  <a:rPr lang="de-DE" sz="1800" b="1">
                    <a:solidFill>
                      <a:schemeClr val="tx1"/>
                    </a:solidFill>
                    <a:latin typeface="+mn-lt"/>
                  </a:rPr>
                  <a:t>UART</a:t>
                </a:r>
                <a:endParaRPr lang="en-GB" sz="1800" b="1">
                  <a:solidFill>
                    <a:schemeClr val="tx1"/>
                  </a:solidFill>
                  <a:latin typeface="+mn-lt"/>
                </a:endParaRPr>
              </a:p>
            </p:txBody>
          </p:sp>
        </p:grpSp>
        <p:grpSp>
          <p:nvGrpSpPr>
            <p:cNvPr id="8" name="Group 67"/>
            <p:cNvGrpSpPr>
              <a:grpSpLocks/>
            </p:cNvGrpSpPr>
            <p:nvPr/>
          </p:nvGrpSpPr>
          <p:grpSpPr bwMode="auto">
            <a:xfrm>
              <a:off x="7291388" y="3027363"/>
              <a:ext cx="1333500" cy="503238"/>
              <a:chOff x="4464" y="2515"/>
              <a:chExt cx="840" cy="317"/>
            </a:xfrm>
            <a:scene3d>
              <a:camera prst="orthographicFront">
                <a:rot lat="0" lon="0" rev="0"/>
              </a:camera>
              <a:lightRig rig="soft" dir="t">
                <a:rot lat="0" lon="0" rev="0"/>
              </a:lightRig>
            </a:scene3d>
          </p:grpSpPr>
          <p:sp>
            <p:nvSpPr>
              <p:cNvPr id="358437" name="Rectangle 37"/>
              <p:cNvSpPr>
                <a:spLocks noChangeArrowheads="1"/>
              </p:cNvSpPr>
              <p:nvPr/>
            </p:nvSpPr>
            <p:spPr bwMode="auto">
              <a:xfrm>
                <a:off x="4464" y="2515"/>
                <a:ext cx="840" cy="31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3080" name="Text Box 38"/>
              <p:cNvSpPr txBox="1">
                <a:spLocks noChangeArrowheads="1"/>
              </p:cNvSpPr>
              <p:nvPr/>
            </p:nvSpPr>
            <p:spPr bwMode="auto">
              <a:xfrm>
                <a:off x="4506" y="2558"/>
                <a:ext cx="756" cy="25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eaLnBrk="0" hangingPunct="0">
                  <a:spcBef>
                    <a:spcPct val="50000"/>
                  </a:spcBef>
                </a:pPr>
                <a:r>
                  <a:rPr lang="de-DE" sz="1800" b="1">
                    <a:solidFill>
                      <a:schemeClr val="tx1"/>
                    </a:solidFill>
                    <a:latin typeface="+mn-lt"/>
                  </a:rPr>
                  <a:t>Timer</a:t>
                </a:r>
                <a:endParaRPr lang="en-GB" sz="1800" b="1">
                  <a:solidFill>
                    <a:schemeClr val="tx1"/>
                  </a:solidFill>
                  <a:latin typeface="+mn-lt"/>
                </a:endParaRPr>
              </a:p>
            </p:txBody>
          </p:sp>
        </p:grpSp>
        <p:grpSp>
          <p:nvGrpSpPr>
            <p:cNvPr id="9" name="Group 66"/>
            <p:cNvGrpSpPr>
              <a:grpSpLocks/>
            </p:cNvGrpSpPr>
            <p:nvPr/>
          </p:nvGrpSpPr>
          <p:grpSpPr bwMode="auto">
            <a:xfrm>
              <a:off x="7291388" y="1635125"/>
              <a:ext cx="1333500" cy="503238"/>
              <a:chOff x="4464" y="1584"/>
              <a:chExt cx="840" cy="317"/>
            </a:xfrm>
            <a:scene3d>
              <a:camera prst="orthographicFront">
                <a:rot lat="0" lon="0" rev="0"/>
              </a:camera>
              <a:lightRig rig="soft" dir="t">
                <a:rot lat="0" lon="0" rev="0"/>
              </a:lightRig>
            </a:scene3d>
          </p:grpSpPr>
          <p:sp>
            <p:nvSpPr>
              <p:cNvPr id="358440" name="Rectangle 40"/>
              <p:cNvSpPr>
                <a:spLocks noChangeArrowheads="1"/>
              </p:cNvSpPr>
              <p:nvPr/>
            </p:nvSpPr>
            <p:spPr bwMode="auto">
              <a:xfrm>
                <a:off x="4464" y="1584"/>
                <a:ext cx="840" cy="31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3078" name="Text Box 41"/>
              <p:cNvSpPr txBox="1">
                <a:spLocks noChangeArrowheads="1"/>
              </p:cNvSpPr>
              <p:nvPr/>
            </p:nvSpPr>
            <p:spPr bwMode="auto">
              <a:xfrm>
                <a:off x="4506" y="1627"/>
                <a:ext cx="756" cy="25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eaLnBrk="0" hangingPunct="0">
                  <a:spcBef>
                    <a:spcPct val="50000"/>
                  </a:spcBef>
                </a:pPr>
                <a:r>
                  <a:rPr lang="de-DE" sz="1800" b="1">
                    <a:solidFill>
                      <a:schemeClr val="tx1"/>
                    </a:solidFill>
                    <a:latin typeface="+mn-lt"/>
                  </a:rPr>
                  <a:t>Keypad</a:t>
                </a:r>
                <a:endParaRPr lang="en-GB" sz="1800" b="1">
                  <a:solidFill>
                    <a:schemeClr val="tx1"/>
                  </a:solidFill>
                  <a:latin typeface="+mn-lt"/>
                </a:endParaRPr>
              </a:p>
            </p:txBody>
          </p:sp>
        </p:grpSp>
        <p:grpSp>
          <p:nvGrpSpPr>
            <p:cNvPr id="10" name="Group 65"/>
            <p:cNvGrpSpPr>
              <a:grpSpLocks/>
            </p:cNvGrpSpPr>
            <p:nvPr/>
          </p:nvGrpSpPr>
          <p:grpSpPr bwMode="auto">
            <a:xfrm>
              <a:off x="7291388" y="3722688"/>
              <a:ext cx="1333500" cy="503238"/>
              <a:chOff x="4464" y="2995"/>
              <a:chExt cx="840" cy="317"/>
            </a:xfrm>
            <a:scene3d>
              <a:camera prst="orthographicFront">
                <a:rot lat="0" lon="0" rev="0"/>
              </a:camera>
              <a:lightRig rig="soft" dir="t">
                <a:rot lat="0" lon="0" rev="0"/>
              </a:lightRig>
            </a:scene3d>
          </p:grpSpPr>
          <p:sp>
            <p:nvSpPr>
              <p:cNvPr id="358443" name="Rectangle 43"/>
              <p:cNvSpPr>
                <a:spLocks noChangeArrowheads="1"/>
              </p:cNvSpPr>
              <p:nvPr/>
            </p:nvSpPr>
            <p:spPr bwMode="auto">
              <a:xfrm>
                <a:off x="4464" y="2995"/>
                <a:ext cx="840" cy="31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3076" name="Text Box 44"/>
              <p:cNvSpPr txBox="1">
                <a:spLocks noChangeArrowheads="1"/>
              </p:cNvSpPr>
              <p:nvPr/>
            </p:nvSpPr>
            <p:spPr bwMode="auto">
              <a:xfrm>
                <a:off x="4506" y="3038"/>
                <a:ext cx="756" cy="25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eaLnBrk="0" hangingPunct="0">
                  <a:spcBef>
                    <a:spcPct val="50000"/>
                  </a:spcBef>
                </a:pPr>
                <a:r>
                  <a:rPr lang="de-DE" sz="1800" b="1">
                    <a:solidFill>
                      <a:schemeClr val="tx1"/>
                    </a:solidFill>
                    <a:latin typeface="+mn-lt"/>
                  </a:rPr>
                  <a:t>Display</a:t>
                </a:r>
                <a:endParaRPr lang="en-GB" sz="1800" b="1">
                  <a:solidFill>
                    <a:schemeClr val="tx1"/>
                  </a:solidFill>
                  <a:latin typeface="+mn-lt"/>
                </a:endParaRPr>
              </a:p>
            </p:txBody>
          </p:sp>
        </p:grpSp>
        <p:sp>
          <p:nvSpPr>
            <p:cNvPr id="43027" name="Text Box 63"/>
            <p:cNvSpPr txBox="1">
              <a:spLocks noChangeArrowheads="1"/>
            </p:cNvSpPr>
            <p:nvPr/>
          </p:nvSpPr>
          <p:spPr bwMode="auto">
            <a:xfrm>
              <a:off x="6392863" y="3065463"/>
              <a:ext cx="733425" cy="340519"/>
            </a:xfrm>
            <a:prstGeom prst="roundRect">
              <a:avLst/>
            </a:prstGeom>
            <a:noFill/>
            <a:ln w="9525">
              <a:noFill/>
              <a:miter lim="800000"/>
              <a:headEnd/>
              <a:tailEnd/>
            </a:ln>
          </p:spPr>
          <p:txBody>
            <a:bodyPr>
              <a:spAutoFit/>
            </a:bodyPr>
            <a:lstStyle/>
            <a:p>
              <a:pPr eaLnBrk="0" hangingPunct="0">
                <a:spcBef>
                  <a:spcPct val="50000"/>
                </a:spcBef>
              </a:pPr>
              <a:r>
                <a:rPr lang="de-DE" b="1">
                  <a:solidFill>
                    <a:schemeClr val="tx1"/>
                  </a:solidFill>
                  <a:latin typeface="+mn-lt"/>
                </a:rPr>
                <a:t>APB</a:t>
              </a:r>
              <a:endParaRPr lang="en-GB" b="1">
                <a:solidFill>
                  <a:schemeClr val="tx1"/>
                </a:solidFill>
                <a:latin typeface="+mn-lt"/>
              </a:endParaRPr>
            </a:p>
          </p:txBody>
        </p:sp>
        <p:grpSp>
          <p:nvGrpSpPr>
            <p:cNvPr id="11" name="Group 71"/>
            <p:cNvGrpSpPr>
              <a:grpSpLocks/>
            </p:cNvGrpSpPr>
            <p:nvPr/>
          </p:nvGrpSpPr>
          <p:grpSpPr bwMode="auto">
            <a:xfrm>
              <a:off x="4903788" y="2563813"/>
              <a:ext cx="1189038" cy="1398588"/>
              <a:chOff x="3264" y="1999"/>
              <a:chExt cx="726" cy="881"/>
            </a:xfrm>
            <a:scene3d>
              <a:camera prst="orthographicFront">
                <a:rot lat="0" lon="0" rev="0"/>
              </a:camera>
              <a:lightRig rig="soft" dir="t">
                <a:rot lat="0" lon="0" rev="0"/>
              </a:lightRig>
            </a:scene3d>
          </p:grpSpPr>
          <p:sp>
            <p:nvSpPr>
              <p:cNvPr id="358428" name="Rectangle 28"/>
              <p:cNvSpPr>
                <a:spLocks noChangeArrowheads="1"/>
              </p:cNvSpPr>
              <p:nvPr/>
            </p:nvSpPr>
            <p:spPr bwMode="auto">
              <a:xfrm>
                <a:off x="3264" y="1999"/>
                <a:ext cx="726" cy="881"/>
              </a:xfrm>
              <a:prstGeom prst="roundRect">
                <a:avLst/>
              </a:prstGeom>
              <a:solidFill>
                <a:srgbClr val="FFCCCC"/>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3074" name="Text Box 29"/>
              <p:cNvSpPr txBox="1">
                <a:spLocks noChangeArrowheads="1"/>
              </p:cNvSpPr>
              <p:nvPr/>
            </p:nvSpPr>
            <p:spPr bwMode="auto">
              <a:xfrm>
                <a:off x="3304" y="2238"/>
                <a:ext cx="646" cy="450"/>
              </a:xfrm>
              <a:prstGeom prst="roundRect">
                <a:avLst/>
              </a:prstGeom>
              <a:solidFill>
                <a:srgbClr val="FFCCCC"/>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eaLnBrk="0" hangingPunct="0">
                  <a:spcBef>
                    <a:spcPct val="50000"/>
                  </a:spcBef>
                </a:pPr>
                <a:r>
                  <a:rPr lang="de-DE" sz="1800" b="1">
                    <a:solidFill>
                      <a:schemeClr val="tx1"/>
                    </a:solidFill>
                    <a:latin typeface="+mn-lt"/>
                  </a:rPr>
                  <a:t>APB Bridge</a:t>
                </a:r>
                <a:endParaRPr lang="en-GB" sz="1800" b="1">
                  <a:solidFill>
                    <a:schemeClr val="tx1"/>
                  </a:solidFill>
                  <a:latin typeface="+mn-lt"/>
                </a:endParaRPr>
              </a:p>
            </p:txBody>
          </p:sp>
        </p:grpSp>
        <p:sp>
          <p:nvSpPr>
            <p:cNvPr id="43029" name="Rectangle 84"/>
            <p:cNvSpPr>
              <a:spLocks noChangeArrowheads="1"/>
            </p:cNvSpPr>
            <p:nvPr/>
          </p:nvSpPr>
          <p:spPr bwMode="auto">
            <a:xfrm rot="16200000">
              <a:off x="6711950" y="4286250"/>
              <a:ext cx="436563" cy="771525"/>
            </a:xfrm>
            <a:prstGeom prst="round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latin typeface="+mn-lt"/>
              </a:endParaRPr>
            </a:p>
          </p:txBody>
        </p:sp>
        <p:grpSp>
          <p:nvGrpSpPr>
            <p:cNvPr id="12" name="Group 85"/>
            <p:cNvGrpSpPr>
              <a:grpSpLocks/>
            </p:cNvGrpSpPr>
            <p:nvPr/>
          </p:nvGrpSpPr>
          <p:grpSpPr bwMode="auto">
            <a:xfrm>
              <a:off x="7291388" y="4418013"/>
              <a:ext cx="1333500" cy="503238"/>
              <a:chOff x="4464" y="2995"/>
              <a:chExt cx="840" cy="317"/>
            </a:xfrm>
            <a:scene3d>
              <a:camera prst="orthographicFront">
                <a:rot lat="0" lon="0" rev="0"/>
              </a:camera>
              <a:lightRig rig="soft" dir="t">
                <a:rot lat="0" lon="0" rev="0"/>
              </a:lightRig>
            </a:scene3d>
          </p:grpSpPr>
          <p:sp>
            <p:nvSpPr>
              <p:cNvPr id="358486" name="Rectangle 86"/>
              <p:cNvSpPr>
                <a:spLocks noChangeArrowheads="1"/>
              </p:cNvSpPr>
              <p:nvPr/>
            </p:nvSpPr>
            <p:spPr bwMode="auto">
              <a:xfrm>
                <a:off x="4464" y="2995"/>
                <a:ext cx="840" cy="31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3072" name="Text Box 87"/>
              <p:cNvSpPr txBox="1">
                <a:spLocks noChangeArrowheads="1"/>
              </p:cNvSpPr>
              <p:nvPr/>
            </p:nvSpPr>
            <p:spPr bwMode="auto">
              <a:xfrm>
                <a:off x="4506" y="3038"/>
                <a:ext cx="756" cy="25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eaLnBrk="0" hangingPunct="0">
                  <a:spcBef>
                    <a:spcPct val="50000"/>
                  </a:spcBef>
                </a:pPr>
                <a:r>
                  <a:rPr lang="de-DE" sz="1800" b="1">
                    <a:solidFill>
                      <a:schemeClr val="tx1"/>
                    </a:solidFill>
                    <a:latin typeface="+mn-lt"/>
                  </a:rPr>
                  <a:t>RTC</a:t>
                </a:r>
                <a:endParaRPr lang="en-GB" sz="1800" b="1">
                  <a:solidFill>
                    <a:schemeClr val="tx1"/>
                  </a:solidFill>
                  <a:latin typeface="+mn-lt"/>
                </a:endParaRPr>
              </a:p>
            </p:txBody>
          </p:sp>
        </p:grpSp>
        <p:sp>
          <p:nvSpPr>
            <p:cNvPr id="43031" name="Rectangle 88"/>
            <p:cNvSpPr>
              <a:spLocks noChangeArrowheads="1"/>
            </p:cNvSpPr>
            <p:nvPr/>
          </p:nvSpPr>
          <p:spPr bwMode="auto">
            <a:xfrm rot="16200000">
              <a:off x="7483475" y="4206875"/>
              <a:ext cx="436563" cy="2312988"/>
            </a:xfrm>
            <a:prstGeom prst="round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latin typeface="+mn-lt"/>
              </a:endParaRPr>
            </a:p>
          </p:txBody>
        </p:sp>
        <p:grpSp>
          <p:nvGrpSpPr>
            <p:cNvPr id="13" name="Group 148"/>
            <p:cNvGrpSpPr>
              <a:grpSpLocks/>
            </p:cNvGrpSpPr>
            <p:nvPr/>
          </p:nvGrpSpPr>
          <p:grpSpPr bwMode="auto">
            <a:xfrm>
              <a:off x="7291388" y="5110163"/>
              <a:ext cx="1333500" cy="503238"/>
              <a:chOff x="4640" y="3539"/>
              <a:chExt cx="840" cy="317"/>
            </a:xfrm>
            <a:scene3d>
              <a:camera prst="orthographicFront">
                <a:rot lat="0" lon="0" rev="0"/>
              </a:camera>
              <a:lightRig rig="soft" dir="t">
                <a:rot lat="0" lon="0" rev="0"/>
              </a:lightRig>
            </a:scene3d>
          </p:grpSpPr>
          <p:sp>
            <p:nvSpPr>
              <p:cNvPr id="358490" name="Rectangle 90"/>
              <p:cNvSpPr>
                <a:spLocks noChangeArrowheads="1"/>
              </p:cNvSpPr>
              <p:nvPr/>
            </p:nvSpPr>
            <p:spPr bwMode="auto">
              <a:xfrm>
                <a:off x="4640" y="3539"/>
                <a:ext cx="840" cy="31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eaLnBrk="0" hangingPunct="0">
                  <a:defRPr/>
                </a:pPr>
                <a:endParaRPr lang="en-US">
                  <a:latin typeface="+mn-lt"/>
                </a:endParaRPr>
              </a:p>
            </p:txBody>
          </p:sp>
          <p:sp>
            <p:nvSpPr>
              <p:cNvPr id="43070" name="Text Box 91"/>
              <p:cNvSpPr txBox="1">
                <a:spLocks noChangeArrowheads="1"/>
              </p:cNvSpPr>
              <p:nvPr/>
            </p:nvSpPr>
            <p:spPr bwMode="auto">
              <a:xfrm>
                <a:off x="4682" y="3582"/>
                <a:ext cx="756" cy="257"/>
              </a:xfrm>
              <a:prstGeom prst="roundRect">
                <a:avLst/>
              </a:prstGeom>
              <a:solidFill>
                <a:srgbClr val="66FF99"/>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lgn="ctr" eaLnBrk="0" hangingPunct="0">
                  <a:spcBef>
                    <a:spcPct val="50000"/>
                  </a:spcBef>
                </a:pPr>
                <a:r>
                  <a:rPr lang="de-DE" sz="1800" b="1">
                    <a:solidFill>
                      <a:schemeClr val="tx1"/>
                    </a:solidFill>
                    <a:latin typeface="+mn-lt"/>
                  </a:rPr>
                  <a:t>I/O</a:t>
                </a:r>
                <a:endParaRPr lang="en-GB" sz="1800" b="1">
                  <a:solidFill>
                    <a:schemeClr val="tx1"/>
                  </a:solidFill>
                  <a:latin typeface="+mn-lt"/>
                </a:endParaRPr>
              </a:p>
            </p:txBody>
          </p:sp>
        </p:grpSp>
        <p:sp>
          <p:nvSpPr>
            <p:cNvPr id="43033" name="Rectangle 92"/>
            <p:cNvSpPr>
              <a:spLocks noChangeArrowheads="1"/>
            </p:cNvSpPr>
            <p:nvPr/>
          </p:nvSpPr>
          <p:spPr bwMode="auto">
            <a:xfrm rot="10800000">
              <a:off x="3825875" y="3076575"/>
              <a:ext cx="436563" cy="1462088"/>
            </a:xfrm>
            <a:prstGeom prst="round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latin typeface="+mn-lt"/>
              </a:endParaRPr>
            </a:p>
          </p:txBody>
        </p:sp>
        <p:sp>
          <p:nvSpPr>
            <p:cNvPr id="43034" name="Line 94"/>
            <p:cNvSpPr>
              <a:spLocks noChangeShapeType="1"/>
            </p:cNvSpPr>
            <p:nvPr/>
          </p:nvSpPr>
          <p:spPr bwMode="auto">
            <a:xfrm>
              <a:off x="8624888" y="2563813"/>
              <a:ext cx="238125"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35" name="Line 95"/>
            <p:cNvSpPr>
              <a:spLocks noChangeShapeType="1"/>
            </p:cNvSpPr>
            <p:nvPr/>
          </p:nvSpPr>
          <p:spPr bwMode="auto">
            <a:xfrm>
              <a:off x="8624888" y="2673350"/>
              <a:ext cx="238125"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36" name="Line 96"/>
            <p:cNvSpPr>
              <a:spLocks noChangeShapeType="1"/>
            </p:cNvSpPr>
            <p:nvPr/>
          </p:nvSpPr>
          <p:spPr bwMode="auto">
            <a:xfrm>
              <a:off x="8620125" y="3282950"/>
              <a:ext cx="238125"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37" name="Line 97"/>
            <p:cNvSpPr>
              <a:spLocks noChangeShapeType="1"/>
            </p:cNvSpPr>
            <p:nvPr/>
          </p:nvSpPr>
          <p:spPr bwMode="auto">
            <a:xfrm>
              <a:off x="8620125" y="4673600"/>
              <a:ext cx="238125"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38" name="Rectangle 101"/>
            <p:cNvSpPr>
              <a:spLocks noChangeArrowheads="1"/>
            </p:cNvSpPr>
            <p:nvPr/>
          </p:nvSpPr>
          <p:spPr bwMode="auto">
            <a:xfrm rot="10800000">
              <a:off x="3254375" y="2057400"/>
              <a:ext cx="436563" cy="1452563"/>
            </a:xfrm>
            <a:prstGeom prst="roundRect">
              <a:avLst/>
            </a:prstGeom>
            <a:solidFill>
              <a:srgbClr val="009999">
                <a:alpha val="50195"/>
              </a:srgbClr>
            </a:solidFill>
            <a:ln w="19050">
              <a:noFill/>
              <a:miter lim="800000"/>
              <a:headEnd/>
              <a:tailEnd/>
            </a:ln>
          </p:spPr>
          <p:txBody>
            <a:bodyPr wrap="none" lIns="90000" tIns="46800" rIns="90000" bIns="46800" anchor="ctr"/>
            <a:lstStyle/>
            <a:p>
              <a:pPr eaLnBrk="0" hangingPunct="0"/>
              <a:endParaRPr lang="en-US">
                <a:latin typeface="+mn-lt"/>
              </a:endParaRPr>
            </a:p>
          </p:txBody>
        </p:sp>
        <p:grpSp>
          <p:nvGrpSpPr>
            <p:cNvPr id="14" name="Group 114"/>
            <p:cNvGrpSpPr>
              <a:grpSpLocks/>
            </p:cNvGrpSpPr>
            <p:nvPr/>
          </p:nvGrpSpPr>
          <p:grpSpPr bwMode="auto">
            <a:xfrm>
              <a:off x="8620125" y="1704975"/>
              <a:ext cx="238125" cy="381000"/>
              <a:chOff x="5477" y="1376"/>
              <a:chExt cx="150" cy="240"/>
            </a:xfrm>
          </p:grpSpPr>
          <p:sp>
            <p:nvSpPr>
              <p:cNvPr id="43057" name="Line 102"/>
              <p:cNvSpPr>
                <a:spLocks noChangeShapeType="1"/>
              </p:cNvSpPr>
              <p:nvPr/>
            </p:nvSpPr>
            <p:spPr bwMode="auto">
              <a:xfrm>
                <a:off x="5477" y="161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58" name="Line 103"/>
              <p:cNvSpPr>
                <a:spLocks noChangeShapeType="1"/>
              </p:cNvSpPr>
              <p:nvPr/>
            </p:nvSpPr>
            <p:spPr bwMode="auto">
              <a:xfrm>
                <a:off x="5477" y="159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59" name="Line 104"/>
              <p:cNvSpPr>
                <a:spLocks noChangeShapeType="1"/>
              </p:cNvSpPr>
              <p:nvPr/>
            </p:nvSpPr>
            <p:spPr bwMode="auto">
              <a:xfrm>
                <a:off x="5477" y="157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60" name="Line 105"/>
              <p:cNvSpPr>
                <a:spLocks noChangeShapeType="1"/>
              </p:cNvSpPr>
              <p:nvPr/>
            </p:nvSpPr>
            <p:spPr bwMode="auto">
              <a:xfrm>
                <a:off x="5477" y="155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61" name="Line 106"/>
              <p:cNvSpPr>
                <a:spLocks noChangeShapeType="1"/>
              </p:cNvSpPr>
              <p:nvPr/>
            </p:nvSpPr>
            <p:spPr bwMode="auto">
              <a:xfrm>
                <a:off x="5477" y="153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62" name="Line 107"/>
              <p:cNvSpPr>
                <a:spLocks noChangeShapeType="1"/>
              </p:cNvSpPr>
              <p:nvPr/>
            </p:nvSpPr>
            <p:spPr bwMode="auto">
              <a:xfrm>
                <a:off x="5477" y="151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63" name="Line 108"/>
              <p:cNvSpPr>
                <a:spLocks noChangeShapeType="1"/>
              </p:cNvSpPr>
              <p:nvPr/>
            </p:nvSpPr>
            <p:spPr bwMode="auto">
              <a:xfrm>
                <a:off x="5477" y="137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64" name="Line 109"/>
              <p:cNvSpPr>
                <a:spLocks noChangeShapeType="1"/>
              </p:cNvSpPr>
              <p:nvPr/>
            </p:nvSpPr>
            <p:spPr bwMode="auto">
              <a:xfrm>
                <a:off x="5477" y="147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65" name="Line 110"/>
              <p:cNvSpPr>
                <a:spLocks noChangeShapeType="1"/>
              </p:cNvSpPr>
              <p:nvPr/>
            </p:nvSpPr>
            <p:spPr bwMode="auto">
              <a:xfrm>
                <a:off x="5477" y="145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66" name="Line 111"/>
              <p:cNvSpPr>
                <a:spLocks noChangeShapeType="1"/>
              </p:cNvSpPr>
              <p:nvPr/>
            </p:nvSpPr>
            <p:spPr bwMode="auto">
              <a:xfrm>
                <a:off x="5477" y="143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67" name="Line 112"/>
              <p:cNvSpPr>
                <a:spLocks noChangeShapeType="1"/>
              </p:cNvSpPr>
              <p:nvPr/>
            </p:nvSpPr>
            <p:spPr bwMode="auto">
              <a:xfrm>
                <a:off x="5477" y="141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68" name="Line 113"/>
              <p:cNvSpPr>
                <a:spLocks noChangeShapeType="1"/>
              </p:cNvSpPr>
              <p:nvPr/>
            </p:nvSpPr>
            <p:spPr bwMode="auto">
              <a:xfrm>
                <a:off x="5477" y="1396"/>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grpSp>
        <p:grpSp>
          <p:nvGrpSpPr>
            <p:cNvPr id="15" name="Group 131"/>
            <p:cNvGrpSpPr>
              <a:grpSpLocks/>
            </p:cNvGrpSpPr>
            <p:nvPr/>
          </p:nvGrpSpPr>
          <p:grpSpPr bwMode="auto">
            <a:xfrm>
              <a:off x="8620125" y="3749675"/>
              <a:ext cx="238125" cy="444500"/>
              <a:chOff x="5477" y="2660"/>
              <a:chExt cx="150" cy="280"/>
            </a:xfrm>
          </p:grpSpPr>
          <p:sp>
            <p:nvSpPr>
              <p:cNvPr id="43042" name="Line 116"/>
              <p:cNvSpPr>
                <a:spLocks noChangeShapeType="1"/>
              </p:cNvSpPr>
              <p:nvPr/>
            </p:nvSpPr>
            <p:spPr bwMode="auto">
              <a:xfrm>
                <a:off x="5477" y="294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43" name="Line 117"/>
              <p:cNvSpPr>
                <a:spLocks noChangeShapeType="1"/>
              </p:cNvSpPr>
              <p:nvPr/>
            </p:nvSpPr>
            <p:spPr bwMode="auto">
              <a:xfrm>
                <a:off x="5477" y="292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44" name="Line 118"/>
              <p:cNvSpPr>
                <a:spLocks noChangeShapeType="1"/>
              </p:cNvSpPr>
              <p:nvPr/>
            </p:nvSpPr>
            <p:spPr bwMode="auto">
              <a:xfrm>
                <a:off x="5477" y="290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45" name="Line 119"/>
              <p:cNvSpPr>
                <a:spLocks noChangeShapeType="1"/>
              </p:cNvSpPr>
              <p:nvPr/>
            </p:nvSpPr>
            <p:spPr bwMode="auto">
              <a:xfrm>
                <a:off x="5477" y="288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46" name="Line 120"/>
              <p:cNvSpPr>
                <a:spLocks noChangeShapeType="1"/>
              </p:cNvSpPr>
              <p:nvPr/>
            </p:nvSpPr>
            <p:spPr bwMode="auto">
              <a:xfrm>
                <a:off x="5477" y="286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47" name="Line 121"/>
              <p:cNvSpPr>
                <a:spLocks noChangeShapeType="1"/>
              </p:cNvSpPr>
              <p:nvPr/>
            </p:nvSpPr>
            <p:spPr bwMode="auto">
              <a:xfrm>
                <a:off x="5477" y="284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48" name="Line 122"/>
              <p:cNvSpPr>
                <a:spLocks noChangeShapeType="1"/>
              </p:cNvSpPr>
              <p:nvPr/>
            </p:nvSpPr>
            <p:spPr bwMode="auto">
              <a:xfrm>
                <a:off x="5477" y="270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49" name="Line 123"/>
              <p:cNvSpPr>
                <a:spLocks noChangeShapeType="1"/>
              </p:cNvSpPr>
              <p:nvPr/>
            </p:nvSpPr>
            <p:spPr bwMode="auto">
              <a:xfrm>
                <a:off x="5477" y="280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50" name="Line 124"/>
              <p:cNvSpPr>
                <a:spLocks noChangeShapeType="1"/>
              </p:cNvSpPr>
              <p:nvPr/>
            </p:nvSpPr>
            <p:spPr bwMode="auto">
              <a:xfrm>
                <a:off x="5477" y="278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51" name="Line 125"/>
              <p:cNvSpPr>
                <a:spLocks noChangeShapeType="1"/>
              </p:cNvSpPr>
              <p:nvPr/>
            </p:nvSpPr>
            <p:spPr bwMode="auto">
              <a:xfrm>
                <a:off x="5477" y="276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52" name="Line 126"/>
              <p:cNvSpPr>
                <a:spLocks noChangeShapeType="1"/>
              </p:cNvSpPr>
              <p:nvPr/>
            </p:nvSpPr>
            <p:spPr bwMode="auto">
              <a:xfrm>
                <a:off x="5477" y="274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53" name="Line 127"/>
              <p:cNvSpPr>
                <a:spLocks noChangeShapeType="1"/>
              </p:cNvSpPr>
              <p:nvPr/>
            </p:nvSpPr>
            <p:spPr bwMode="auto">
              <a:xfrm>
                <a:off x="5477" y="272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54" name="Line 128"/>
              <p:cNvSpPr>
                <a:spLocks noChangeShapeType="1"/>
              </p:cNvSpPr>
              <p:nvPr/>
            </p:nvSpPr>
            <p:spPr bwMode="auto">
              <a:xfrm>
                <a:off x="5477" y="282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55" name="Line 129"/>
              <p:cNvSpPr>
                <a:spLocks noChangeShapeType="1"/>
              </p:cNvSpPr>
              <p:nvPr/>
            </p:nvSpPr>
            <p:spPr bwMode="auto">
              <a:xfrm>
                <a:off x="5477" y="266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sp>
            <p:nvSpPr>
              <p:cNvPr id="43056" name="Line 130"/>
              <p:cNvSpPr>
                <a:spLocks noChangeShapeType="1"/>
              </p:cNvSpPr>
              <p:nvPr/>
            </p:nvSpPr>
            <p:spPr bwMode="auto">
              <a:xfrm>
                <a:off x="5477" y="2680"/>
                <a:ext cx="150" cy="0"/>
              </a:xfrm>
              <a:prstGeom prst="roundRect">
                <a:avLst/>
              </a:prstGeom>
              <a:noFill/>
              <a:ln w="19050">
                <a:solidFill>
                  <a:schemeClr val="tx1"/>
                </a:solidFill>
                <a:round/>
                <a:headEnd/>
                <a:tailEnd/>
              </a:ln>
            </p:spPr>
            <p:txBody>
              <a:bodyPr wrap="none" lIns="90000" tIns="46800" rIns="90000" bIns="46800" anchor="ctr"/>
              <a:lstStyle/>
              <a:p>
                <a:endParaRPr lang="en-US">
                  <a:latin typeface="+mn-lt"/>
                </a:endParaRPr>
              </a:p>
            </p:txBody>
          </p:sp>
        </p:grpSp>
        <p:sp>
          <p:nvSpPr>
            <p:cNvPr id="43041" name="Text Box 62"/>
            <p:cNvSpPr txBox="1">
              <a:spLocks noChangeArrowheads="1"/>
            </p:cNvSpPr>
            <p:nvPr/>
          </p:nvSpPr>
          <p:spPr bwMode="auto">
            <a:xfrm>
              <a:off x="3043238" y="3076575"/>
              <a:ext cx="850900" cy="340519"/>
            </a:xfrm>
            <a:prstGeom prst="roundRect">
              <a:avLst/>
            </a:prstGeom>
            <a:noFill/>
            <a:ln w="9525">
              <a:noFill/>
              <a:miter lim="800000"/>
              <a:headEnd/>
              <a:tailEnd/>
            </a:ln>
          </p:spPr>
          <p:txBody>
            <a:bodyPr>
              <a:spAutoFit/>
            </a:bodyPr>
            <a:lstStyle/>
            <a:p>
              <a:pPr eaLnBrk="0" hangingPunct="0">
                <a:spcBef>
                  <a:spcPct val="50000"/>
                </a:spcBef>
              </a:pPr>
              <a:r>
                <a:rPr lang="de-DE" b="1">
                  <a:solidFill>
                    <a:schemeClr val="tx1"/>
                  </a:solidFill>
                  <a:latin typeface="+mn-lt"/>
                </a:rPr>
                <a:t>AHB</a:t>
              </a:r>
              <a:endParaRPr lang="en-GB" b="1">
                <a:solidFill>
                  <a:schemeClr val="tx1"/>
                </a:solidFill>
                <a:latin typeface="+mn-lt"/>
              </a:endParaRPr>
            </a:p>
          </p:txBody>
        </p:sp>
      </p:gr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AHB and APB / VPB</a:t>
            </a:r>
          </a:p>
        </p:txBody>
      </p:sp>
      <p:sp>
        <p:nvSpPr>
          <p:cNvPr id="44035" name="Rectangle 3"/>
          <p:cNvSpPr>
            <a:spLocks noGrp="1" noChangeArrowheads="1"/>
          </p:cNvSpPr>
          <p:nvPr>
            <p:ph type="body" idx="1"/>
          </p:nvPr>
        </p:nvSpPr>
        <p:spPr>
          <a:xfrm>
            <a:off x="241300" y="1016000"/>
            <a:ext cx="8464550" cy="4876800"/>
          </a:xfrm>
        </p:spPr>
        <p:txBody>
          <a:bodyPr lIns="92075" tIns="46038" rIns="92075" bIns="46038"/>
          <a:lstStyle/>
          <a:p>
            <a:pPr eaLnBrk="1" hangingPunct="1">
              <a:lnSpc>
                <a:spcPct val="100000"/>
              </a:lnSpc>
              <a:spcBef>
                <a:spcPct val="50000"/>
              </a:spcBef>
            </a:pPr>
            <a:r>
              <a:rPr lang="en-GB" sz="2400" b="1" smtClean="0">
                <a:solidFill>
                  <a:schemeClr val="accent2"/>
                </a:solidFill>
              </a:rPr>
              <a:t>A</a:t>
            </a:r>
            <a:r>
              <a:rPr lang="en-GB" sz="2400" smtClean="0"/>
              <a:t>dvanced </a:t>
            </a:r>
            <a:r>
              <a:rPr lang="en-GB" sz="2400" b="1" smtClean="0">
                <a:solidFill>
                  <a:schemeClr val="accent2"/>
                </a:solidFill>
              </a:rPr>
              <a:t>H</a:t>
            </a:r>
            <a:r>
              <a:rPr lang="en-GB" sz="2400" smtClean="0"/>
              <a:t>igh-Performance </a:t>
            </a:r>
            <a:r>
              <a:rPr lang="en-GB" sz="2400" b="1" smtClean="0">
                <a:solidFill>
                  <a:schemeClr val="accent2"/>
                </a:solidFill>
              </a:rPr>
              <a:t>B</a:t>
            </a:r>
            <a:r>
              <a:rPr lang="en-GB" sz="2400" smtClean="0"/>
              <a:t>us</a:t>
            </a:r>
          </a:p>
          <a:p>
            <a:pPr lvl="1" eaLnBrk="1" hangingPunct="1">
              <a:lnSpc>
                <a:spcPct val="100000"/>
              </a:lnSpc>
              <a:spcBef>
                <a:spcPct val="50000"/>
              </a:spcBef>
            </a:pPr>
            <a:r>
              <a:rPr lang="en-GB" sz="2000" smtClean="0"/>
              <a:t>high-performance</a:t>
            </a:r>
          </a:p>
          <a:p>
            <a:pPr lvl="1" eaLnBrk="1" hangingPunct="1">
              <a:lnSpc>
                <a:spcPct val="100000"/>
              </a:lnSpc>
              <a:spcBef>
                <a:spcPct val="50000"/>
              </a:spcBef>
            </a:pPr>
            <a:r>
              <a:rPr lang="en-GB" sz="2000" smtClean="0"/>
              <a:t>pipelined</a:t>
            </a:r>
          </a:p>
          <a:p>
            <a:pPr lvl="1" eaLnBrk="1" hangingPunct="1">
              <a:lnSpc>
                <a:spcPct val="100000"/>
              </a:lnSpc>
              <a:spcBef>
                <a:spcPct val="50000"/>
              </a:spcBef>
            </a:pPr>
            <a:r>
              <a:rPr lang="en-GB" sz="2000" smtClean="0"/>
              <a:t>fully-synchronous backplane</a:t>
            </a:r>
          </a:p>
          <a:p>
            <a:pPr lvl="1" eaLnBrk="1" hangingPunct="1">
              <a:lnSpc>
                <a:spcPct val="100000"/>
              </a:lnSpc>
              <a:spcBef>
                <a:spcPct val="50000"/>
              </a:spcBef>
            </a:pPr>
            <a:r>
              <a:rPr lang="en-GB" sz="2000" smtClean="0"/>
              <a:t>multiple bus masters </a:t>
            </a:r>
          </a:p>
          <a:p>
            <a:pPr eaLnBrk="1" hangingPunct="1">
              <a:lnSpc>
                <a:spcPct val="100000"/>
              </a:lnSpc>
              <a:spcBef>
                <a:spcPct val="50000"/>
              </a:spcBef>
            </a:pPr>
            <a:r>
              <a:rPr lang="en-GB" sz="2400" b="1" smtClean="0">
                <a:solidFill>
                  <a:schemeClr val="accent2"/>
                </a:solidFill>
              </a:rPr>
              <a:t>A</a:t>
            </a:r>
            <a:r>
              <a:rPr lang="en-GB" sz="2400" smtClean="0"/>
              <a:t>dvanced </a:t>
            </a:r>
            <a:r>
              <a:rPr lang="en-GB" sz="2400" b="1" smtClean="0">
                <a:solidFill>
                  <a:schemeClr val="accent2"/>
                </a:solidFill>
              </a:rPr>
              <a:t>P</a:t>
            </a:r>
            <a:r>
              <a:rPr lang="en-GB" sz="2400" smtClean="0"/>
              <a:t>eripheral </a:t>
            </a:r>
            <a:r>
              <a:rPr lang="en-GB" sz="2400" b="1" smtClean="0">
                <a:solidFill>
                  <a:schemeClr val="accent2"/>
                </a:solidFill>
              </a:rPr>
              <a:t>B</a:t>
            </a:r>
            <a:r>
              <a:rPr lang="en-GB" sz="2400" smtClean="0"/>
              <a:t>us     /    </a:t>
            </a:r>
            <a:r>
              <a:rPr lang="en-GB" sz="2400" b="1" smtClean="0">
                <a:solidFill>
                  <a:schemeClr val="accent2"/>
                </a:solidFill>
              </a:rPr>
              <a:t>V</a:t>
            </a:r>
            <a:r>
              <a:rPr lang="en-GB" sz="2400" smtClean="0"/>
              <a:t>LSI </a:t>
            </a:r>
            <a:r>
              <a:rPr lang="en-GB" sz="2400" b="1" smtClean="0">
                <a:solidFill>
                  <a:schemeClr val="accent2"/>
                </a:solidFill>
              </a:rPr>
              <a:t>P</a:t>
            </a:r>
            <a:r>
              <a:rPr lang="en-GB" sz="2400" smtClean="0"/>
              <a:t>eripheral </a:t>
            </a:r>
            <a:r>
              <a:rPr lang="en-GB" sz="2400" b="1" smtClean="0">
                <a:solidFill>
                  <a:schemeClr val="accent2"/>
                </a:solidFill>
              </a:rPr>
              <a:t>B</a:t>
            </a:r>
            <a:r>
              <a:rPr lang="en-GB" sz="2400" smtClean="0"/>
              <a:t>us</a:t>
            </a:r>
          </a:p>
          <a:p>
            <a:pPr lvl="1" eaLnBrk="1" hangingPunct="1">
              <a:lnSpc>
                <a:spcPct val="100000"/>
              </a:lnSpc>
              <a:spcBef>
                <a:spcPct val="50000"/>
              </a:spcBef>
            </a:pPr>
            <a:r>
              <a:rPr lang="en-GB" sz="2000" smtClean="0"/>
              <a:t>low-power</a:t>
            </a:r>
          </a:p>
          <a:p>
            <a:pPr lvl="1" eaLnBrk="1" hangingPunct="1">
              <a:lnSpc>
                <a:spcPct val="100000"/>
              </a:lnSpc>
              <a:spcBef>
                <a:spcPct val="50000"/>
              </a:spcBef>
            </a:pPr>
            <a:r>
              <a:rPr lang="en-GB" sz="2000" smtClean="0"/>
              <a:t>non-pipelined</a:t>
            </a:r>
          </a:p>
          <a:p>
            <a:pPr lvl="1" eaLnBrk="1" hangingPunct="1">
              <a:lnSpc>
                <a:spcPct val="100000"/>
              </a:lnSpc>
              <a:spcBef>
                <a:spcPct val="50000"/>
              </a:spcBef>
            </a:pPr>
            <a:r>
              <a:rPr lang="en-GB" sz="2000" smtClean="0"/>
              <a:t>simple interface</a:t>
            </a:r>
          </a:p>
          <a:p>
            <a:pPr lvl="1" eaLnBrk="1" hangingPunct="1">
              <a:lnSpc>
                <a:spcPct val="100000"/>
              </a:lnSpc>
              <a:spcBef>
                <a:spcPct val="50000"/>
              </a:spcBef>
            </a:pPr>
            <a:r>
              <a:rPr lang="en-GB" sz="2000" smtClean="0"/>
              <a:t>wait support    (VPB)</a:t>
            </a: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67824" y="685799"/>
            <a:ext cx="4923376" cy="5633881"/>
          </a:xfrm>
          <a:prstGeom prst="rect">
            <a:avLst/>
          </a:prstGeom>
        </p:spPr>
      </p:pic>
      <p:sp>
        <p:nvSpPr>
          <p:cNvPr id="3" name="Title 2"/>
          <p:cNvSpPr>
            <a:spLocks noGrp="1"/>
          </p:cNvSpPr>
          <p:nvPr>
            <p:ph type="title"/>
          </p:nvPr>
        </p:nvSpPr>
        <p:spPr/>
        <p:txBody>
          <a:bodyPr/>
          <a:lstStyle/>
          <a:p>
            <a:r>
              <a:rPr lang="en-US" dirty="0" smtClean="0"/>
              <a:t>ARM </a:t>
            </a:r>
            <a:endParaRPr lang="en-IN" dirty="0"/>
          </a:p>
        </p:txBody>
      </p:sp>
    </p:spTree>
    <p:extLst>
      <p:ext uri="{BB962C8B-B14F-4D97-AF65-F5344CB8AC3E}">
        <p14:creationId xmlns:p14="http://schemas.microsoft.com/office/powerpoint/2010/main" val="56898275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323" y="711431"/>
            <a:ext cx="7704000" cy="572700"/>
          </a:xfrm>
        </p:spPr>
        <p:txBody>
          <a:bodyPr/>
          <a:lstStyle/>
          <a:p>
            <a:r>
              <a:rPr lang="en-US" dirty="0" smtClean="0"/>
              <a:t>What you get on 30 Days Internship</a:t>
            </a:r>
            <a:endParaRPr lang="en-IN" dirty="0"/>
          </a:p>
        </p:txBody>
      </p:sp>
      <p:pic>
        <p:nvPicPr>
          <p:cNvPr id="3" name="Picture 2"/>
          <p:cNvPicPr>
            <a:picLocks noChangeAspect="1"/>
          </p:cNvPicPr>
          <p:nvPr/>
        </p:nvPicPr>
        <p:blipFill>
          <a:blip r:embed="rId2"/>
          <a:stretch>
            <a:fillRect/>
          </a:stretch>
        </p:blipFill>
        <p:spPr>
          <a:xfrm>
            <a:off x="707976" y="1581593"/>
            <a:ext cx="6698664" cy="4145485"/>
          </a:xfrm>
          <a:prstGeom prst="rect">
            <a:avLst/>
          </a:prstGeom>
        </p:spPr>
      </p:pic>
      <p:pic>
        <p:nvPicPr>
          <p:cNvPr id="4" name="Picture 3"/>
          <p:cNvPicPr>
            <a:picLocks noChangeAspect="1"/>
          </p:cNvPicPr>
          <p:nvPr/>
        </p:nvPicPr>
        <p:blipFill>
          <a:blip r:embed="rId3"/>
          <a:stretch>
            <a:fillRect/>
          </a:stretch>
        </p:blipFill>
        <p:spPr>
          <a:xfrm>
            <a:off x="1408989" y="3258339"/>
            <a:ext cx="5296639" cy="2353003"/>
          </a:xfrm>
          <a:prstGeom prst="rect">
            <a:avLst/>
          </a:prstGeom>
        </p:spPr>
      </p:pic>
    </p:spTree>
    <p:extLst>
      <p:ext uri="{BB962C8B-B14F-4D97-AF65-F5344CB8AC3E}">
        <p14:creationId xmlns:p14="http://schemas.microsoft.com/office/powerpoint/2010/main" val="147780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45"/>
          <p:cNvSpPr>
            <a:spLocks noGrp="1" noChangeArrowheads="1"/>
          </p:cNvSpPr>
          <p:nvPr>
            <p:ph idx="1"/>
          </p:nvPr>
        </p:nvSpPr>
        <p:spPr>
          <a:xfrm>
            <a:off x="165100" y="2987675"/>
            <a:ext cx="4883150" cy="3332163"/>
          </a:xfrm>
        </p:spPr>
        <p:txBody>
          <a:bodyPr/>
          <a:lstStyle/>
          <a:p>
            <a:r>
              <a:rPr lang="en-GB" sz="1600" smtClean="0"/>
              <a:t>EmbeddedICE Logic</a:t>
            </a:r>
          </a:p>
          <a:p>
            <a:pPr lvl="1"/>
            <a:r>
              <a:rPr lang="en-GB" sz="1500" smtClean="0"/>
              <a:t>Provides breakpoints and processor/system access</a:t>
            </a:r>
          </a:p>
          <a:p>
            <a:r>
              <a:rPr lang="en-GB" sz="1600" smtClean="0"/>
              <a:t>JTAG interface (ICE)</a:t>
            </a:r>
          </a:p>
          <a:p>
            <a:pPr lvl="1"/>
            <a:r>
              <a:rPr lang="en-GB" sz="1500" smtClean="0"/>
              <a:t>Converts debugger commands to JTAG signals </a:t>
            </a:r>
          </a:p>
          <a:p>
            <a:r>
              <a:rPr lang="en-US" sz="1600" smtClean="0"/>
              <a:t>Embedded trace Macrocell (ETM)</a:t>
            </a:r>
          </a:p>
          <a:p>
            <a:pPr lvl="1"/>
            <a:r>
              <a:rPr lang="en-US" sz="1500" smtClean="0"/>
              <a:t>Compresses real-time instruction and data access trace</a:t>
            </a:r>
          </a:p>
          <a:p>
            <a:pPr lvl="1"/>
            <a:r>
              <a:rPr lang="en-US" sz="1500" smtClean="0"/>
              <a:t>Contains ICE features (trigger &amp; filter logic)</a:t>
            </a:r>
          </a:p>
          <a:p>
            <a:r>
              <a:rPr lang="en-US" sz="1600" smtClean="0"/>
              <a:t>Trace port analyzer (TPA)</a:t>
            </a:r>
          </a:p>
          <a:p>
            <a:pPr lvl="1"/>
            <a:r>
              <a:rPr lang="en-US" sz="1500" smtClean="0"/>
              <a:t>Captures trace in a deep buffer</a:t>
            </a:r>
          </a:p>
        </p:txBody>
      </p:sp>
      <p:sp>
        <p:nvSpPr>
          <p:cNvPr id="71682" name="Rectangle 2"/>
          <p:cNvSpPr>
            <a:spLocks noGrp="1" noChangeArrowheads="1"/>
          </p:cNvSpPr>
          <p:nvPr>
            <p:ph type="title"/>
          </p:nvPr>
        </p:nvSpPr>
        <p:spPr/>
        <p:txBody>
          <a:bodyPr/>
          <a:lstStyle/>
          <a:p>
            <a:r>
              <a:rPr lang="en-GB" smtClean="0"/>
              <a:t>ARM Debug Architecture</a:t>
            </a:r>
          </a:p>
        </p:txBody>
      </p:sp>
      <p:sp>
        <p:nvSpPr>
          <p:cNvPr id="71684" name="Rectangle 5"/>
          <p:cNvSpPr>
            <a:spLocks noChangeArrowheads="1"/>
          </p:cNvSpPr>
          <p:nvPr/>
        </p:nvSpPr>
        <p:spPr bwMode="auto">
          <a:xfrm>
            <a:off x="4822825" y="990600"/>
            <a:ext cx="4267200" cy="4876800"/>
          </a:xfrm>
          <a:prstGeom prst="rect">
            <a:avLst/>
          </a:prstGeom>
          <a:noFill/>
          <a:ln w="9525">
            <a:noFill/>
            <a:miter lim="800000"/>
            <a:headEnd/>
            <a:tailEnd/>
          </a:ln>
        </p:spPr>
        <p:txBody>
          <a:bodyPr lIns="92075" tIns="46038" rIns="92075" bIns="46038"/>
          <a:lstStyle/>
          <a:p>
            <a:pPr marL="285750" indent="-285750">
              <a:lnSpc>
                <a:spcPct val="90000"/>
              </a:lnSpc>
              <a:spcBef>
                <a:spcPct val="30000"/>
              </a:spcBef>
              <a:buClr>
                <a:srgbClr val="006D82"/>
              </a:buClr>
              <a:buSzPct val="60000"/>
              <a:buFont typeface="ZapfDingbats" pitchFamily="82" charset="2"/>
              <a:buChar char="n"/>
            </a:pPr>
            <a:endParaRPr lang="en-GB" sz="1800" b="0">
              <a:latin typeface="Arial" pitchFamily="34" charset="0"/>
            </a:endParaRPr>
          </a:p>
        </p:txBody>
      </p:sp>
      <p:sp>
        <p:nvSpPr>
          <p:cNvPr id="71685" name="Rectangle 6"/>
          <p:cNvSpPr>
            <a:spLocks noChangeArrowheads="1"/>
          </p:cNvSpPr>
          <p:nvPr/>
        </p:nvSpPr>
        <p:spPr bwMode="gray">
          <a:xfrm>
            <a:off x="5451475" y="3397250"/>
            <a:ext cx="3382963" cy="2905125"/>
          </a:xfrm>
          <a:prstGeom prst="rect">
            <a:avLst/>
          </a:prstGeom>
          <a:solidFill>
            <a:srgbClr val="A0D0E3"/>
          </a:solidFill>
          <a:ln w="12700">
            <a:solidFill>
              <a:schemeClr val="tx1"/>
            </a:solidFill>
            <a:miter lim="800000"/>
            <a:headEnd/>
            <a:tailEnd/>
          </a:ln>
        </p:spPr>
        <p:txBody>
          <a:bodyPr wrap="none" anchor="ctr"/>
          <a:lstStyle/>
          <a:p>
            <a:endParaRPr lang="en-US"/>
          </a:p>
        </p:txBody>
      </p:sp>
      <p:sp>
        <p:nvSpPr>
          <p:cNvPr id="71686" name="Rectangle 9"/>
          <p:cNvSpPr>
            <a:spLocks noChangeArrowheads="1"/>
          </p:cNvSpPr>
          <p:nvPr/>
        </p:nvSpPr>
        <p:spPr bwMode="gray">
          <a:xfrm>
            <a:off x="5634038" y="3549650"/>
            <a:ext cx="2033587" cy="2568575"/>
          </a:xfrm>
          <a:prstGeom prst="rect">
            <a:avLst/>
          </a:prstGeom>
          <a:solidFill>
            <a:schemeClr val="tx2"/>
          </a:solidFill>
          <a:ln w="12700">
            <a:solidFill>
              <a:schemeClr val="tx1"/>
            </a:solidFill>
            <a:miter lim="800000"/>
            <a:headEnd/>
            <a:tailEnd/>
          </a:ln>
        </p:spPr>
        <p:txBody>
          <a:bodyPr wrap="none" lIns="92075" tIns="46038" rIns="92075" bIns="46038" anchor="b" anchorCtr="1"/>
          <a:lstStyle/>
          <a:p>
            <a:pPr algn="ctr"/>
            <a:endParaRPr lang="en-US" sz="1600">
              <a:solidFill>
                <a:schemeClr val="bg1"/>
              </a:solidFill>
              <a:latin typeface="Arial" pitchFamily="34" charset="0"/>
            </a:endParaRPr>
          </a:p>
          <a:p>
            <a:pPr algn="ctr"/>
            <a:endParaRPr lang="en-US" sz="1600">
              <a:solidFill>
                <a:schemeClr val="bg1"/>
              </a:solidFill>
              <a:latin typeface="Arial" pitchFamily="34" charset="0"/>
            </a:endParaRPr>
          </a:p>
          <a:p>
            <a:pPr algn="ctr"/>
            <a:r>
              <a:rPr lang="en-US" sz="1600">
                <a:solidFill>
                  <a:schemeClr val="bg1"/>
                </a:solidFill>
                <a:latin typeface="Arial" pitchFamily="34" charset="0"/>
              </a:rPr>
              <a:t>ARM</a:t>
            </a:r>
          </a:p>
          <a:p>
            <a:pPr algn="ctr"/>
            <a:r>
              <a:rPr lang="en-US" sz="1600">
                <a:solidFill>
                  <a:schemeClr val="bg1"/>
                </a:solidFill>
                <a:latin typeface="Arial" pitchFamily="34" charset="0"/>
              </a:rPr>
              <a:t>core</a:t>
            </a:r>
          </a:p>
        </p:txBody>
      </p:sp>
      <p:sp>
        <p:nvSpPr>
          <p:cNvPr id="71687" name="Rectangle 10"/>
          <p:cNvSpPr>
            <a:spLocks noChangeArrowheads="1"/>
          </p:cNvSpPr>
          <p:nvPr/>
        </p:nvSpPr>
        <p:spPr bwMode="gray">
          <a:xfrm>
            <a:off x="7956550" y="3549650"/>
            <a:ext cx="725488" cy="1447800"/>
          </a:xfrm>
          <a:prstGeom prst="rect">
            <a:avLst/>
          </a:prstGeom>
          <a:solidFill>
            <a:schemeClr val="accent2"/>
          </a:solidFill>
          <a:ln w="12700">
            <a:solidFill>
              <a:schemeClr val="tx1"/>
            </a:solidFill>
            <a:miter lim="800000"/>
            <a:headEnd/>
            <a:tailEnd/>
          </a:ln>
        </p:spPr>
        <p:txBody>
          <a:bodyPr wrap="none" lIns="92075" tIns="46038" rIns="92075" bIns="46038" anchor="ctr" anchorCtr="1"/>
          <a:lstStyle/>
          <a:p>
            <a:pPr algn="ctr"/>
            <a:r>
              <a:rPr lang="en-US" sz="1600">
                <a:solidFill>
                  <a:schemeClr val="bg1"/>
                </a:solidFill>
                <a:latin typeface="Arial" pitchFamily="34" charset="0"/>
              </a:rPr>
              <a:t>ETM</a:t>
            </a:r>
          </a:p>
        </p:txBody>
      </p:sp>
      <p:sp>
        <p:nvSpPr>
          <p:cNvPr id="71688" name="Rectangle 24"/>
          <p:cNvSpPr>
            <a:spLocks noChangeArrowheads="1"/>
          </p:cNvSpPr>
          <p:nvPr/>
        </p:nvSpPr>
        <p:spPr bwMode="gray">
          <a:xfrm>
            <a:off x="6192838" y="3673475"/>
            <a:ext cx="914400" cy="457200"/>
          </a:xfrm>
          <a:prstGeom prst="rect">
            <a:avLst/>
          </a:prstGeom>
          <a:solidFill>
            <a:schemeClr val="bg2"/>
          </a:solidFill>
          <a:ln w="12700">
            <a:solidFill>
              <a:schemeClr val="tx1"/>
            </a:solidFill>
            <a:miter lim="800000"/>
            <a:headEnd/>
            <a:tailEnd/>
          </a:ln>
        </p:spPr>
        <p:txBody>
          <a:bodyPr wrap="none" lIns="92075" tIns="46038" rIns="92075" bIns="46038" anchor="ctr"/>
          <a:lstStyle/>
          <a:p>
            <a:pPr algn="ctr"/>
            <a:r>
              <a:rPr lang="en-US" dirty="0">
                <a:solidFill>
                  <a:srgbClr val="FF0000"/>
                </a:solidFill>
                <a:latin typeface="Arial" pitchFamily="34" charset="0"/>
              </a:rPr>
              <a:t>TAP</a:t>
            </a:r>
          </a:p>
          <a:p>
            <a:pPr algn="ctr"/>
            <a:r>
              <a:rPr lang="en-US" dirty="0">
                <a:solidFill>
                  <a:srgbClr val="FF0000"/>
                </a:solidFill>
                <a:latin typeface="Arial" pitchFamily="34" charset="0"/>
              </a:rPr>
              <a:t>controller</a:t>
            </a:r>
          </a:p>
        </p:txBody>
      </p:sp>
      <p:sp>
        <p:nvSpPr>
          <p:cNvPr id="71689" name="Text Box 34"/>
          <p:cNvSpPr txBox="1">
            <a:spLocks noChangeArrowheads="1"/>
          </p:cNvSpPr>
          <p:nvPr/>
        </p:nvSpPr>
        <p:spPr bwMode="gray">
          <a:xfrm>
            <a:off x="7096125" y="2887663"/>
            <a:ext cx="1231900" cy="271462"/>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buFont typeface="Times New Roman" pitchFamily="18" charset="0"/>
              <a:buNone/>
            </a:pPr>
            <a:r>
              <a:rPr lang="en-US" sz="1300">
                <a:latin typeface="Arial" pitchFamily="34" charset="0"/>
              </a:rPr>
              <a:t>Trace Port</a:t>
            </a:r>
          </a:p>
        </p:txBody>
      </p:sp>
      <p:sp>
        <p:nvSpPr>
          <p:cNvPr id="71690" name="AutoShape 36"/>
          <p:cNvSpPr>
            <a:spLocks noChangeArrowheads="1"/>
          </p:cNvSpPr>
          <p:nvPr/>
        </p:nvSpPr>
        <p:spPr bwMode="auto">
          <a:xfrm rot="16200000" flipV="1">
            <a:off x="7859713" y="3001962"/>
            <a:ext cx="858838" cy="233363"/>
          </a:xfrm>
          <a:prstGeom prst="rightArrow">
            <a:avLst>
              <a:gd name="adj1" fmla="val 55111"/>
              <a:gd name="adj2" fmla="val 89809"/>
            </a:avLst>
          </a:prstGeom>
          <a:solidFill>
            <a:srgbClr val="FFFF99"/>
          </a:solidFill>
          <a:ln w="12700">
            <a:solidFill>
              <a:schemeClr val="tx1"/>
            </a:solidFill>
            <a:miter lim="800000"/>
            <a:headEnd/>
            <a:tailEnd/>
          </a:ln>
        </p:spPr>
        <p:txBody>
          <a:bodyPr wrap="none" lIns="92075" tIns="46038" rIns="92075" bIns="46038" anchor="ctr"/>
          <a:lstStyle/>
          <a:p>
            <a:endParaRPr lang="en-US"/>
          </a:p>
        </p:txBody>
      </p:sp>
      <p:sp>
        <p:nvSpPr>
          <p:cNvPr id="71691" name="Text Box 37"/>
          <p:cNvSpPr txBox="1">
            <a:spLocks noChangeArrowheads="1"/>
          </p:cNvSpPr>
          <p:nvPr/>
        </p:nvSpPr>
        <p:spPr bwMode="gray">
          <a:xfrm>
            <a:off x="5465763" y="2900363"/>
            <a:ext cx="1054100" cy="271462"/>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buFont typeface="Times New Roman" pitchFamily="18" charset="0"/>
              <a:buNone/>
            </a:pPr>
            <a:r>
              <a:rPr lang="en-US" sz="1300">
                <a:latin typeface="Arial" pitchFamily="34" charset="0"/>
              </a:rPr>
              <a:t>JTAG port</a:t>
            </a:r>
          </a:p>
        </p:txBody>
      </p:sp>
      <p:pic>
        <p:nvPicPr>
          <p:cNvPr id="71692" name="Picture 38" descr="portable comp"/>
          <p:cNvPicPr>
            <a:picLocks noChangeAspect="1" noChangeArrowheads="1"/>
          </p:cNvPicPr>
          <p:nvPr/>
        </p:nvPicPr>
        <p:blipFill>
          <a:blip r:embed="rId3"/>
          <a:srcRect/>
          <a:stretch>
            <a:fillRect/>
          </a:stretch>
        </p:blipFill>
        <p:spPr bwMode="auto">
          <a:xfrm>
            <a:off x="3132138" y="1181100"/>
            <a:ext cx="1525587" cy="1601788"/>
          </a:xfrm>
          <a:prstGeom prst="rect">
            <a:avLst/>
          </a:prstGeom>
          <a:noFill/>
          <a:ln w="9525">
            <a:noFill/>
            <a:miter lim="800000"/>
            <a:headEnd/>
            <a:tailEnd/>
          </a:ln>
        </p:spPr>
      </p:pic>
      <p:sp>
        <p:nvSpPr>
          <p:cNvPr id="71693" name="Text Box 39"/>
          <p:cNvSpPr txBox="1">
            <a:spLocks noChangeArrowheads="1"/>
          </p:cNvSpPr>
          <p:nvPr/>
        </p:nvSpPr>
        <p:spPr bwMode="auto">
          <a:xfrm>
            <a:off x="5056188" y="1289050"/>
            <a:ext cx="801687" cy="257175"/>
          </a:xfrm>
          <a:prstGeom prst="rect">
            <a:avLst/>
          </a:prstGeom>
          <a:noFill/>
          <a:ln w="9525">
            <a:noFill/>
            <a:miter lim="800000"/>
            <a:headEnd/>
            <a:tailEnd/>
          </a:ln>
        </p:spPr>
        <p:txBody>
          <a:bodyPr wrap="none" lIns="92075" tIns="46038" rIns="92075" bIns="46038" anchor="ctr">
            <a:spAutoFit/>
          </a:bodyPr>
          <a:lstStyle/>
          <a:p>
            <a:pPr algn="ctr">
              <a:lnSpc>
                <a:spcPct val="90000"/>
              </a:lnSpc>
              <a:spcBef>
                <a:spcPct val="30000"/>
              </a:spcBef>
            </a:pPr>
            <a:r>
              <a:rPr lang="en-US" sz="1200">
                <a:latin typeface="Arial" pitchFamily="34" charset="0"/>
              </a:rPr>
              <a:t>Ethernet</a:t>
            </a:r>
          </a:p>
        </p:txBody>
      </p:sp>
      <p:sp>
        <p:nvSpPr>
          <p:cNvPr id="71694" name="Text Box 40"/>
          <p:cNvSpPr txBox="1">
            <a:spLocks noChangeArrowheads="1"/>
          </p:cNvSpPr>
          <p:nvPr/>
        </p:nvSpPr>
        <p:spPr bwMode="auto">
          <a:xfrm>
            <a:off x="1154113" y="1676400"/>
            <a:ext cx="2074862" cy="539750"/>
          </a:xfrm>
          <a:prstGeom prst="rect">
            <a:avLst/>
          </a:prstGeom>
          <a:noFill/>
          <a:ln w="9525">
            <a:noFill/>
            <a:miter lim="800000"/>
            <a:headEnd/>
            <a:tailEnd/>
          </a:ln>
        </p:spPr>
        <p:txBody>
          <a:bodyPr lIns="92075" tIns="46038" rIns="92075" bIns="46038" anchor="ctr">
            <a:spAutoFit/>
          </a:bodyPr>
          <a:lstStyle/>
          <a:p>
            <a:pPr>
              <a:lnSpc>
                <a:spcPct val="90000"/>
              </a:lnSpc>
              <a:spcBef>
                <a:spcPct val="30000"/>
              </a:spcBef>
            </a:pPr>
            <a:r>
              <a:rPr lang="en-GB">
                <a:latin typeface="Arial" pitchFamily="34" charset="0"/>
              </a:rPr>
              <a:t>Debugger (+ optional</a:t>
            </a:r>
          </a:p>
          <a:p>
            <a:pPr>
              <a:lnSpc>
                <a:spcPct val="90000"/>
              </a:lnSpc>
              <a:spcBef>
                <a:spcPct val="30000"/>
              </a:spcBef>
            </a:pPr>
            <a:r>
              <a:rPr lang="en-GB">
                <a:latin typeface="Arial" pitchFamily="34" charset="0"/>
              </a:rPr>
              <a:t>trace tools)</a:t>
            </a:r>
            <a:endParaRPr lang="en-US">
              <a:latin typeface="Arial" pitchFamily="34" charset="0"/>
            </a:endParaRPr>
          </a:p>
        </p:txBody>
      </p:sp>
      <p:sp>
        <p:nvSpPr>
          <p:cNvPr id="71695" name="AutoShape 41"/>
          <p:cNvSpPr>
            <a:spLocks noChangeArrowheads="1"/>
          </p:cNvSpPr>
          <p:nvPr/>
        </p:nvSpPr>
        <p:spPr bwMode="auto">
          <a:xfrm>
            <a:off x="4572000" y="1773238"/>
            <a:ext cx="1752600" cy="247650"/>
          </a:xfrm>
          <a:prstGeom prst="leftRightArrow">
            <a:avLst>
              <a:gd name="adj1" fmla="val 50000"/>
              <a:gd name="adj2" fmla="val 141538"/>
            </a:avLst>
          </a:prstGeom>
          <a:solidFill>
            <a:srgbClr val="FFFF99"/>
          </a:solidFill>
          <a:ln w="9525" algn="ctr">
            <a:solidFill>
              <a:schemeClr val="tx1"/>
            </a:solidFill>
            <a:miter lim="800000"/>
            <a:headEnd/>
            <a:tailEnd/>
          </a:ln>
        </p:spPr>
        <p:txBody>
          <a:bodyPr wrap="none" lIns="92075" tIns="46038" rIns="92075" bIns="46038" anchor="ctr"/>
          <a:lstStyle/>
          <a:p>
            <a:endParaRPr lang="en-US"/>
          </a:p>
        </p:txBody>
      </p:sp>
      <p:grpSp>
        <p:nvGrpSpPr>
          <p:cNvPr id="71696" name="Group 42"/>
          <p:cNvGrpSpPr>
            <a:grpSpLocks/>
          </p:cNvGrpSpPr>
          <p:nvPr/>
        </p:nvGrpSpPr>
        <p:grpSpPr bwMode="auto">
          <a:xfrm>
            <a:off x="6502400" y="1095375"/>
            <a:ext cx="1743075" cy="1552575"/>
            <a:chOff x="576" y="2524"/>
            <a:chExt cx="672" cy="720"/>
          </a:xfrm>
        </p:grpSpPr>
        <p:pic>
          <p:nvPicPr>
            <p:cNvPr id="71702" name="Picture 43" descr="RICE"/>
            <p:cNvPicPr>
              <a:picLocks noChangeAspect="1" noChangeArrowheads="1"/>
            </p:cNvPicPr>
            <p:nvPr/>
          </p:nvPicPr>
          <p:blipFill>
            <a:blip r:embed="rId4"/>
            <a:srcRect/>
            <a:stretch>
              <a:fillRect/>
            </a:stretch>
          </p:blipFill>
          <p:spPr bwMode="auto">
            <a:xfrm>
              <a:off x="621" y="2631"/>
              <a:ext cx="627" cy="613"/>
            </a:xfrm>
            <a:prstGeom prst="rect">
              <a:avLst/>
            </a:prstGeom>
            <a:noFill/>
            <a:ln w="9525">
              <a:noFill/>
              <a:miter lim="800000"/>
              <a:headEnd/>
              <a:tailEnd/>
            </a:ln>
          </p:spPr>
        </p:pic>
        <p:pic>
          <p:nvPicPr>
            <p:cNvPr id="71703" name="Picture 44" descr="RICE"/>
            <p:cNvPicPr>
              <a:picLocks noChangeAspect="1" noChangeArrowheads="1"/>
            </p:cNvPicPr>
            <p:nvPr/>
          </p:nvPicPr>
          <p:blipFill>
            <a:blip r:embed="rId4"/>
            <a:srcRect/>
            <a:stretch>
              <a:fillRect/>
            </a:stretch>
          </p:blipFill>
          <p:spPr bwMode="auto">
            <a:xfrm>
              <a:off x="576" y="2524"/>
              <a:ext cx="627" cy="613"/>
            </a:xfrm>
            <a:prstGeom prst="rect">
              <a:avLst/>
            </a:prstGeom>
            <a:noFill/>
            <a:ln w="9525">
              <a:noFill/>
              <a:miter lim="800000"/>
              <a:headEnd/>
              <a:tailEnd/>
            </a:ln>
          </p:spPr>
        </p:pic>
      </p:grpSp>
      <p:sp>
        <p:nvSpPr>
          <p:cNvPr id="71697" name="AutoShape 46"/>
          <p:cNvSpPr>
            <a:spLocks noChangeArrowheads="1"/>
          </p:cNvSpPr>
          <p:nvPr/>
        </p:nvSpPr>
        <p:spPr bwMode="auto">
          <a:xfrm>
            <a:off x="7667625" y="4149725"/>
            <a:ext cx="288925" cy="215900"/>
          </a:xfrm>
          <a:prstGeom prst="rightArrow">
            <a:avLst>
              <a:gd name="adj1" fmla="val 54407"/>
              <a:gd name="adj2" fmla="val 50735"/>
            </a:avLst>
          </a:prstGeom>
          <a:solidFill>
            <a:schemeClr val="bg1"/>
          </a:solidFill>
          <a:ln w="12700">
            <a:solidFill>
              <a:schemeClr val="tx1"/>
            </a:solidFill>
            <a:miter lim="800000"/>
            <a:headEnd/>
            <a:tailEnd/>
          </a:ln>
        </p:spPr>
        <p:txBody>
          <a:bodyPr wrap="none" anchor="ctr"/>
          <a:lstStyle/>
          <a:p>
            <a:endParaRPr lang="en-US"/>
          </a:p>
        </p:txBody>
      </p:sp>
      <p:sp>
        <p:nvSpPr>
          <p:cNvPr id="71698" name="AutoShape 47"/>
          <p:cNvSpPr>
            <a:spLocks noChangeArrowheads="1"/>
          </p:cNvSpPr>
          <p:nvPr/>
        </p:nvSpPr>
        <p:spPr bwMode="auto">
          <a:xfrm>
            <a:off x="7112000" y="3763963"/>
            <a:ext cx="844550" cy="260350"/>
          </a:xfrm>
          <a:prstGeom prst="leftRightArrow">
            <a:avLst>
              <a:gd name="adj1" fmla="val 45593"/>
              <a:gd name="adj2" fmla="val 41735"/>
            </a:avLst>
          </a:prstGeom>
          <a:solidFill>
            <a:schemeClr val="bg1"/>
          </a:solidFill>
          <a:ln w="12700">
            <a:solidFill>
              <a:schemeClr val="tx1"/>
            </a:solidFill>
            <a:miter lim="800000"/>
            <a:headEnd/>
            <a:tailEnd/>
          </a:ln>
        </p:spPr>
        <p:txBody>
          <a:bodyPr wrap="none" anchor="ctr"/>
          <a:lstStyle/>
          <a:p>
            <a:endParaRPr lang="en-US"/>
          </a:p>
        </p:txBody>
      </p:sp>
      <p:sp>
        <p:nvSpPr>
          <p:cNvPr id="71699" name="AutoShape 48"/>
          <p:cNvSpPr>
            <a:spLocks noChangeArrowheads="1"/>
          </p:cNvSpPr>
          <p:nvPr/>
        </p:nvSpPr>
        <p:spPr bwMode="auto">
          <a:xfrm>
            <a:off x="6524625" y="2698750"/>
            <a:ext cx="250825" cy="971550"/>
          </a:xfrm>
          <a:prstGeom prst="upDownArrow">
            <a:avLst>
              <a:gd name="adj1" fmla="val 50000"/>
              <a:gd name="adj2" fmla="val 77468"/>
            </a:avLst>
          </a:prstGeom>
          <a:solidFill>
            <a:srgbClr val="FFFF99"/>
          </a:solidFill>
          <a:ln w="12700">
            <a:solidFill>
              <a:schemeClr val="tx1"/>
            </a:solidFill>
            <a:miter lim="800000"/>
            <a:headEnd/>
            <a:tailEnd/>
          </a:ln>
        </p:spPr>
        <p:txBody>
          <a:bodyPr wrap="none" anchor="ctr"/>
          <a:lstStyle/>
          <a:p>
            <a:pPr algn="ctr"/>
            <a:endParaRPr lang="en-GB"/>
          </a:p>
        </p:txBody>
      </p:sp>
      <p:sp>
        <p:nvSpPr>
          <p:cNvPr id="71700" name="Rectangle 49"/>
          <p:cNvSpPr>
            <a:spLocks noChangeArrowheads="1"/>
          </p:cNvSpPr>
          <p:nvPr/>
        </p:nvSpPr>
        <p:spPr bwMode="gray">
          <a:xfrm>
            <a:off x="6046788" y="4495800"/>
            <a:ext cx="1208087" cy="487363"/>
          </a:xfrm>
          <a:prstGeom prst="rect">
            <a:avLst/>
          </a:prstGeom>
          <a:solidFill>
            <a:schemeClr val="bg2"/>
          </a:solidFill>
          <a:ln w="12700">
            <a:solidFill>
              <a:schemeClr val="tx1"/>
            </a:solidFill>
            <a:miter lim="800000"/>
            <a:headEnd/>
            <a:tailEnd/>
          </a:ln>
        </p:spPr>
        <p:txBody>
          <a:bodyPr wrap="none" lIns="92075" tIns="46038" rIns="92075" bIns="46038" anchor="ctr"/>
          <a:lstStyle/>
          <a:p>
            <a:pPr algn="ctr"/>
            <a:r>
              <a:rPr lang="en-US" dirty="0" err="1">
                <a:solidFill>
                  <a:srgbClr val="FF0000"/>
                </a:solidFill>
                <a:latin typeface="Arial" pitchFamily="34" charset="0"/>
              </a:rPr>
              <a:t>EmbeddedICE</a:t>
            </a:r>
            <a:endParaRPr lang="en-US" dirty="0">
              <a:solidFill>
                <a:srgbClr val="FF0000"/>
              </a:solidFill>
              <a:latin typeface="Arial" pitchFamily="34" charset="0"/>
            </a:endParaRPr>
          </a:p>
          <a:p>
            <a:pPr algn="ctr"/>
            <a:r>
              <a:rPr lang="en-US" dirty="0">
                <a:solidFill>
                  <a:srgbClr val="FF0000"/>
                </a:solidFill>
                <a:latin typeface="Arial" pitchFamily="34" charset="0"/>
              </a:rPr>
              <a:t>Logic</a:t>
            </a:r>
          </a:p>
        </p:txBody>
      </p:sp>
      <p:sp>
        <p:nvSpPr>
          <p:cNvPr id="71701" name="AutoShape 50"/>
          <p:cNvSpPr>
            <a:spLocks noChangeArrowheads="1"/>
          </p:cNvSpPr>
          <p:nvPr/>
        </p:nvSpPr>
        <p:spPr bwMode="auto">
          <a:xfrm>
            <a:off x="6537325" y="4129088"/>
            <a:ext cx="228600" cy="354012"/>
          </a:xfrm>
          <a:prstGeom prst="upDownArrow">
            <a:avLst>
              <a:gd name="adj1" fmla="val 50000"/>
              <a:gd name="adj2" fmla="val 30972"/>
            </a:avLst>
          </a:prstGeom>
          <a:solidFill>
            <a:schemeClr val="bg1"/>
          </a:solidFill>
          <a:ln w="12700">
            <a:solidFill>
              <a:schemeClr val="tx1"/>
            </a:solidFill>
            <a:miter lim="800000"/>
            <a:headEnd/>
            <a:tailEnd/>
          </a:ln>
        </p:spPr>
        <p:txBody>
          <a:bodyPr wrap="none" anchor="ctr"/>
          <a:lstStyle/>
          <a:p>
            <a:endParaRPr lang="en-US"/>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sz="2200" dirty="0" smtClean="0">
                <a:solidFill>
                  <a:srgbClr val="FF0000"/>
                </a:solidFill>
              </a:rPr>
              <a:t>ARM7 is an open architecture</a:t>
            </a:r>
          </a:p>
          <a:p>
            <a:r>
              <a:rPr lang="en-IN" sz="2200" dirty="0" smtClean="0">
                <a:solidFill>
                  <a:srgbClr val="FF0000"/>
                </a:solidFill>
              </a:rPr>
              <a:t>Already the preferred 32-bit solution</a:t>
            </a:r>
            <a:r>
              <a:rPr lang="en-IN" sz="2200" dirty="0" smtClean="0"/>
              <a:t> in Automotive, Communication and Industrial markets.</a:t>
            </a:r>
          </a:p>
          <a:p>
            <a:r>
              <a:rPr lang="en-IN" sz="2200" dirty="0" smtClean="0">
                <a:solidFill>
                  <a:srgbClr val="FF0000"/>
                </a:solidFill>
              </a:rPr>
              <a:t>Same tools</a:t>
            </a:r>
            <a:r>
              <a:rPr lang="en-IN" sz="2200" dirty="0" smtClean="0"/>
              <a:t> for all ARM7 of different manufacturer. Often the </a:t>
            </a:r>
            <a:r>
              <a:rPr lang="en-IN" sz="2200" dirty="0" smtClean="0">
                <a:solidFill>
                  <a:srgbClr val="FF0000"/>
                </a:solidFill>
              </a:rPr>
              <a:t>same tools</a:t>
            </a:r>
            <a:r>
              <a:rPr lang="en-IN" sz="2200" dirty="0" smtClean="0"/>
              <a:t> can be used for ARM9/10/11. Customers can save money</a:t>
            </a:r>
          </a:p>
          <a:p>
            <a:r>
              <a:rPr lang="en-IN" sz="2200" dirty="0" smtClean="0">
                <a:solidFill>
                  <a:srgbClr val="FF0000"/>
                </a:solidFill>
              </a:rPr>
              <a:t>ARM is a scalable and uniform architecture</a:t>
            </a:r>
            <a:r>
              <a:rPr lang="en-IN" sz="2200" dirty="0" smtClean="0"/>
              <a:t>. ARM7 is binary code compatible with ARM9/10. customer can chose the right product for its target application </a:t>
            </a:r>
            <a:r>
              <a:rPr lang="en-IN" sz="2200" dirty="0" smtClean="0">
                <a:solidFill>
                  <a:srgbClr val="FF0000"/>
                </a:solidFill>
              </a:rPr>
              <a:t>saving time</a:t>
            </a:r>
            <a:r>
              <a:rPr lang="en-IN" sz="2200" dirty="0" smtClean="0"/>
              <a:t> due to the reduced learning curve.</a:t>
            </a:r>
          </a:p>
          <a:p>
            <a:endParaRPr lang="en-IN" sz="2200" dirty="0"/>
          </a:p>
        </p:txBody>
      </p:sp>
      <p:sp>
        <p:nvSpPr>
          <p:cNvPr id="6" name="Title 5"/>
          <p:cNvSpPr>
            <a:spLocks noGrp="1"/>
          </p:cNvSpPr>
          <p:nvPr>
            <p:ph type="title"/>
          </p:nvPr>
        </p:nvSpPr>
        <p:spPr>
          <a:xfrm>
            <a:off x="454740" y="39469"/>
            <a:ext cx="6781800" cy="646331"/>
          </a:xfrm>
        </p:spPr>
        <p:txBody>
          <a:bodyPr/>
          <a:lstStyle/>
          <a:p>
            <a:r>
              <a:rPr lang="en-IN" dirty="0" smtClean="0"/>
              <a:t>Why ARM?</a:t>
            </a:r>
            <a:endParaRPr lang="en-IN" dirty="0"/>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2"/>
              </a:rPr>
              <a:t>www.arm.com</a:t>
            </a:r>
            <a:endParaRPr lang="en-US" dirty="0" smtClean="0"/>
          </a:p>
          <a:p>
            <a:r>
              <a:rPr lang="en-US" dirty="0" smtClean="0">
                <a:hlinkClick r:id="rId3"/>
              </a:rPr>
              <a:t>http://www.arm.com/markets/</a:t>
            </a:r>
            <a:endParaRPr lang="en-US" dirty="0" smtClean="0"/>
          </a:p>
          <a:p>
            <a:r>
              <a:rPr lang="en-US" dirty="0" smtClean="0">
                <a:hlinkClick r:id="rId4"/>
              </a:rPr>
              <a:t>http://in.youtube.com/watch?v=4VRtujwa_b8</a:t>
            </a:r>
            <a:endParaRPr lang="en-US" dirty="0" smtClean="0"/>
          </a:p>
          <a:p>
            <a:pPr lvl="1"/>
            <a:r>
              <a:rPr lang="en-US" dirty="0" smtClean="0"/>
              <a:t>ARM Webinars | ARM Video Search</a:t>
            </a:r>
          </a:p>
          <a:p>
            <a:r>
              <a:rPr lang="en-US" dirty="0" smtClean="0">
                <a:hlinkClick r:id="rId5"/>
              </a:rPr>
              <a:t>http://infocenter.arm.com/help/index.jsp?topic=/com.arm.doc.set.appnotes/</a:t>
            </a:r>
            <a:endParaRPr lang="en-US" dirty="0" smtClean="0"/>
          </a:p>
          <a:p>
            <a:endParaRPr lang="en-US" dirty="0"/>
          </a:p>
        </p:txBody>
      </p:sp>
      <p:sp>
        <p:nvSpPr>
          <p:cNvPr id="3" name="Title 2"/>
          <p:cNvSpPr>
            <a:spLocks noGrp="1"/>
          </p:cNvSpPr>
          <p:nvPr>
            <p:ph type="title"/>
          </p:nvPr>
        </p:nvSpPr>
        <p:spPr/>
        <p:txBody>
          <a:bodyPr/>
          <a:lstStyle/>
          <a:p>
            <a:r>
              <a:rPr lang="en-US" dirty="0" smtClean="0"/>
              <a:t>References</a:t>
            </a:r>
            <a:endParaRPr lang="en-US" dirty="0"/>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References</a:t>
            </a:r>
            <a:endParaRPr lang="en-US" dirty="0"/>
          </a:p>
        </p:txBody>
      </p:sp>
      <p:pic>
        <p:nvPicPr>
          <p:cNvPr id="1026" name="Picture 2"/>
          <p:cNvPicPr>
            <a:picLocks noChangeAspect="1" noChangeArrowheads="1"/>
          </p:cNvPicPr>
          <p:nvPr/>
        </p:nvPicPr>
        <p:blipFill>
          <a:blip r:embed="rId2"/>
          <a:srcRect/>
          <a:stretch>
            <a:fillRect/>
          </a:stretch>
        </p:blipFill>
        <p:spPr bwMode="auto">
          <a:xfrm>
            <a:off x="667658" y="725716"/>
            <a:ext cx="7823200" cy="563820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solidFill>
                  <a:schemeClr val="tx1">
                    <a:lumMod val="50000"/>
                    <a:lumOff val="50000"/>
                  </a:schemeClr>
                </a:solidFill>
              </a:rPr>
              <a:t>ARM Company Overview | Introduction </a:t>
            </a:r>
          </a:p>
          <a:p>
            <a:r>
              <a:rPr lang="en-US" sz="2000" dirty="0" smtClean="0">
                <a:solidFill>
                  <a:schemeClr val="tx1">
                    <a:lumMod val="50000"/>
                    <a:lumOff val="50000"/>
                  </a:schemeClr>
                </a:solidFill>
              </a:rPr>
              <a:t>Various Architecture Extensions</a:t>
            </a:r>
          </a:p>
          <a:p>
            <a:r>
              <a:rPr lang="en-US" sz="2000" dirty="0" smtClean="0">
                <a:solidFill>
                  <a:schemeClr val="tx1">
                    <a:lumMod val="50000"/>
                    <a:lumOff val="50000"/>
                  </a:schemeClr>
                </a:solidFill>
              </a:rPr>
              <a:t>Different Processor Modes</a:t>
            </a:r>
          </a:p>
          <a:p>
            <a:r>
              <a:rPr lang="en-US" sz="2000" dirty="0" smtClean="0">
                <a:solidFill>
                  <a:schemeClr val="tx1">
                    <a:lumMod val="50000"/>
                    <a:lumOff val="50000"/>
                  </a:schemeClr>
                </a:solidFill>
              </a:rPr>
              <a:t>Internal Registers Usages</a:t>
            </a:r>
          </a:p>
          <a:p>
            <a:r>
              <a:rPr lang="en-US" sz="2000" dirty="0" smtClean="0">
                <a:solidFill>
                  <a:schemeClr val="tx1">
                    <a:lumMod val="50000"/>
                    <a:lumOff val="50000"/>
                  </a:schemeClr>
                </a:solidFill>
              </a:rPr>
              <a:t>ARM Vs Thumb</a:t>
            </a:r>
          </a:p>
          <a:p>
            <a:r>
              <a:rPr lang="en-US" sz="2000" dirty="0" smtClean="0">
                <a:solidFill>
                  <a:schemeClr val="tx1">
                    <a:lumMod val="50000"/>
                    <a:lumOff val="50000"/>
                  </a:schemeClr>
                </a:solidFill>
              </a:rPr>
              <a:t>Instruction Set</a:t>
            </a:r>
          </a:p>
          <a:p>
            <a:pPr>
              <a:buNone/>
            </a:pPr>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 ?</a:t>
            </a:r>
            <a:endParaRPr lang="en-US" dirty="0"/>
          </a:p>
        </p:txBody>
      </p:sp>
      <p:pic>
        <p:nvPicPr>
          <p:cNvPr id="2054" name="Picture 6" descr="E:\Sujith\My Downloads\questions.png"/>
          <p:cNvPicPr>
            <a:picLocks noChangeAspect="1" noChangeArrowheads="1"/>
          </p:cNvPicPr>
          <p:nvPr/>
        </p:nvPicPr>
        <p:blipFill>
          <a:blip r:embed="rId2"/>
          <a:srcRect/>
          <a:stretch>
            <a:fillRect/>
          </a:stretch>
        </p:blipFill>
        <p:spPr bwMode="auto">
          <a:xfrm>
            <a:off x="547007" y="998764"/>
            <a:ext cx="5118100" cy="5295900"/>
          </a:xfrm>
          <a:prstGeom prst="rect">
            <a:avLst/>
          </a:prstGeom>
          <a:ln>
            <a:noFill/>
          </a:ln>
          <a:effectLst>
            <a:softEdge rad="112500"/>
          </a:effectLst>
        </p:spPr>
      </p:pic>
      <p:pic>
        <p:nvPicPr>
          <p:cNvPr id="2052" name="Picture 4" descr="http://www.deehips.com/question.jpg"/>
          <p:cNvPicPr>
            <a:picLocks noChangeAspect="1" noChangeArrowheads="1"/>
          </p:cNvPicPr>
          <p:nvPr/>
        </p:nvPicPr>
        <p:blipFill>
          <a:blip r:embed="rId3"/>
          <a:srcRect/>
          <a:stretch>
            <a:fillRect/>
          </a:stretch>
        </p:blipFill>
        <p:spPr bwMode="auto">
          <a:xfrm>
            <a:off x="3126014" y="2577645"/>
            <a:ext cx="2857500" cy="2886075"/>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0"/>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7" descr="ARM-blue-square"/>
          <p:cNvPicPr>
            <a:picLocks noChangeAspect="1" noChangeArrowheads="1"/>
          </p:cNvPicPr>
          <p:nvPr/>
        </p:nvPicPr>
        <p:blipFill>
          <a:blip r:embed="rId3"/>
          <a:srcRect/>
          <a:stretch>
            <a:fillRect/>
          </a:stretch>
        </p:blipFill>
        <p:spPr bwMode="auto">
          <a:xfrm>
            <a:off x="293007" y="1013278"/>
            <a:ext cx="4762500" cy="4762500"/>
          </a:xfrm>
          <a:prstGeom prst="rect">
            <a:avLst/>
          </a:prstGeom>
          <a:noFill/>
          <a:ln w="9525">
            <a:noFill/>
            <a:miter lim="800000"/>
            <a:headEnd/>
            <a:tailEnd/>
          </a:ln>
        </p:spPr>
      </p:pic>
      <p:sp>
        <p:nvSpPr>
          <p:cNvPr id="4" name="Subtitle 3"/>
          <p:cNvSpPr>
            <a:spLocks noGrp="1"/>
          </p:cNvSpPr>
          <p:nvPr>
            <p:ph type="subTitle" idx="1"/>
          </p:nvPr>
        </p:nvSpPr>
        <p:spPr>
          <a:xfrm>
            <a:off x="4985618" y="1502234"/>
            <a:ext cx="3926154" cy="914400"/>
          </a:xfrm>
        </p:spPr>
        <p:txBody>
          <a:bodyPr>
            <a:normAutofit/>
          </a:bodyPr>
          <a:lstStyle/>
          <a:p>
            <a:r>
              <a:rPr 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endPar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33" y="598352"/>
            <a:ext cx="8520600" cy="646331"/>
          </a:xfrm>
        </p:spPr>
        <p:txBody>
          <a:bodyPr/>
          <a:lstStyle/>
          <a:p>
            <a:r>
              <a:rPr lang="en-US" dirty="0" smtClean="0">
                <a:solidFill>
                  <a:schemeClr val="tx2"/>
                </a:solidFill>
              </a:rPr>
              <a:t>Mindset Lesson for the Day</a:t>
            </a:r>
            <a:endParaRPr lang="en-IN" dirty="0">
              <a:solidFill>
                <a:schemeClr val="tx2"/>
              </a:solidFill>
            </a:endParaRPr>
          </a:p>
        </p:txBody>
      </p:sp>
      <p:sp>
        <p:nvSpPr>
          <p:cNvPr id="3" name="Content Placeholder 2"/>
          <p:cNvSpPr>
            <a:spLocks noGrp="1"/>
          </p:cNvSpPr>
          <p:nvPr>
            <p:ph idx="1"/>
          </p:nvPr>
        </p:nvSpPr>
        <p:spPr>
          <a:xfrm>
            <a:off x="238733" y="1935563"/>
            <a:ext cx="8520600" cy="3774357"/>
          </a:xfrm>
        </p:spPr>
        <p:txBody>
          <a:bodyPr>
            <a:normAutofit fontScale="92500" lnSpcReduction="10000"/>
          </a:bodyPr>
          <a:lstStyle/>
          <a:p>
            <a:pPr marL="139700" indent="0">
              <a:buNone/>
            </a:pPr>
            <a:r>
              <a:rPr lang="en-US" sz="3200" b="1" dirty="0" smtClean="0"/>
              <a:t>“Formal Education will bring you living, Self education will bring your fortune”.-Jim </a:t>
            </a:r>
            <a:r>
              <a:rPr lang="en-US" sz="3200" b="1" dirty="0" err="1" smtClean="0"/>
              <a:t>rohn</a:t>
            </a:r>
            <a:endParaRPr lang="en-US" sz="3200" b="1" dirty="0" smtClean="0"/>
          </a:p>
          <a:p>
            <a:pPr marL="139700" indent="0">
              <a:buNone/>
            </a:pPr>
            <a:r>
              <a:rPr lang="en-US" sz="3200" b="1" dirty="0" smtClean="0"/>
              <a:t>“ Learn ,Unlearn, Relearn”</a:t>
            </a:r>
          </a:p>
          <a:p>
            <a:pPr marL="139700" indent="0">
              <a:buNone/>
            </a:pPr>
            <a:r>
              <a:rPr lang="en-US" sz="3200" b="1" dirty="0" smtClean="0"/>
              <a:t>The power of repetition</a:t>
            </a:r>
          </a:p>
          <a:p>
            <a:pPr marL="139700" indent="0">
              <a:buNone/>
            </a:pPr>
            <a:r>
              <a:rPr lang="en-US" sz="3200" b="1" dirty="0" smtClean="0"/>
              <a:t>“ Program your subconscious mind for success”</a:t>
            </a:r>
          </a:p>
          <a:p>
            <a:pPr marL="139700" indent="0">
              <a:buNone/>
            </a:pPr>
            <a:endParaRPr lang="en-US" sz="2000" b="1" dirty="0"/>
          </a:p>
        </p:txBody>
      </p:sp>
      <p:sp>
        <p:nvSpPr>
          <p:cNvPr id="4" name="Slide Number Placeholder 3"/>
          <p:cNvSpPr>
            <a:spLocks noGrp="1"/>
          </p:cNvSpPr>
          <p:nvPr>
            <p:ph type="sldNum" sz="quarter" idx="4294967295"/>
          </p:nvPr>
        </p:nvSpPr>
        <p:spPr/>
        <p:txBody>
          <a:bodyPr/>
          <a:lstStyle/>
          <a:p>
            <a:pPr>
              <a:defRPr/>
            </a:pPr>
            <a:endParaRPr lang="en-US" dirty="0"/>
          </a:p>
        </p:txBody>
      </p:sp>
    </p:spTree>
    <p:extLst>
      <p:ext uri="{BB962C8B-B14F-4D97-AF65-F5344CB8AC3E}">
        <p14:creationId xmlns:p14="http://schemas.microsoft.com/office/powerpoint/2010/main" val="225859906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Founded in 1990</a:t>
            </a:r>
          </a:p>
          <a:p>
            <a:pPr lvl="1"/>
            <a:r>
              <a:rPr lang="en-US" dirty="0" smtClean="0"/>
              <a:t>Spin out of Acorn Computers</a:t>
            </a:r>
          </a:p>
          <a:p>
            <a:r>
              <a:rPr lang="en-US" dirty="0" smtClean="0"/>
              <a:t>Designs the ARM range of RISC processor </a:t>
            </a:r>
          </a:p>
          <a:p>
            <a:r>
              <a:rPr lang="en-US" dirty="0" smtClean="0"/>
              <a:t>Licenses ARM core for Design Partners</a:t>
            </a:r>
          </a:p>
          <a:p>
            <a:pPr lvl="1"/>
            <a:r>
              <a:rPr lang="en-US" dirty="0" smtClean="0"/>
              <a:t>ARM does not fabricate Silicon on own</a:t>
            </a:r>
          </a:p>
          <a:p>
            <a:pPr lvl="1"/>
            <a:r>
              <a:rPr lang="en-US" dirty="0" smtClean="0"/>
              <a:t>VLSI Technology becomes an investor and the first licensee</a:t>
            </a:r>
          </a:p>
          <a:p>
            <a:r>
              <a:rPr lang="en-US" dirty="0" smtClean="0"/>
              <a:t>Develops technology to assist with ARM Arch.</a:t>
            </a:r>
          </a:p>
          <a:p>
            <a:pPr lvl="1"/>
            <a:r>
              <a:rPr lang="en-US" dirty="0" smtClean="0"/>
              <a:t>Software Tools</a:t>
            </a:r>
          </a:p>
          <a:p>
            <a:pPr lvl="1"/>
            <a:r>
              <a:rPr lang="en-US" dirty="0" smtClean="0"/>
              <a:t>Boards | Debug Hardware | Peripherals</a:t>
            </a:r>
          </a:p>
          <a:p>
            <a:pPr lvl="1"/>
            <a:r>
              <a:rPr lang="en-US" dirty="0" smtClean="0"/>
              <a:t>Application Software | Bus Architecture</a:t>
            </a:r>
          </a:p>
          <a:p>
            <a:endParaRPr lang="en-US" dirty="0"/>
          </a:p>
        </p:txBody>
      </p:sp>
      <p:sp>
        <p:nvSpPr>
          <p:cNvPr id="3" name="Title 2"/>
          <p:cNvSpPr>
            <a:spLocks noGrp="1"/>
          </p:cNvSpPr>
          <p:nvPr>
            <p:ph type="title"/>
          </p:nvPr>
        </p:nvSpPr>
        <p:spPr/>
        <p:txBody>
          <a:bodyPr/>
          <a:lstStyle/>
          <a:p>
            <a:r>
              <a:rPr lang="en-US" dirty="0" smtClean="0"/>
              <a:t>ARM Ltd.,</a:t>
            </a:r>
            <a:endParaRPr lang="en-US"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ARM provides hard and soft views to licensees</a:t>
            </a:r>
          </a:p>
          <a:p>
            <a:pPr lvl="1"/>
            <a:r>
              <a:rPr lang="en-US" dirty="0" smtClean="0"/>
              <a:t>RTL and Synthesis Overflow</a:t>
            </a:r>
          </a:p>
          <a:p>
            <a:pPr lvl="1"/>
            <a:r>
              <a:rPr lang="en-US" dirty="0" smtClean="0"/>
              <a:t>GDSII Layout</a:t>
            </a:r>
          </a:p>
          <a:p>
            <a:r>
              <a:rPr lang="en-US" dirty="0" smtClean="0"/>
              <a:t>Licensees have the right to use hard or soft views of the IP</a:t>
            </a:r>
          </a:p>
          <a:p>
            <a:pPr lvl="1"/>
            <a:r>
              <a:rPr lang="en-US" dirty="0" smtClean="0"/>
              <a:t>Soft views include gate level net-list</a:t>
            </a:r>
          </a:p>
          <a:p>
            <a:pPr lvl="1"/>
            <a:r>
              <a:rPr lang="en-US" dirty="0" smtClean="0"/>
              <a:t>Hard view are DSMs</a:t>
            </a:r>
          </a:p>
          <a:p>
            <a:r>
              <a:rPr lang="en-US" dirty="0" smtClean="0"/>
              <a:t>OEMs must use Hard Views</a:t>
            </a:r>
          </a:p>
          <a:p>
            <a:pPr lvl="1"/>
            <a:r>
              <a:rPr lang="en-US" dirty="0" smtClean="0"/>
              <a:t>To protect ARM IP</a:t>
            </a:r>
            <a:endParaRPr lang="en-US" dirty="0"/>
          </a:p>
        </p:txBody>
      </p:sp>
      <p:sp>
        <p:nvSpPr>
          <p:cNvPr id="3" name="Title 2"/>
          <p:cNvSpPr>
            <a:spLocks noGrp="1"/>
          </p:cNvSpPr>
          <p:nvPr>
            <p:ph type="title"/>
          </p:nvPr>
        </p:nvSpPr>
        <p:spPr/>
        <p:txBody>
          <a:bodyPr/>
          <a:lstStyle/>
          <a:p>
            <a:r>
              <a:rPr lang="en-US" dirty="0" smtClean="0"/>
              <a:t>IP – Intellectual Property</a:t>
            </a:r>
            <a:endParaRPr lang="en-US" dirty="0"/>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The ARM Architecture&amp;quot;&quot;/&gt;&lt;property id=&quot;20307&quot; value=&quot;258&quot;/&gt;&lt;/object&gt;&lt;object type=&quot;3&quot; unique_id=&quot;10005&quot;&gt;&lt;property id=&quot;20148&quot; value=&quot;5&quot;/&gt;&lt;property id=&quot;20300&quot; value=&quot;Slide 2 - &amp;quot;Agenda&amp;quot;&quot;/&gt;&lt;property id=&quot;20307&quot; value=&quot;395&quot;/&gt;&lt;/object&gt;&lt;object type=&quot;3&quot; unique_id=&quot;10006&quot;&gt;&lt;property id=&quot;20148&quot; value=&quot;5&quot;/&gt;&lt;property id=&quot;20300&quot; value=&quot;Slide 3 - &amp;quot;ARM Ltd.,&amp;quot;&quot;/&gt;&lt;property id=&quot;20307&quot; value=&quot;396&quot;/&gt;&lt;/object&gt;&lt;object type=&quot;3&quot; unique_id=&quot;10007&quot;&gt;&lt;property id=&quot;20148&quot; value=&quot;5&quot;/&gt;&lt;property id=&quot;20300&quot; value=&quot;Slide 4 - &amp;quot;IP – Intellectual Property&amp;quot;&quot;/&gt;&lt;property id=&quot;20307&quot; value=&quot;435&quot;/&gt;&lt;/object&gt;&lt;object type=&quot;3&quot; unique_id=&quot;10008&quot;&gt;&lt;property id=&quot;20148&quot; value=&quot;5&quot;/&gt;&lt;property id=&quot;20300&quot; value=&quot;Slide 5 - &amp;quot;ARM Overview&amp;quot;&quot;/&gt;&lt;property id=&quot;20307&quot; value=&quot;436&quot;/&gt;&lt;/object&gt;&lt;object type=&quot;3&quot; unique_id=&quot;10009&quot;&gt;&lt;property id=&quot;20148&quot; value=&quot;5&quot;/&gt;&lt;property id=&quot;20300&quot; value=&quot;Slide 6 - &amp;quot;ARM Overview&amp;quot;&quot;/&gt;&lt;property id=&quot;20307&quot; value=&quot;397&quot;/&gt;&lt;/object&gt;&lt;object type=&quot;3&quot; unique_id=&quot;10010&quot;&gt;&lt;property id=&quot;20148&quot; value=&quot;5&quot;/&gt;&lt;property id=&quot;20300&quot; value=&quot;Slide 8 - &amp;quot;Processor Licensee&amp;quot;&quot;/&gt;&lt;property id=&quot;20307&quot; value=&quot;399&quot;/&gt;&lt;/object&gt;&lt;object type=&quot;3&quot; unique_id=&quot;10011&quot;&gt;&lt;property id=&quot;20148&quot; value=&quot;5&quot;/&gt;&lt;property id=&quot;20300&quot; value=&quot;Slide 9 - &amp;quot;Why ARM ?&amp;quot;&quot;/&gt;&lt;property id=&quot;20307&quot; value=&quot;400&quot;/&gt;&lt;/object&gt;&lt;object type=&quot;3&quot; unique_id=&quot;10012&quot;&gt;&lt;property id=&quot;20148&quot; value=&quot;5&quot;/&gt;&lt;property id=&quot;20300&quot; value=&quot;Slide 10 - &amp;quot;Architecture Extensions&amp;quot;&quot;/&gt;&lt;property id=&quot;20307&quot; value=&quot;401&quot;/&gt;&lt;/object&gt;&lt;object type=&quot;3&quot; unique_id=&quot;10013&quot;&gt;&lt;property id=&quot;20148&quot; value=&quot;5&quot;/&gt;&lt;property id=&quot;20300&quot; value=&quot;Slide 11 - &amp;quot;Architecture Extensions…&amp;quot;&quot;/&gt;&lt;property id=&quot;20307&quot; value=&quot;402&quot;/&gt;&lt;/object&gt;&lt;object type=&quot;3&quot; unique_id=&quot;10014&quot;&gt;&lt;property id=&quot;20148&quot; value=&quot;5&quot;/&gt;&lt;property id=&quot;20300&quot; value=&quot;Slide 12 - &amp;quot;Architecture Extensions…&amp;quot;&quot;/&gt;&lt;property id=&quot;20307&quot; value=&quot;403&quot;/&gt;&lt;/object&gt;&lt;object type=&quot;3&quot; unique_id=&quot;10015&quot;&gt;&lt;property id=&quot;20148&quot; value=&quot;5&quot;/&gt;&lt;property id=&quot;20300&quot; value=&quot;Slide 13 - &amp;quot;Apple iPhone Key Design Win for NXP ARM&amp;quot;&quot;/&gt;&lt;property id=&quot;20307&quot; value=&quot;404&quot;/&gt;&lt;/object&gt;&lt;object type=&quot;3&quot; unique_id=&quot;10016&quot;&gt;&lt;property id=&quot;20148&quot; value=&quot;5&quot;/&gt;&lt;property id=&quot;20300&quot; value=&quot;Slide 14 - &amp;quot;Significant Design-Win Americas: Q4 2006&amp;quot;&quot;/&gt;&lt;property id=&quot;20307&quot; value=&quot;405&quot;/&gt;&lt;/object&gt;&lt;object type=&quot;3&quot; unique_id=&quot;10017&quot;&gt;&lt;property id=&quot;20148&quot; value=&quot;5&quot;/&gt;&lt;property id=&quot;20300&quot; value=&quot;Slide 15 - &amp;quot;ARM Partnership Model&amp;quot;&quot;/&gt;&lt;property id=&quot;20307&quot; value=&quot;406&quot;/&gt;&lt;/object&gt;&lt;object type=&quot;3&quot; unique_id=&quot;10018&quot;&gt;&lt;property id=&quot;20148&quot; value=&quot;5&quot;/&gt;&lt;property id=&quot;20300&quot; value=&quot;Slide 16 - &amp;quot;ARM7 Family&amp;quot;&quot;/&gt;&lt;property id=&quot;20307&quot; value=&quot;407&quot;/&gt;&lt;/object&gt;&lt;object type=&quot;3&quot; unique_id=&quot;10019&quot;&gt;&lt;property id=&quot;20148&quot; value=&quot;5&quot;/&gt;&lt;property id=&quot;20300&quot; value=&quot;Slide 17 - &amp;quot;End Products&amp;quot;&quot;/&gt;&lt;property id=&quot;20307&quot; value=&quot;408&quot;/&gt;&lt;/object&gt;&lt;object type=&quot;3&quot; unique_id=&quot;10020&quot;&gt;&lt;property id=&quot;20148&quot; value=&quot;5&quot;/&gt;&lt;property id=&quot;20300&quot; value=&quot;Slide 18 - &amp;quot;Agenda&amp;quot;&quot;/&gt;&lt;property id=&quot;20307&quot; value=&quot;410&quot;/&gt;&lt;/object&gt;&lt;object type=&quot;3&quot; unique_id=&quot;10021&quot;&gt;&lt;property id=&quot;20148&quot; value=&quot;5&quot;/&gt;&lt;property id=&quot;20300&quot; value=&quot;Slide 19 - &amp;quot;Bus Width&amp;quot;&quot;/&gt;&lt;property id=&quot;20307&quot; value=&quot;411&quot;/&gt;&lt;/object&gt;&lt;object type=&quot;3&quot; unique_id=&quot;10022&quot;&gt;&lt;property id=&quot;20148&quot; value=&quot;5&quot;/&gt;&lt;property id=&quot;20300&quot; value=&quot;Slide 22 - &amp;quot;Data and Instruction&amp;quot;&quot;/&gt;&lt;property id=&quot;20307&quot; value=&quot;412&quot;/&gt;&lt;/object&gt;&lt;object type=&quot;3&quot; unique_id=&quot;10023&quot;&gt;&lt;property id=&quot;20148&quot; value=&quot;5&quot;/&gt;&lt;property id=&quot;20300&quot; value=&quot;Slide 23 - &amp;quot;Processor Modes&amp;quot;&quot;/&gt;&lt;property id=&quot;20307&quot; value=&quot;413&quot;/&gt;&lt;/object&gt;&lt;object type=&quot;3&quot; unique_id=&quot;10024&quot;&gt;&lt;property id=&quot;20148&quot; value=&quot;5&quot;/&gt;&lt;property id=&quot;20300&quot; value=&quot;Slide 24 - &amp;quot;The ARM Register Set&amp;quot;&quot;/&gt;&lt;property id=&quot;20307&quot; value=&quot;336&quot;/&gt;&lt;/object&gt;&lt;object type=&quot;3&quot; unique_id=&quot;10025&quot;&gt;&lt;property id=&quot;20148&quot; value=&quot;5&quot;/&gt;&lt;property id=&quot;20300&quot; value=&quot;Slide 25 - &amp;quot;Register Organization Summary&amp;quot;&quot;/&gt;&lt;property id=&quot;20307&quot; value=&quot;313&quot;/&gt;&lt;/object&gt;&lt;object type=&quot;3&quot; unique_id=&quot;10026&quot;&gt;&lt;property id=&quot;20148&quot; value=&quot;5&quot;/&gt;&lt;property id=&quot;20300&quot; value=&quot;Slide 26 - &amp;quot;The Registers&amp;quot;&quot;/&gt;&lt;property id=&quot;20307&quot; value=&quot;268&quot;/&gt;&lt;/object&gt;&lt;object type=&quot;3&quot; unique_id=&quot;10027&quot;&gt;&lt;property id=&quot;20148&quot; value=&quot;5&quot;/&gt;&lt;property id=&quot;20300&quot; value=&quot;Slide 27 - &amp;quot;Program Status Registers&amp;quot;&quot;/&gt;&lt;property id=&quot;20307&quot; value=&quot;323&quot;/&gt;&lt;/object&gt;&lt;object type=&quot;3&quot; unique_id=&quot;10028&quot;&gt;&lt;property id=&quot;20148&quot; value=&quot;5&quot;/&gt;&lt;property id=&quot;20300&quot; value=&quot;Slide 30 - &amp;quot;Program Counter (r15)&amp;quot;&quot;/&gt;&lt;property id=&quot;20307&quot; value=&quot;324&quot;/&gt;&lt;/object&gt;&lt;object type=&quot;3&quot; unique_id=&quot;10029&quot;&gt;&lt;property id=&quot;20148&quot; value=&quot;5&quot;/&gt;&lt;property id=&quot;20300&quot; value=&quot;Slide 31 - &amp;quot;Exception Handling&amp;quot;&quot;/&gt;&lt;property id=&quot;20307&quot; value=&quot;269&quot;/&gt;&lt;/object&gt;&lt;object type=&quot;3&quot; unique_id=&quot;10030&quot;&gt;&lt;property id=&quot;20148&quot; value=&quot;5&quot;/&gt;&lt;property id=&quot;20300&quot; value=&quot;Slide 32 - &amp;quot;Development of ARM Architecture&amp;quot;&quot;/&gt;&lt;property id=&quot;20307&quot; value=&quot;321&quot;/&gt;&lt;/object&gt;&lt;object type=&quot;3&quot; unique_id=&quot;10031&quot;&gt;&lt;property id=&quot;20148&quot; value=&quot;5&quot;/&gt;&lt;property id=&quot;20300&quot; value=&quot;Slide 33 - &amp;quot;Agenda&amp;quot;&quot;/&gt;&lt;property id=&quot;20307&quot; value=&quot;414&quot;/&gt;&lt;/object&gt;&lt;object type=&quot;3&quot; unique_id=&quot;10032&quot;&gt;&lt;property id=&quot;20148&quot; value=&quot;5&quot;/&gt;&lt;property id=&quot;20300&quot; value=&quot;Slide 34 - &amp;quot;ARM7 TDMI - S&amp;quot;&quot;/&gt;&lt;property id=&quot;20307&quot; value=&quot;415&quot;/&gt;&lt;/object&gt;&lt;object type=&quot;3&quot; unique_id=&quot;10033&quot;&gt;&lt;property id=&quot;20148&quot; value=&quot;5&quot;/&gt;&lt;property id=&quot;20300&quot; value=&quot;Slide 35 - &amp;quot;Instruction Pipeline&amp;quot;&quot;/&gt;&lt;property id=&quot;20307&quot; value=&quot;416&quot;/&gt;&lt;/object&gt;&lt;object type=&quot;3&quot; unique_id=&quot;10034&quot;&gt;&lt;property id=&quot;20148&quot; value=&quot;5&quot;/&gt;&lt;property id=&quot;20300&quot; value=&quot;Slide 36 - &amp;quot;3-Stage Instruction Pipeline&amp;quot;&quot;/&gt;&lt;property id=&quot;20307&quot; value=&quot;376&quot;/&gt;&lt;/object&gt;&lt;object type=&quot;3&quot; unique_id=&quot;10035&quot;&gt;&lt;property id=&quot;20148&quot; value=&quot;5&quot;/&gt;&lt;property id=&quot;20300&quot; value=&quot;Slide 37 - &amp;quot;Optimal Pipelining&amp;quot;&quot;/&gt;&lt;property id=&quot;20307&quot; value=&quot;377&quot;/&gt;&lt;/object&gt;&lt;object type=&quot;3&quot; unique_id=&quot;10036&quot;&gt;&lt;property id=&quot;20148&quot; value=&quot;5&quot;/&gt;&lt;property id=&quot;20300&quot; value=&quot;Slide 38 - &amp;quot;Branch Pipeline Example&amp;quot;&quot;/&gt;&lt;property id=&quot;20307&quot; value=&quot;378&quot;/&gt;&lt;/object&gt;&lt;object type=&quot;3&quot; unique_id=&quot;10037&quot;&gt;&lt;property id=&quot;20148&quot; value=&quot;5&quot;/&gt;&lt;property id=&quot;20300&quot; value=&quot;Slide 39 - &amp;quot;Instruction Set&amp;quot;&quot;/&gt;&lt;property id=&quot;20307&quot; value=&quot;417&quot;/&gt;&lt;/object&gt;&lt;object type=&quot;3&quot; unique_id=&quot;10038&quot;&gt;&lt;property id=&quot;20148&quot; value=&quot;5&quot;/&gt;&lt;property id=&quot;20300&quot; value=&quot;Slide 40 - &amp;quot;Conditional Execution&amp;quot;&quot;/&gt;&lt;property id=&quot;20307&quot; value=&quot;418&quot;/&gt;&lt;/object&gt;&lt;object type=&quot;3&quot; unique_id=&quot;10039&quot;&gt;&lt;property id=&quot;20148&quot; value=&quot;5&quot;/&gt;&lt;property id=&quot;20300&quot; value=&quot;Slide 41 - &amp;quot;Thumb Instruction Set (1)&amp;quot;&quot;/&gt;&lt;property id=&quot;20307&quot; value=&quot;422&quot;/&gt;&lt;/object&gt;&lt;object type=&quot;3&quot; unique_id=&quot;10040&quot;&gt;&lt;property id=&quot;20148&quot; value=&quot;5&quot;/&gt;&lt;property id=&quot;20300&quot; value=&quot;Slide 42 - &amp;quot;ARM and Thumb Interworking&amp;quot;&quot;/&gt;&lt;property id=&quot;20307&quot; value=&quot;424&quot;/&gt;&lt;/object&gt;&lt;object type=&quot;3&quot; unique_id=&quot;10041&quot;&gt;&lt;property id=&quot;20148&quot; value=&quot;5&quot;/&gt;&lt;property id=&quot;20300&quot; value=&quot;Slide 43 - &amp;quot;Agenda&amp;quot;&quot;/&gt;&lt;property id=&quot;20307&quot; value=&quot;428&quot;/&gt;&lt;/object&gt;&lt;object type=&quot;3&quot; unique_id=&quot;10042&quot;&gt;&lt;property id=&quot;20148&quot; value=&quot;5&quot;/&gt;&lt;property id=&quot;20300&quot; value=&quot;Slide 44 - &amp;quot;Example ARM based System&amp;quot;&quot;/&gt;&lt;property id=&quot;20307&quot; value=&quot;429&quot;/&gt;&lt;/object&gt;&lt;object type=&quot;3&quot; unique_id=&quot;10043&quot;&gt;&lt;property id=&quot;20148&quot; value=&quot;5&quot;/&gt;&lt;property id=&quot;20300&quot; value=&quot;Slide 45&quot;/&gt;&lt;property id=&quot;20307&quot; value=&quot;425&quot;/&gt;&lt;/object&gt;&lt;object type=&quot;3&quot; unique_id=&quot;10044&quot;&gt;&lt;property id=&quot;20148&quot; value=&quot;5&quot;/&gt;&lt;property id=&quot;20300&quot; value=&quot;Slide 46 - &amp;quot;Example AMBA System&amp;quot;&quot;/&gt;&lt;property id=&quot;20307&quot; value=&quot;426&quot;/&gt;&lt;/object&gt;&lt;object type=&quot;3&quot; unique_id=&quot;10045&quot;&gt;&lt;property id=&quot;20148&quot; value=&quot;5&quot;/&gt;&lt;property id=&quot;20300&quot; value=&quot;Slide 47 - &amp;quot;AHB and APB / VPB&amp;quot;&quot;/&gt;&lt;property id=&quot;20307&quot; value=&quot;427&quot;/&gt;&lt;/object&gt;&lt;object type=&quot;3&quot; unique_id=&quot;10046&quot;&gt;&lt;property id=&quot;20148&quot; value=&quot;5&quot;/&gt;&lt;property id=&quot;20300&quot; value=&quot;Slide 48 - &amp;quot;Agenda&amp;quot;&quot;/&gt;&lt;property id=&quot;20307&quot; value=&quot;430&quot;/&gt;&lt;/object&gt;&lt;object type=&quot;3&quot; unique_id=&quot;10047&quot;&gt;&lt;property id=&quot;20148&quot; value=&quot;5&quot;/&gt;&lt;property id=&quot;20300&quot; value=&quot;Slide 49 - &amp;quot;The RealView Product Families&amp;quot;&quot;/&gt;&lt;property id=&quot;20307&quot; value=&quot;340&quot;/&gt;&lt;/object&gt;&lt;object type=&quot;3&quot; unique_id=&quot;10048&quot;&gt;&lt;property id=&quot;20148&quot; value=&quot;5&quot;/&gt;&lt;property id=&quot;20300&quot; value=&quot;Slide 50 - &amp;quot;ARM Debug Architecture&amp;quot;&quot;/&gt;&lt;property id=&quot;20307&quot; value=&quot;345&quot;/&gt;&lt;/object&gt;&lt;object type=&quot;3&quot; unique_id=&quot;10049&quot;&gt;&lt;property id=&quot;20148&quot; value=&quot;5&quot;/&gt;&lt;property id=&quot;20300&quot; value=&quot;Slide 53 - &amp;quot;References&amp;quot;&quot;/&gt;&lt;property id=&quot;20307&quot; value=&quot;432&quot;/&gt;&lt;/object&gt;&lt;object type=&quot;3&quot; unique_id=&quot;10050&quot;&gt;&lt;property id=&quot;20148&quot; value=&quot;5&quot;/&gt;&lt;property id=&quot;20300&quot; value=&quot;Slide 54 - &amp;quot;References&amp;quot;&quot;/&gt;&lt;property id=&quot;20307&quot; value=&quot;431&quot;/&gt;&lt;/object&gt;&lt;object type=&quot;3&quot; unique_id=&quot;10051&quot;&gt;&lt;property id=&quot;20148&quot; value=&quot;5&quot;/&gt;&lt;property id=&quot;20300&quot; value=&quot;Slide 55 - &amp;quot;Questions ?&amp;quot;&quot;/&gt;&lt;property id=&quot;20307&quot; value=&quot;433&quot;/&gt;&lt;/object&gt;&lt;object type=&quot;3&quot; unique_id=&quot;10052&quot;&gt;&lt;property id=&quot;20148&quot; value=&quot;5&quot;/&gt;&lt;property id=&quot;20300&quot; value=&quot;Slide 56&quot;/&gt;&lt;property id=&quot;20307&quot; value=&quot;296&quot;/&gt;&lt;/object&gt;&lt;object type=&quot;3&quot; unique_id=&quot;10104&quot;&gt;&lt;property id=&quot;20148&quot; value=&quot;5&quot;/&gt;&lt;property id=&quot;20300&quot; value=&quot;Slide 7 - &amp;quot;Markets&amp;quot;&quot;/&gt;&lt;property id=&quot;20307&quot; value=&quot;438&quot;/&gt;&lt;/object&gt;&lt;object type=&quot;3&quot; unique_id=&quot;10105&quot;&gt;&lt;property id=&quot;20148&quot; value=&quot;5&quot;/&gt;&lt;property id=&quot;20300&quot; value=&quot;Slide 20 - &amp;quot;Thumb State&amp;quot;&quot;/&gt;&lt;property id=&quot;20307&quot; value=&quot;439&quot;/&gt;&lt;/object&gt;&lt;object type=&quot;3&quot; unique_id=&quot;10106&quot;&gt;&lt;property id=&quot;20148&quot; value=&quot;5&quot;/&gt;&lt;property id=&quot;20300&quot; value=&quot;Slide 21 - &amp;quot;Data Types and Alignment&amp;quot;&quot;/&gt;&lt;property id=&quot;20307&quot; value=&quot;441&quot;/&gt;&lt;/object&gt;&lt;object type=&quot;3&quot; unique_id=&quot;10107&quot;&gt;&lt;property id=&quot;20148&quot; value=&quot;5&quot;/&gt;&lt;property id=&quot;20300&quot; value=&quot;Slide 28 - &amp;quot;Registers in Thumb State&amp;quot;&quot;/&gt;&lt;property id=&quot;20307&quot; value=&quot;443&quot;/&gt;&lt;/object&gt;&lt;object type=&quot;3&quot; unique_id=&quot;10108&quot;&gt;&lt;property id=&quot;20148&quot; value=&quot;5&quot;/&gt;&lt;property id=&quot;20300&quot; value=&quot;Slide 29 - &amp;quot;Thumb vs. ARM&amp;quot;&quot;/&gt;&lt;property id=&quot;20307&quot; value=&quot;444&quot;/&gt;&lt;/object&gt;&lt;object type=&quot;3&quot; unique_id=&quot;10109&quot;&gt;&lt;property id=&quot;20148&quot; value=&quot;5&quot;/&gt;&lt;property id=&quot;20300&quot; value=&quot;Slide 51 - &amp;quot;Why ARM?&amp;quot;&quot;/&gt;&lt;property id=&quot;20307&quot; value=&quot;445&quot;/&gt;&lt;/object&gt;&lt;object type=&quot;3&quot; unique_id=&quot;10338&quot;&gt;&lt;property id=&quot;20148&quot; value=&quot;5&quot;/&gt;&lt;property id=&quot;20300&quot; value=&quot;Slide 52 - &amp;quot;Why NXP?&amp;quot;&quot;/&gt;&lt;property id=&quot;20307&quot; value=&quot;446&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COLORSETCLASSNAME" val="ColorSet1"/>
  <p:tag name="COLORS" val="-1;-1;Black;White;-1"/>
</p:tagLst>
</file>

<file path=ppt/theme/theme1.xml><?xml version="1.0" encoding="utf-8"?>
<a:theme xmlns:a="http://schemas.openxmlformats.org/drawingml/2006/main" name="Pantech_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Pantech_2</Template>
  <TotalTime>12520</TotalTime>
  <Pages>1</Pages>
  <Words>4246</Words>
  <Application>Microsoft Office PowerPoint</Application>
  <PresentationFormat>On-screen Show (4:3)</PresentationFormat>
  <Paragraphs>1238</Paragraphs>
  <Slides>66</Slides>
  <Notes>29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66</vt:i4>
      </vt:variant>
    </vt:vector>
  </HeadingPairs>
  <TitlesOfParts>
    <vt:vector size="81" baseType="lpstr">
      <vt:lpstr>Arial</vt:lpstr>
      <vt:lpstr>Arial Unicode MS</vt:lpstr>
      <vt:lpstr>Calibri</vt:lpstr>
      <vt:lpstr>CG Times</vt:lpstr>
      <vt:lpstr>Courier</vt:lpstr>
      <vt:lpstr>Courier New</vt:lpstr>
      <vt:lpstr>Fire sans extra</vt:lpstr>
      <vt:lpstr>Gill Sans MT</vt:lpstr>
      <vt:lpstr>Helvetica</vt:lpstr>
      <vt:lpstr>Helvetica-Narrow</vt:lpstr>
      <vt:lpstr>Roboto</vt:lpstr>
      <vt:lpstr>Times New Roman</vt:lpstr>
      <vt:lpstr>Wingdings</vt:lpstr>
      <vt:lpstr>ZapfDingbats</vt:lpstr>
      <vt:lpstr>Pantech_2</vt:lpstr>
      <vt:lpstr>The ARM Architecture</vt:lpstr>
      <vt:lpstr>Agenda</vt:lpstr>
      <vt:lpstr>About Pantech</vt:lpstr>
      <vt:lpstr>    About me</vt:lpstr>
      <vt:lpstr>Announcement</vt:lpstr>
      <vt:lpstr>What you get on 30 Days Internship</vt:lpstr>
      <vt:lpstr>Mindset Lesson for the Day</vt:lpstr>
      <vt:lpstr>ARM Ltd.,</vt:lpstr>
      <vt:lpstr>IP – Intellectual Property</vt:lpstr>
      <vt:lpstr>ARM Overview</vt:lpstr>
      <vt:lpstr>ARM Overview</vt:lpstr>
      <vt:lpstr>Markets</vt:lpstr>
      <vt:lpstr>Processor Licensee</vt:lpstr>
      <vt:lpstr>Why ARM ?</vt:lpstr>
      <vt:lpstr>Why ARM ?</vt:lpstr>
      <vt:lpstr>Agenda</vt:lpstr>
      <vt:lpstr>Architecture Extensions</vt:lpstr>
      <vt:lpstr>Architecture Extensions…</vt:lpstr>
      <vt:lpstr>Trust zone – s/w</vt:lpstr>
      <vt:lpstr>Architecture Extensions…</vt:lpstr>
      <vt:lpstr>Jazelle</vt:lpstr>
      <vt:lpstr>Apple iPhone Key Design Win for NXP ARM</vt:lpstr>
      <vt:lpstr>Significant Design-Win Americas: Q4 2006</vt:lpstr>
      <vt:lpstr>ARM Partnership Model</vt:lpstr>
      <vt:lpstr>End Products</vt:lpstr>
      <vt:lpstr>Agenda</vt:lpstr>
      <vt:lpstr>ARM7 TDMI - S</vt:lpstr>
      <vt:lpstr>ARM7 Family</vt:lpstr>
      <vt:lpstr>Bus Width</vt:lpstr>
      <vt:lpstr>Thumb State</vt:lpstr>
      <vt:lpstr>Data Types and Alignment</vt:lpstr>
      <vt:lpstr>Data and Instruction</vt:lpstr>
      <vt:lpstr>Agenda</vt:lpstr>
      <vt:lpstr>Processor Modes</vt:lpstr>
      <vt:lpstr>Agenda</vt:lpstr>
      <vt:lpstr>The Registers</vt:lpstr>
      <vt:lpstr>The ARM Register Set</vt:lpstr>
      <vt:lpstr>Register Organization Summary</vt:lpstr>
      <vt:lpstr>Program Status Registers</vt:lpstr>
      <vt:lpstr>Exception Handling</vt:lpstr>
      <vt:lpstr>Agenda</vt:lpstr>
      <vt:lpstr>Thumb vs. ARM</vt:lpstr>
      <vt:lpstr>Registers in Thumb State</vt:lpstr>
      <vt:lpstr>Program Counter (r15)</vt:lpstr>
      <vt:lpstr>Agenda</vt:lpstr>
      <vt:lpstr>Instruction Set</vt:lpstr>
      <vt:lpstr>Conditional Execution</vt:lpstr>
      <vt:lpstr>Thumb Instruction Set (1)</vt:lpstr>
      <vt:lpstr>ARM and Thumb Interworking</vt:lpstr>
      <vt:lpstr>Instruction Pipeline</vt:lpstr>
      <vt:lpstr>3-Stage Instruction Pipeline</vt:lpstr>
      <vt:lpstr>Optimal Pipelining</vt:lpstr>
      <vt:lpstr>Branch Pipeline Example</vt:lpstr>
      <vt:lpstr>Agenda</vt:lpstr>
      <vt:lpstr>Example ARM based System</vt:lpstr>
      <vt:lpstr>PowerPoint Presentation</vt:lpstr>
      <vt:lpstr>Example AMBA System</vt:lpstr>
      <vt:lpstr>AHB and APB / VPB</vt:lpstr>
      <vt:lpstr>ARM </vt:lpstr>
      <vt:lpstr>ARM Debug Architecture</vt:lpstr>
      <vt:lpstr>Why ARM?</vt:lpstr>
      <vt:lpstr>References</vt:lpstr>
      <vt:lpstr>References</vt:lpstr>
      <vt:lpstr>Summary</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ARM Architecture</dc:title>
  <dc:subject/>
  <dc:creator>ARM Training</dc:creator>
  <cp:keywords/>
  <dc:description/>
  <cp:lastModifiedBy>PANTECH</cp:lastModifiedBy>
  <cp:revision>326</cp:revision>
  <cp:lastPrinted>2002-11-19T17:09:26Z</cp:lastPrinted>
  <dcterms:created xsi:type="dcterms:W3CDTF">1995-12-11T11:10:42Z</dcterms:created>
  <dcterms:modified xsi:type="dcterms:W3CDTF">2021-07-05T12:01:27Z</dcterms:modified>
</cp:coreProperties>
</file>